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191"/>
  </p:notesMasterIdLst>
  <p:sldIdLst>
    <p:sldId id="553" r:id="rId2"/>
    <p:sldId id="554" r:id="rId3"/>
    <p:sldId id="631" r:id="rId4"/>
    <p:sldId id="632" r:id="rId5"/>
    <p:sldId id="633" r:id="rId6"/>
    <p:sldId id="807" r:id="rId7"/>
    <p:sldId id="634" r:id="rId8"/>
    <p:sldId id="635" r:id="rId9"/>
    <p:sldId id="636" r:id="rId10"/>
    <p:sldId id="768" r:id="rId11"/>
    <p:sldId id="769" r:id="rId12"/>
    <p:sldId id="637" r:id="rId13"/>
    <p:sldId id="638" r:id="rId14"/>
    <p:sldId id="808" r:id="rId15"/>
    <p:sldId id="809" r:id="rId16"/>
    <p:sldId id="810" r:id="rId17"/>
    <p:sldId id="811" r:id="rId18"/>
    <p:sldId id="812" r:id="rId19"/>
    <p:sldId id="813" r:id="rId20"/>
    <p:sldId id="814" r:id="rId21"/>
    <p:sldId id="815" r:id="rId22"/>
    <p:sldId id="816" r:id="rId23"/>
    <p:sldId id="817" r:id="rId24"/>
    <p:sldId id="957" r:id="rId25"/>
    <p:sldId id="818" r:id="rId26"/>
    <p:sldId id="819" r:id="rId27"/>
    <p:sldId id="820" r:id="rId28"/>
    <p:sldId id="821" r:id="rId29"/>
    <p:sldId id="822" r:id="rId30"/>
    <p:sldId id="823" r:id="rId31"/>
    <p:sldId id="824" r:id="rId32"/>
    <p:sldId id="825" r:id="rId33"/>
    <p:sldId id="826" r:id="rId34"/>
    <p:sldId id="827" r:id="rId35"/>
    <p:sldId id="828" r:id="rId36"/>
    <p:sldId id="829" r:id="rId37"/>
    <p:sldId id="830" r:id="rId38"/>
    <p:sldId id="831" r:id="rId39"/>
    <p:sldId id="832" r:id="rId40"/>
    <p:sldId id="833" r:id="rId41"/>
    <p:sldId id="834" r:id="rId42"/>
    <p:sldId id="835" r:id="rId43"/>
    <p:sldId id="836" r:id="rId44"/>
    <p:sldId id="837" r:id="rId45"/>
    <p:sldId id="838" r:id="rId46"/>
    <p:sldId id="839" r:id="rId47"/>
    <p:sldId id="840" r:id="rId48"/>
    <p:sldId id="841" r:id="rId49"/>
    <p:sldId id="842" r:id="rId50"/>
    <p:sldId id="843" r:id="rId51"/>
    <p:sldId id="844" r:id="rId52"/>
    <p:sldId id="845" r:id="rId53"/>
    <p:sldId id="846" r:id="rId54"/>
    <p:sldId id="847" r:id="rId55"/>
    <p:sldId id="848" r:id="rId56"/>
    <p:sldId id="849" r:id="rId57"/>
    <p:sldId id="850" r:id="rId58"/>
    <p:sldId id="851" r:id="rId59"/>
    <p:sldId id="852" r:id="rId60"/>
    <p:sldId id="853" r:id="rId61"/>
    <p:sldId id="854" r:id="rId62"/>
    <p:sldId id="855" r:id="rId63"/>
    <p:sldId id="856" r:id="rId64"/>
    <p:sldId id="857" r:id="rId65"/>
    <p:sldId id="858" r:id="rId66"/>
    <p:sldId id="958" r:id="rId67"/>
    <p:sldId id="860" r:id="rId68"/>
    <p:sldId id="861" r:id="rId69"/>
    <p:sldId id="862" r:id="rId70"/>
    <p:sldId id="863" r:id="rId71"/>
    <p:sldId id="864" r:id="rId72"/>
    <p:sldId id="865" r:id="rId73"/>
    <p:sldId id="866" r:id="rId74"/>
    <p:sldId id="867" r:id="rId75"/>
    <p:sldId id="960" r:id="rId76"/>
    <p:sldId id="961" r:id="rId77"/>
    <p:sldId id="962" r:id="rId78"/>
    <p:sldId id="963" r:id="rId79"/>
    <p:sldId id="868" r:id="rId80"/>
    <p:sldId id="869" r:id="rId81"/>
    <p:sldId id="870" r:id="rId82"/>
    <p:sldId id="871" r:id="rId83"/>
    <p:sldId id="872" r:id="rId84"/>
    <p:sldId id="964" r:id="rId85"/>
    <p:sldId id="965" r:id="rId86"/>
    <p:sldId id="966" r:id="rId87"/>
    <p:sldId id="873" r:id="rId88"/>
    <p:sldId id="874" r:id="rId89"/>
    <p:sldId id="875" r:id="rId90"/>
    <p:sldId id="967" r:id="rId91"/>
    <p:sldId id="968" r:id="rId92"/>
    <p:sldId id="876" r:id="rId93"/>
    <p:sldId id="969" r:id="rId94"/>
    <p:sldId id="877" r:id="rId95"/>
    <p:sldId id="878" r:id="rId96"/>
    <p:sldId id="879" r:id="rId97"/>
    <p:sldId id="880" r:id="rId98"/>
    <p:sldId id="971" r:id="rId99"/>
    <p:sldId id="881" r:id="rId100"/>
    <p:sldId id="970" r:id="rId101"/>
    <p:sldId id="882" r:id="rId102"/>
    <p:sldId id="972" r:id="rId103"/>
    <p:sldId id="883" r:id="rId104"/>
    <p:sldId id="884" r:id="rId105"/>
    <p:sldId id="885" r:id="rId106"/>
    <p:sldId id="886" r:id="rId107"/>
    <p:sldId id="887" r:id="rId108"/>
    <p:sldId id="888" r:id="rId109"/>
    <p:sldId id="889" r:id="rId110"/>
    <p:sldId id="890" r:id="rId111"/>
    <p:sldId id="891" r:id="rId112"/>
    <p:sldId id="892" r:id="rId113"/>
    <p:sldId id="893" r:id="rId114"/>
    <p:sldId id="894" r:id="rId115"/>
    <p:sldId id="895" r:id="rId116"/>
    <p:sldId id="896" r:id="rId117"/>
    <p:sldId id="897" r:id="rId118"/>
    <p:sldId id="898" r:id="rId119"/>
    <p:sldId id="899" r:id="rId120"/>
    <p:sldId id="973" r:id="rId121"/>
    <p:sldId id="901" r:id="rId122"/>
    <p:sldId id="902" r:id="rId123"/>
    <p:sldId id="903" r:id="rId124"/>
    <p:sldId id="904" r:id="rId125"/>
    <p:sldId id="905" r:id="rId126"/>
    <p:sldId id="907" r:id="rId127"/>
    <p:sldId id="908" r:id="rId128"/>
    <p:sldId id="909" r:id="rId129"/>
    <p:sldId id="910" r:id="rId130"/>
    <p:sldId id="911" r:id="rId131"/>
    <p:sldId id="912" r:id="rId132"/>
    <p:sldId id="913" r:id="rId133"/>
    <p:sldId id="914" r:id="rId134"/>
    <p:sldId id="915" r:id="rId135"/>
    <p:sldId id="916" r:id="rId136"/>
    <p:sldId id="917" r:id="rId137"/>
    <p:sldId id="974" r:id="rId138"/>
    <p:sldId id="918" r:id="rId139"/>
    <p:sldId id="919" r:id="rId140"/>
    <p:sldId id="920" r:id="rId141"/>
    <p:sldId id="921" r:id="rId142"/>
    <p:sldId id="975" r:id="rId143"/>
    <p:sldId id="976" r:id="rId144"/>
    <p:sldId id="977" r:id="rId145"/>
    <p:sldId id="991" r:id="rId146"/>
    <p:sldId id="992" r:id="rId147"/>
    <p:sldId id="993" r:id="rId148"/>
    <p:sldId id="978" r:id="rId149"/>
    <p:sldId id="995" r:id="rId150"/>
    <p:sldId id="996" r:id="rId151"/>
    <p:sldId id="928" r:id="rId152"/>
    <p:sldId id="929" r:id="rId153"/>
    <p:sldId id="930" r:id="rId154"/>
    <p:sldId id="931" r:id="rId155"/>
    <p:sldId id="932" r:id="rId156"/>
    <p:sldId id="933" r:id="rId157"/>
    <p:sldId id="934" r:id="rId158"/>
    <p:sldId id="935" r:id="rId159"/>
    <p:sldId id="936" r:id="rId160"/>
    <p:sldId id="937" r:id="rId161"/>
    <p:sldId id="938" r:id="rId162"/>
    <p:sldId id="979" r:id="rId163"/>
    <p:sldId id="980" r:id="rId164"/>
    <p:sldId id="981" r:id="rId165"/>
    <p:sldId id="982" r:id="rId166"/>
    <p:sldId id="983" r:id="rId167"/>
    <p:sldId id="984" r:id="rId168"/>
    <p:sldId id="985" r:id="rId169"/>
    <p:sldId id="986" r:id="rId170"/>
    <p:sldId id="987" r:id="rId171"/>
    <p:sldId id="988" r:id="rId172"/>
    <p:sldId id="989" r:id="rId173"/>
    <p:sldId id="990" r:id="rId174"/>
    <p:sldId id="941" r:id="rId175"/>
    <p:sldId id="942" r:id="rId176"/>
    <p:sldId id="943" r:id="rId177"/>
    <p:sldId id="944" r:id="rId178"/>
    <p:sldId id="945" r:id="rId179"/>
    <p:sldId id="946" r:id="rId180"/>
    <p:sldId id="947" r:id="rId181"/>
    <p:sldId id="948" r:id="rId182"/>
    <p:sldId id="949" r:id="rId183"/>
    <p:sldId id="950" r:id="rId184"/>
    <p:sldId id="951" r:id="rId185"/>
    <p:sldId id="952" r:id="rId186"/>
    <p:sldId id="953" r:id="rId187"/>
    <p:sldId id="954" r:id="rId188"/>
    <p:sldId id="955" r:id="rId189"/>
    <p:sldId id="956" r:id="rId190"/>
  </p:sldIdLst>
  <p:sldSz cx="9144000" cy="6858000" type="screen4x3"/>
  <p:notesSz cx="6858000" cy="9144000"/>
  <p:defaultTextStyle>
    <a:defPPr>
      <a:defRPr lang="zh-CN"/>
    </a:defPPr>
    <a:lvl1pPr algn="l" rtl="0" eaLnBrk="0" fontAlgn="base" hangingPunct="0">
      <a:spcBef>
        <a:spcPct val="0"/>
      </a:spcBef>
      <a:spcAft>
        <a:spcPct val="0"/>
      </a:spcAft>
      <a:defRPr kumimoji="1" sz="2400" kern="1200">
        <a:solidFill>
          <a:schemeClr val="tx1"/>
        </a:solidFill>
        <a:latin typeface="Tahoma" panose="020B0604030504040204" pitchFamily="34" charset="0"/>
        <a:ea typeface="黑体" panose="02010609060101010101" pitchFamily="49" charset="-122"/>
        <a:cs typeface="+mn-cs"/>
      </a:defRPr>
    </a:lvl1pPr>
    <a:lvl2pPr marL="457200" algn="l" rtl="0" eaLnBrk="0" fontAlgn="base" hangingPunct="0">
      <a:spcBef>
        <a:spcPct val="0"/>
      </a:spcBef>
      <a:spcAft>
        <a:spcPct val="0"/>
      </a:spcAft>
      <a:defRPr kumimoji="1" sz="2400" kern="1200">
        <a:solidFill>
          <a:schemeClr val="tx1"/>
        </a:solidFill>
        <a:latin typeface="Tahoma" panose="020B0604030504040204" pitchFamily="34" charset="0"/>
        <a:ea typeface="黑体" panose="02010609060101010101" pitchFamily="49" charset="-122"/>
        <a:cs typeface="+mn-cs"/>
      </a:defRPr>
    </a:lvl2pPr>
    <a:lvl3pPr marL="914400" algn="l" rtl="0" eaLnBrk="0" fontAlgn="base" hangingPunct="0">
      <a:spcBef>
        <a:spcPct val="0"/>
      </a:spcBef>
      <a:spcAft>
        <a:spcPct val="0"/>
      </a:spcAft>
      <a:defRPr kumimoji="1" sz="2400" kern="1200">
        <a:solidFill>
          <a:schemeClr val="tx1"/>
        </a:solidFill>
        <a:latin typeface="Tahoma" panose="020B0604030504040204" pitchFamily="34" charset="0"/>
        <a:ea typeface="黑体" panose="02010609060101010101" pitchFamily="49" charset="-122"/>
        <a:cs typeface="+mn-cs"/>
      </a:defRPr>
    </a:lvl3pPr>
    <a:lvl4pPr marL="1371600" algn="l" rtl="0" eaLnBrk="0" fontAlgn="base" hangingPunct="0">
      <a:spcBef>
        <a:spcPct val="0"/>
      </a:spcBef>
      <a:spcAft>
        <a:spcPct val="0"/>
      </a:spcAft>
      <a:defRPr kumimoji="1" sz="2400" kern="1200">
        <a:solidFill>
          <a:schemeClr val="tx1"/>
        </a:solidFill>
        <a:latin typeface="Tahoma" panose="020B0604030504040204" pitchFamily="34" charset="0"/>
        <a:ea typeface="黑体" panose="02010609060101010101" pitchFamily="49" charset="-122"/>
        <a:cs typeface="+mn-cs"/>
      </a:defRPr>
    </a:lvl4pPr>
    <a:lvl5pPr marL="1828800" algn="l" rtl="0" eaLnBrk="0" fontAlgn="base" hangingPunct="0">
      <a:spcBef>
        <a:spcPct val="0"/>
      </a:spcBef>
      <a:spcAft>
        <a:spcPct val="0"/>
      </a:spcAft>
      <a:defRPr kumimoji="1" sz="2400" kern="1200">
        <a:solidFill>
          <a:schemeClr val="tx1"/>
        </a:solidFill>
        <a:latin typeface="Tahoma" panose="020B0604030504040204" pitchFamily="34" charset="0"/>
        <a:ea typeface="黑体" panose="02010609060101010101" pitchFamily="49" charset="-122"/>
        <a:cs typeface="+mn-cs"/>
      </a:defRPr>
    </a:lvl5pPr>
    <a:lvl6pPr marL="2286000" algn="l" defTabSz="914400" rtl="0" eaLnBrk="1" latinLnBrk="0" hangingPunct="1">
      <a:defRPr kumimoji="1" sz="2400" kern="1200">
        <a:solidFill>
          <a:schemeClr val="tx1"/>
        </a:solidFill>
        <a:latin typeface="Tahoma" panose="020B0604030504040204" pitchFamily="34" charset="0"/>
        <a:ea typeface="黑体" panose="02010609060101010101" pitchFamily="49" charset="-122"/>
        <a:cs typeface="+mn-cs"/>
      </a:defRPr>
    </a:lvl6pPr>
    <a:lvl7pPr marL="2743200" algn="l" defTabSz="914400" rtl="0" eaLnBrk="1" latinLnBrk="0" hangingPunct="1">
      <a:defRPr kumimoji="1" sz="2400" kern="1200">
        <a:solidFill>
          <a:schemeClr val="tx1"/>
        </a:solidFill>
        <a:latin typeface="Tahoma" panose="020B0604030504040204" pitchFamily="34" charset="0"/>
        <a:ea typeface="黑体" panose="02010609060101010101" pitchFamily="49" charset="-122"/>
        <a:cs typeface="+mn-cs"/>
      </a:defRPr>
    </a:lvl7pPr>
    <a:lvl8pPr marL="3200400" algn="l" defTabSz="914400" rtl="0" eaLnBrk="1" latinLnBrk="0" hangingPunct="1">
      <a:defRPr kumimoji="1" sz="2400" kern="1200">
        <a:solidFill>
          <a:schemeClr val="tx1"/>
        </a:solidFill>
        <a:latin typeface="Tahoma" panose="020B0604030504040204" pitchFamily="34" charset="0"/>
        <a:ea typeface="黑体" panose="02010609060101010101" pitchFamily="49" charset="-122"/>
        <a:cs typeface="+mn-cs"/>
      </a:defRPr>
    </a:lvl8pPr>
    <a:lvl9pPr marL="3657600" algn="l" defTabSz="914400" rtl="0" eaLnBrk="1" latinLnBrk="0" hangingPunct="1">
      <a:defRPr kumimoji="1" sz="2400" kern="1200">
        <a:solidFill>
          <a:schemeClr val="tx1"/>
        </a:solidFill>
        <a:latin typeface="Tahoma" panose="020B0604030504040204" pitchFamily="34"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720">
          <p15:clr>
            <a:srgbClr val="A4A3A4"/>
          </p15:clr>
        </p15:guide>
        <p15:guide id="2" pos="148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24C05"/>
    <a:srgbClr val="FF3399"/>
    <a:srgbClr val="0000CC"/>
    <a:srgbClr val="FFCCFF"/>
    <a:srgbClr val="D60093"/>
    <a:srgbClr val="FCFDCD"/>
    <a:srgbClr val="DCF9F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4" autoAdjust="0"/>
    <p:restoredTop sz="83407" autoAdjust="0"/>
  </p:normalViewPr>
  <p:slideViewPr>
    <p:cSldViewPr>
      <p:cViewPr varScale="1">
        <p:scale>
          <a:sx n="105" d="100"/>
          <a:sy n="105" d="100"/>
        </p:scale>
        <p:origin x="1776" y="84"/>
      </p:cViewPr>
      <p:guideLst>
        <p:guide orient="horz" pos="720"/>
        <p:guide pos="14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40"/>
    </p:cViewPr>
  </p:sorterViewPr>
  <p:notesViewPr>
    <p:cSldViewPr>
      <p:cViewPr varScale="1">
        <p:scale>
          <a:sx n="38" d="100"/>
          <a:sy n="38" d="100"/>
        </p:scale>
        <p:origin x="-1530"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91"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93"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tableStyles" Target="tableStyles.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image" Target="../media/image51.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atin typeface="Times New Roman" pitchFamily="18" charset="0"/>
                <a:ea typeface="宋体" pitchFamily="2" charset="-122"/>
              </a:defRPr>
            </a:lvl1pPr>
          </a:lstStyle>
          <a:p>
            <a:pPr>
              <a:defRPr/>
            </a:pPr>
            <a:endParaRPr lang="en-US" altLang="zh-CN"/>
          </a:p>
        </p:txBody>
      </p:sp>
      <p:sp>
        <p:nvSpPr>
          <p:cNvPr id="10243"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Times New Roman" pitchFamily="18" charset="0"/>
                <a:ea typeface="宋体" pitchFamily="2" charset="-122"/>
              </a:defRPr>
            </a:lvl1pPr>
          </a:lstStyle>
          <a:p>
            <a:pPr>
              <a:defRPr/>
            </a:pPr>
            <a:endParaRPr lang="en-US" altLang="zh-CN"/>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0245"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0246"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Times New Roman" pitchFamily="18" charset="0"/>
                <a:ea typeface="宋体" pitchFamily="2" charset="-122"/>
              </a:defRPr>
            </a:lvl1pPr>
          </a:lstStyle>
          <a:p>
            <a:pPr>
              <a:defRPr/>
            </a:pPr>
            <a:endParaRPr lang="en-US" altLang="zh-CN"/>
          </a:p>
        </p:txBody>
      </p:sp>
      <p:sp>
        <p:nvSpPr>
          <p:cNvPr id="10247"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Times New Roman" panose="02020603050405020304" pitchFamily="18" charset="0"/>
                <a:ea typeface="宋体" panose="02010600030101010101" pitchFamily="2" charset="-122"/>
              </a:defRPr>
            </a:lvl1pPr>
          </a:lstStyle>
          <a:p>
            <a:pPr>
              <a:defRPr/>
            </a:pPr>
            <a:fld id="{36557DFA-6AC5-4726-8AC9-812C3050964C}"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a:ln/>
        </p:spPr>
      </p:sp>
      <p:sp>
        <p:nvSpPr>
          <p:cNvPr id="18435" name="备注占位符 2"/>
          <p:cNvSpPr>
            <a:spLocks noGrp="1"/>
          </p:cNvSpPr>
          <p:nvPr>
            <p:ph type="body" idx="1"/>
          </p:nvPr>
        </p:nvSpPr>
        <p:spPr>
          <a:noFill/>
        </p:spPr>
        <p:txBody>
          <a:bodyPr/>
          <a:lstStyle/>
          <a:p>
            <a:r>
              <a:rPr lang="en-US" altLang="zh-CN"/>
              <a:t>1. </a:t>
            </a:r>
            <a:r>
              <a:rPr lang="zh-CN" altLang="en-US"/>
              <a:t>存储空间分割与地址计算，参考第二版配套光盘中的动画</a:t>
            </a:r>
            <a:r>
              <a:rPr lang="en-US" altLang="zh-CN"/>
              <a:t>5-2-1</a:t>
            </a:r>
            <a:endParaRPr lang="zh-CN" altLang="en-US"/>
          </a:p>
        </p:txBody>
      </p:sp>
      <p:sp>
        <p:nvSpPr>
          <p:cNvPr id="18436" name="灯片编号占位符 3"/>
          <p:cNvSpPr>
            <a:spLocks noGrp="1"/>
          </p:cNvSpPr>
          <p:nvPr>
            <p:ph type="sldNum" sz="quarter" idx="5"/>
          </p:nvPr>
        </p:nvSpPr>
        <p:spPr>
          <a:noFill/>
        </p:spPr>
        <p:txBody>
          <a:bodyPr/>
          <a:lstStyle>
            <a:lvl1pPr>
              <a:defRPr kumimoji="1" sz="2400">
                <a:solidFill>
                  <a:schemeClr val="tx1"/>
                </a:solidFill>
                <a:latin typeface="Tahoma" panose="020B0604030504040204" pitchFamily="34" charset="0"/>
                <a:ea typeface="黑体" panose="02010609060101010101" pitchFamily="49" charset="-122"/>
              </a:defRPr>
            </a:lvl1pPr>
            <a:lvl2pPr marL="742950" indent="-285750">
              <a:defRPr kumimoji="1" sz="2400">
                <a:solidFill>
                  <a:schemeClr val="tx1"/>
                </a:solidFill>
                <a:latin typeface="Tahoma" panose="020B0604030504040204" pitchFamily="34" charset="0"/>
                <a:ea typeface="黑体" panose="02010609060101010101" pitchFamily="49" charset="-122"/>
              </a:defRPr>
            </a:lvl2pPr>
            <a:lvl3pPr marL="1143000" indent="-228600">
              <a:defRPr kumimoji="1" sz="2400">
                <a:solidFill>
                  <a:schemeClr val="tx1"/>
                </a:solidFill>
                <a:latin typeface="Tahoma" panose="020B0604030504040204" pitchFamily="34" charset="0"/>
                <a:ea typeface="黑体" panose="02010609060101010101" pitchFamily="49" charset="-122"/>
              </a:defRPr>
            </a:lvl3pPr>
            <a:lvl4pPr marL="1600200" indent="-228600">
              <a:defRPr kumimoji="1" sz="2400">
                <a:solidFill>
                  <a:schemeClr val="tx1"/>
                </a:solidFill>
                <a:latin typeface="Tahoma" panose="020B0604030504040204" pitchFamily="34" charset="0"/>
                <a:ea typeface="黑体" panose="02010609060101010101" pitchFamily="49" charset="-122"/>
              </a:defRPr>
            </a:lvl4pPr>
            <a:lvl5pPr marL="2057400" indent="-228600">
              <a:defRPr kumimoji="1" sz="24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9pPr>
          </a:lstStyle>
          <a:p>
            <a:fld id="{0B4EDB66-E584-40ED-A239-325F079AD31F}" type="slidenum">
              <a:rPr lang="en-US" altLang="zh-CN" sz="1200" smtClean="0">
                <a:latin typeface="Times New Roman" panose="02020603050405020304" pitchFamily="18" charset="0"/>
                <a:ea typeface="宋体" panose="02010600030101010101" pitchFamily="2" charset="-122"/>
              </a:rPr>
              <a:pPr/>
              <a:t>14</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幻灯片图像占位符 1"/>
          <p:cNvSpPr>
            <a:spLocks noGrp="1" noRot="1" noChangeAspect="1" noTextEdit="1"/>
          </p:cNvSpPr>
          <p:nvPr>
            <p:ph type="sldImg"/>
          </p:nvPr>
        </p:nvSpPr>
        <p:spPr>
          <a:ln/>
        </p:spPr>
      </p:sp>
      <p:sp>
        <p:nvSpPr>
          <p:cNvPr id="137219" name="备注占位符 2"/>
          <p:cNvSpPr>
            <a:spLocks noGrp="1"/>
          </p:cNvSpPr>
          <p:nvPr>
            <p:ph type="body" idx="1"/>
          </p:nvPr>
        </p:nvSpPr>
        <p:spPr>
          <a:noFill/>
        </p:spPr>
        <p:txBody>
          <a:bodyPr/>
          <a:lstStyle/>
          <a:p>
            <a:endParaRPr lang="zh-CN" altLang="en-US"/>
          </a:p>
        </p:txBody>
      </p:sp>
      <p:sp>
        <p:nvSpPr>
          <p:cNvPr id="137220" name="灯片编号占位符 3"/>
          <p:cNvSpPr>
            <a:spLocks noGrp="1"/>
          </p:cNvSpPr>
          <p:nvPr>
            <p:ph type="sldNum" sz="quarter" idx="5"/>
          </p:nvPr>
        </p:nvSpPr>
        <p:spPr>
          <a:noFill/>
        </p:spPr>
        <p:txBody>
          <a:bodyPr/>
          <a:lstStyle>
            <a:lvl1pPr>
              <a:defRPr kumimoji="1" sz="2400">
                <a:solidFill>
                  <a:schemeClr val="tx1"/>
                </a:solidFill>
                <a:latin typeface="Tahoma" panose="020B0604030504040204" pitchFamily="34" charset="0"/>
                <a:ea typeface="黑体" panose="02010609060101010101" pitchFamily="49" charset="-122"/>
              </a:defRPr>
            </a:lvl1pPr>
            <a:lvl2pPr marL="742950" indent="-285750">
              <a:defRPr kumimoji="1" sz="2400">
                <a:solidFill>
                  <a:schemeClr val="tx1"/>
                </a:solidFill>
                <a:latin typeface="Tahoma" panose="020B0604030504040204" pitchFamily="34" charset="0"/>
                <a:ea typeface="黑体" panose="02010609060101010101" pitchFamily="49" charset="-122"/>
              </a:defRPr>
            </a:lvl2pPr>
            <a:lvl3pPr marL="1143000" indent="-228600">
              <a:defRPr kumimoji="1" sz="2400">
                <a:solidFill>
                  <a:schemeClr val="tx1"/>
                </a:solidFill>
                <a:latin typeface="Tahoma" panose="020B0604030504040204" pitchFamily="34" charset="0"/>
                <a:ea typeface="黑体" panose="02010609060101010101" pitchFamily="49" charset="-122"/>
              </a:defRPr>
            </a:lvl3pPr>
            <a:lvl4pPr marL="1600200" indent="-228600">
              <a:defRPr kumimoji="1" sz="2400">
                <a:solidFill>
                  <a:schemeClr val="tx1"/>
                </a:solidFill>
                <a:latin typeface="Tahoma" panose="020B0604030504040204" pitchFamily="34" charset="0"/>
                <a:ea typeface="黑体" panose="02010609060101010101" pitchFamily="49" charset="-122"/>
              </a:defRPr>
            </a:lvl4pPr>
            <a:lvl5pPr marL="2057400" indent="-228600">
              <a:defRPr kumimoji="1" sz="24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9pPr>
          </a:lstStyle>
          <a:p>
            <a:fld id="{A77FA8E1-E7F4-45FB-89B0-64E8995383DC}" type="slidenum">
              <a:rPr lang="en-US" altLang="zh-CN" sz="1200" smtClean="0">
                <a:latin typeface="Times New Roman" panose="02020603050405020304" pitchFamily="18" charset="0"/>
                <a:ea typeface="宋体" panose="02010600030101010101" pitchFamily="2" charset="-122"/>
              </a:rPr>
              <a:pPr/>
              <a:t>121</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幻灯片图像占位符 1"/>
          <p:cNvSpPr>
            <a:spLocks noGrp="1" noRot="1" noChangeAspect="1" noTextEdit="1"/>
          </p:cNvSpPr>
          <p:nvPr>
            <p:ph type="sldImg"/>
          </p:nvPr>
        </p:nvSpPr>
        <p:spPr>
          <a:ln/>
        </p:spPr>
      </p:sp>
      <p:sp>
        <p:nvSpPr>
          <p:cNvPr id="150531" name="备注占位符 2"/>
          <p:cNvSpPr>
            <a:spLocks noGrp="1"/>
          </p:cNvSpPr>
          <p:nvPr>
            <p:ph type="body" idx="1"/>
          </p:nvPr>
        </p:nvSpPr>
        <p:spPr>
          <a:noFill/>
        </p:spPr>
        <p:txBody>
          <a:bodyPr/>
          <a:lstStyle/>
          <a:p>
            <a:r>
              <a:rPr lang="zh-CN" altLang="en-US"/>
              <a:t>主存的延迟，我理解和“存取时间”是一个意思，又称为存储器的访问时间，是指一次读</a:t>
            </a:r>
            <a:r>
              <a:rPr lang="en-US" altLang="zh-CN"/>
              <a:t>/</a:t>
            </a:r>
            <a:r>
              <a:rPr lang="zh-CN" altLang="en-US"/>
              <a:t>写操作命令发出到该操作完成，将数据读出到数据总线上的时间。</a:t>
            </a:r>
            <a:endParaRPr lang="en-US" altLang="zh-CN"/>
          </a:p>
          <a:p>
            <a:r>
              <a:rPr lang="zh-CN" altLang="en-US"/>
              <a:t>带宽：单位时间里存储器所存取的信息量，衡量数据传输速率的重要指标，资料显示，内存的带宽</a:t>
            </a:r>
            <a:r>
              <a:rPr lang="en-US" altLang="zh-CN"/>
              <a:t>=</a:t>
            </a:r>
            <a:r>
              <a:rPr lang="zh-CN" altLang="en-US"/>
              <a:t>总线宽度</a:t>
            </a:r>
            <a:r>
              <a:rPr lang="en-US" altLang="zh-CN"/>
              <a:t>×</a:t>
            </a:r>
            <a:r>
              <a:rPr lang="zh-CN" altLang="en-US"/>
              <a:t>总线频率</a:t>
            </a:r>
            <a:r>
              <a:rPr lang="en-US" altLang="zh-CN"/>
              <a:t>×</a:t>
            </a:r>
            <a:r>
              <a:rPr lang="zh-CN" altLang="en-US"/>
              <a:t>一个时钟周期内交换的数据包个数</a:t>
            </a:r>
          </a:p>
        </p:txBody>
      </p:sp>
      <p:sp>
        <p:nvSpPr>
          <p:cNvPr id="150532" name="灯片编号占位符 3"/>
          <p:cNvSpPr>
            <a:spLocks noGrp="1"/>
          </p:cNvSpPr>
          <p:nvPr>
            <p:ph type="sldNum" sz="quarter" idx="5"/>
          </p:nvPr>
        </p:nvSpPr>
        <p:spPr>
          <a:noFill/>
        </p:spPr>
        <p:txBody>
          <a:bodyPr/>
          <a:lstStyle>
            <a:lvl1pPr>
              <a:defRPr kumimoji="1" sz="2400">
                <a:solidFill>
                  <a:schemeClr val="tx1"/>
                </a:solidFill>
                <a:latin typeface="Tahoma" panose="020B0604030504040204" pitchFamily="34" charset="0"/>
                <a:ea typeface="黑体" panose="02010609060101010101" pitchFamily="49" charset="-122"/>
              </a:defRPr>
            </a:lvl1pPr>
            <a:lvl2pPr marL="742950" indent="-285750">
              <a:defRPr kumimoji="1" sz="2400">
                <a:solidFill>
                  <a:schemeClr val="tx1"/>
                </a:solidFill>
                <a:latin typeface="Tahoma" panose="020B0604030504040204" pitchFamily="34" charset="0"/>
                <a:ea typeface="黑体" panose="02010609060101010101" pitchFamily="49" charset="-122"/>
              </a:defRPr>
            </a:lvl2pPr>
            <a:lvl3pPr marL="1143000" indent="-228600">
              <a:defRPr kumimoji="1" sz="2400">
                <a:solidFill>
                  <a:schemeClr val="tx1"/>
                </a:solidFill>
                <a:latin typeface="Tahoma" panose="020B0604030504040204" pitchFamily="34" charset="0"/>
                <a:ea typeface="黑体" panose="02010609060101010101" pitchFamily="49" charset="-122"/>
              </a:defRPr>
            </a:lvl3pPr>
            <a:lvl4pPr marL="1600200" indent="-228600">
              <a:defRPr kumimoji="1" sz="2400">
                <a:solidFill>
                  <a:schemeClr val="tx1"/>
                </a:solidFill>
                <a:latin typeface="Tahoma" panose="020B0604030504040204" pitchFamily="34" charset="0"/>
                <a:ea typeface="黑体" panose="02010609060101010101" pitchFamily="49" charset="-122"/>
              </a:defRPr>
            </a:lvl4pPr>
            <a:lvl5pPr marL="2057400" indent="-228600">
              <a:defRPr kumimoji="1" sz="24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9pPr>
          </a:lstStyle>
          <a:p>
            <a:fld id="{4D0F6B8B-02D2-4814-81B3-234185339666}" type="slidenum">
              <a:rPr lang="en-US" altLang="zh-CN" sz="1200" smtClean="0">
                <a:latin typeface="Times New Roman" panose="02020603050405020304" pitchFamily="18" charset="0"/>
                <a:ea typeface="宋体" panose="02010600030101010101" pitchFamily="2" charset="-122"/>
              </a:rPr>
              <a:pPr/>
              <a:t>133</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幻灯片图像占位符 1"/>
          <p:cNvSpPr>
            <a:spLocks noGrp="1" noRot="1" noChangeAspect="1" noTextEdit="1"/>
          </p:cNvSpPr>
          <p:nvPr>
            <p:ph type="sldImg"/>
          </p:nvPr>
        </p:nvSpPr>
        <p:spPr>
          <a:ln/>
        </p:spPr>
      </p:sp>
      <p:sp>
        <p:nvSpPr>
          <p:cNvPr id="184323" name="备注占位符 2"/>
          <p:cNvSpPr>
            <a:spLocks noGrp="1"/>
          </p:cNvSpPr>
          <p:nvPr>
            <p:ph type="body" idx="1"/>
          </p:nvPr>
        </p:nvSpPr>
        <p:spPr>
          <a:noFill/>
        </p:spPr>
        <p:txBody>
          <a:bodyPr/>
          <a:lstStyle/>
          <a:p>
            <a:r>
              <a:rPr lang="zh-CN" altLang="en-US"/>
              <a:t>三种地址空间：</a:t>
            </a:r>
          </a:p>
        </p:txBody>
      </p:sp>
      <p:sp>
        <p:nvSpPr>
          <p:cNvPr id="184324" name="灯片编号占位符 3"/>
          <p:cNvSpPr>
            <a:spLocks noGrp="1"/>
          </p:cNvSpPr>
          <p:nvPr>
            <p:ph type="sldNum" sz="quarter" idx="5"/>
          </p:nvPr>
        </p:nvSpPr>
        <p:spPr>
          <a:noFill/>
        </p:spPr>
        <p:txBody>
          <a:bodyPr/>
          <a:lstStyle>
            <a:lvl1pPr>
              <a:defRPr kumimoji="1" sz="2400">
                <a:solidFill>
                  <a:schemeClr val="tx1"/>
                </a:solidFill>
                <a:latin typeface="Tahoma" panose="020B0604030504040204" pitchFamily="34" charset="0"/>
                <a:ea typeface="黑体" panose="02010609060101010101" pitchFamily="49" charset="-122"/>
              </a:defRPr>
            </a:lvl1pPr>
            <a:lvl2pPr marL="742950" indent="-285750">
              <a:defRPr kumimoji="1" sz="2400">
                <a:solidFill>
                  <a:schemeClr val="tx1"/>
                </a:solidFill>
                <a:latin typeface="Tahoma" panose="020B0604030504040204" pitchFamily="34" charset="0"/>
                <a:ea typeface="黑体" panose="02010609060101010101" pitchFamily="49" charset="-122"/>
              </a:defRPr>
            </a:lvl2pPr>
            <a:lvl3pPr marL="1143000" indent="-228600">
              <a:defRPr kumimoji="1" sz="2400">
                <a:solidFill>
                  <a:schemeClr val="tx1"/>
                </a:solidFill>
                <a:latin typeface="Tahoma" panose="020B0604030504040204" pitchFamily="34" charset="0"/>
                <a:ea typeface="黑体" panose="02010609060101010101" pitchFamily="49" charset="-122"/>
              </a:defRPr>
            </a:lvl3pPr>
            <a:lvl4pPr marL="1600200" indent="-228600">
              <a:defRPr kumimoji="1" sz="2400">
                <a:solidFill>
                  <a:schemeClr val="tx1"/>
                </a:solidFill>
                <a:latin typeface="Tahoma" panose="020B0604030504040204" pitchFamily="34" charset="0"/>
                <a:ea typeface="黑体" panose="02010609060101010101" pitchFamily="49" charset="-122"/>
              </a:defRPr>
            </a:lvl4pPr>
            <a:lvl5pPr marL="2057400" indent="-228600">
              <a:defRPr kumimoji="1" sz="24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9pPr>
          </a:lstStyle>
          <a:p>
            <a:fld id="{7FC93256-28AB-4C6F-A2D2-A3F7C7D4107D}" type="slidenum">
              <a:rPr lang="en-US" altLang="zh-CN" sz="1200" smtClean="0">
                <a:latin typeface="Times New Roman" panose="02020603050405020304" pitchFamily="18" charset="0"/>
                <a:ea typeface="宋体" panose="02010600030101010101" pitchFamily="2" charset="-122"/>
              </a:rPr>
              <a:pPr/>
              <a:t>165</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a:ln/>
        </p:spPr>
      </p:sp>
      <p:sp>
        <p:nvSpPr>
          <p:cNvPr id="30723" name="备注占位符 2"/>
          <p:cNvSpPr>
            <a:spLocks noGrp="1"/>
          </p:cNvSpPr>
          <p:nvPr>
            <p:ph type="body" idx="1"/>
          </p:nvPr>
        </p:nvSpPr>
        <p:spPr>
          <a:noFill/>
        </p:spPr>
        <p:txBody>
          <a:bodyPr/>
          <a:lstStyle/>
          <a:p>
            <a:endParaRPr lang="zh-CN" altLang="en-US"/>
          </a:p>
        </p:txBody>
      </p:sp>
      <p:sp>
        <p:nvSpPr>
          <p:cNvPr id="30724" name="灯片编号占位符 3"/>
          <p:cNvSpPr>
            <a:spLocks noGrp="1"/>
          </p:cNvSpPr>
          <p:nvPr>
            <p:ph type="sldNum" sz="quarter" idx="5"/>
          </p:nvPr>
        </p:nvSpPr>
        <p:spPr>
          <a:noFill/>
        </p:spPr>
        <p:txBody>
          <a:bodyPr/>
          <a:lstStyle>
            <a:lvl1pPr>
              <a:defRPr kumimoji="1" sz="2400">
                <a:solidFill>
                  <a:schemeClr val="tx1"/>
                </a:solidFill>
                <a:latin typeface="Tahoma" panose="020B0604030504040204" pitchFamily="34" charset="0"/>
                <a:ea typeface="黑体" panose="02010609060101010101" pitchFamily="49" charset="-122"/>
              </a:defRPr>
            </a:lvl1pPr>
            <a:lvl2pPr marL="742950" indent="-285750">
              <a:defRPr kumimoji="1" sz="2400">
                <a:solidFill>
                  <a:schemeClr val="tx1"/>
                </a:solidFill>
                <a:latin typeface="Tahoma" panose="020B0604030504040204" pitchFamily="34" charset="0"/>
                <a:ea typeface="黑体" panose="02010609060101010101" pitchFamily="49" charset="-122"/>
              </a:defRPr>
            </a:lvl2pPr>
            <a:lvl3pPr marL="1143000" indent="-228600">
              <a:defRPr kumimoji="1" sz="2400">
                <a:solidFill>
                  <a:schemeClr val="tx1"/>
                </a:solidFill>
                <a:latin typeface="Tahoma" panose="020B0604030504040204" pitchFamily="34" charset="0"/>
                <a:ea typeface="黑体" panose="02010609060101010101" pitchFamily="49" charset="-122"/>
              </a:defRPr>
            </a:lvl3pPr>
            <a:lvl4pPr marL="1600200" indent="-228600">
              <a:defRPr kumimoji="1" sz="2400">
                <a:solidFill>
                  <a:schemeClr val="tx1"/>
                </a:solidFill>
                <a:latin typeface="Tahoma" panose="020B0604030504040204" pitchFamily="34" charset="0"/>
                <a:ea typeface="黑体" panose="02010609060101010101" pitchFamily="49" charset="-122"/>
              </a:defRPr>
            </a:lvl4pPr>
            <a:lvl5pPr marL="2057400" indent="-228600">
              <a:defRPr kumimoji="1" sz="24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9pPr>
          </a:lstStyle>
          <a:p>
            <a:fld id="{7749F19A-81F3-44C4-8542-759686361BD1}" type="slidenum">
              <a:rPr lang="en-US" altLang="zh-CN" sz="1200" smtClean="0">
                <a:latin typeface="Times New Roman" panose="02020603050405020304" pitchFamily="18" charset="0"/>
                <a:ea typeface="宋体" panose="02010600030101010101" pitchFamily="2" charset="-122"/>
              </a:rPr>
              <a:pPr/>
              <a:t>25</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noTextEdit="1"/>
          </p:cNvSpPr>
          <p:nvPr>
            <p:ph type="sldImg"/>
          </p:nvPr>
        </p:nvSpPr>
        <p:spPr>
          <a:ln/>
        </p:spPr>
      </p:sp>
      <p:sp>
        <p:nvSpPr>
          <p:cNvPr id="73731" name="备注占位符 2"/>
          <p:cNvSpPr>
            <a:spLocks noGrp="1"/>
          </p:cNvSpPr>
          <p:nvPr>
            <p:ph type="body" idx="1"/>
          </p:nvPr>
        </p:nvSpPr>
        <p:spPr>
          <a:noFill/>
        </p:spPr>
        <p:txBody>
          <a:bodyPr/>
          <a:lstStyle/>
          <a:p>
            <a:pPr lvl="1" eaLnBrk="1" hangingPunct="1">
              <a:lnSpc>
                <a:spcPct val="130000"/>
              </a:lnSpc>
            </a:pPr>
            <a:r>
              <a:rPr lang="zh-CN" altLang="en-US"/>
              <a:t>减少三种不命中的方法</a:t>
            </a:r>
          </a:p>
          <a:p>
            <a:pPr lvl="2" eaLnBrk="1" hangingPunct="1">
              <a:lnSpc>
                <a:spcPct val="130000"/>
              </a:lnSpc>
            </a:pPr>
            <a:r>
              <a:rPr lang="zh-CN" altLang="en-US"/>
              <a:t>强制性不命中：</a:t>
            </a:r>
            <a:r>
              <a:rPr lang="zh-CN" altLang="en-US">
                <a:solidFill>
                  <a:srgbClr val="D60093"/>
                </a:solidFill>
              </a:rPr>
              <a:t>增加块大小，预取</a:t>
            </a:r>
          </a:p>
          <a:p>
            <a:pPr lvl="2" eaLnBrk="1" hangingPunct="1">
              <a:lnSpc>
                <a:spcPct val="130000"/>
              </a:lnSpc>
              <a:buFont typeface="Wingdings" panose="05000000000000000000" pitchFamily="2" charset="2"/>
              <a:buNone/>
            </a:pPr>
            <a:r>
              <a:rPr lang="zh-CN" altLang="en-US"/>
              <a:t>　　　　　 （本身很少）</a:t>
            </a:r>
          </a:p>
          <a:p>
            <a:pPr lvl="2" eaLnBrk="1" hangingPunct="1">
              <a:lnSpc>
                <a:spcPct val="130000"/>
              </a:lnSpc>
            </a:pPr>
            <a:r>
              <a:rPr lang="zh-CN" altLang="en-US"/>
              <a:t>容量不命中：</a:t>
            </a:r>
            <a:r>
              <a:rPr lang="zh-CN" altLang="en-US">
                <a:solidFill>
                  <a:srgbClr val="D60093"/>
                </a:solidFill>
              </a:rPr>
              <a:t>增加容量</a:t>
            </a:r>
            <a:r>
              <a:rPr lang="zh-CN" altLang="en-US"/>
              <a:t> </a:t>
            </a:r>
          </a:p>
          <a:p>
            <a:pPr lvl="2" eaLnBrk="1" hangingPunct="1">
              <a:lnSpc>
                <a:spcPct val="130000"/>
              </a:lnSpc>
              <a:buFont typeface="Wingdings" panose="05000000000000000000" pitchFamily="2" charset="2"/>
              <a:buNone/>
            </a:pPr>
            <a:r>
              <a:rPr lang="zh-CN" altLang="en-US"/>
              <a:t>　　　　　（抖动现象）</a:t>
            </a:r>
          </a:p>
          <a:p>
            <a:pPr lvl="2" eaLnBrk="1" hangingPunct="1">
              <a:lnSpc>
                <a:spcPct val="130000"/>
              </a:lnSpc>
            </a:pPr>
            <a:r>
              <a:rPr lang="zh-CN" altLang="en-US"/>
              <a:t>冲突不命中：</a:t>
            </a:r>
            <a:r>
              <a:rPr lang="zh-CN" altLang="en-US">
                <a:solidFill>
                  <a:srgbClr val="D60093"/>
                </a:solidFill>
              </a:rPr>
              <a:t>提高相联度</a:t>
            </a:r>
          </a:p>
          <a:p>
            <a:pPr lvl="2" eaLnBrk="1" hangingPunct="1">
              <a:lnSpc>
                <a:spcPct val="130000"/>
              </a:lnSpc>
              <a:buFont typeface="Wingdings" panose="05000000000000000000" pitchFamily="2" charset="2"/>
              <a:buNone/>
            </a:pPr>
            <a:r>
              <a:rPr lang="zh-CN" altLang="en-US"/>
              <a:t>　　　　　（理想情况：全相联）</a:t>
            </a:r>
          </a:p>
          <a:p>
            <a:pPr lvl="1" eaLnBrk="1" hangingPunct="1">
              <a:lnSpc>
                <a:spcPct val="130000"/>
              </a:lnSpc>
            </a:pPr>
            <a:r>
              <a:rPr lang="zh-CN" altLang="en-US"/>
              <a:t>许多降低不命中率的方法会增加命中时间或不命中开销</a:t>
            </a:r>
          </a:p>
          <a:p>
            <a:endParaRPr lang="zh-CN" altLang="en-US"/>
          </a:p>
        </p:txBody>
      </p:sp>
      <p:sp>
        <p:nvSpPr>
          <p:cNvPr id="73732" name="灯片编号占位符 3"/>
          <p:cNvSpPr>
            <a:spLocks noGrp="1"/>
          </p:cNvSpPr>
          <p:nvPr>
            <p:ph type="sldNum" sz="quarter" idx="5"/>
          </p:nvPr>
        </p:nvSpPr>
        <p:spPr>
          <a:noFill/>
        </p:spPr>
        <p:txBody>
          <a:bodyPr/>
          <a:lstStyle>
            <a:lvl1pPr>
              <a:defRPr kumimoji="1" sz="2400">
                <a:solidFill>
                  <a:schemeClr val="tx1"/>
                </a:solidFill>
                <a:latin typeface="Tahoma" panose="020B0604030504040204" pitchFamily="34" charset="0"/>
                <a:ea typeface="黑体" panose="02010609060101010101" pitchFamily="49" charset="-122"/>
              </a:defRPr>
            </a:lvl1pPr>
            <a:lvl2pPr marL="742950" indent="-285750">
              <a:defRPr kumimoji="1" sz="2400">
                <a:solidFill>
                  <a:schemeClr val="tx1"/>
                </a:solidFill>
                <a:latin typeface="Tahoma" panose="020B0604030504040204" pitchFamily="34" charset="0"/>
                <a:ea typeface="黑体" panose="02010609060101010101" pitchFamily="49" charset="-122"/>
              </a:defRPr>
            </a:lvl2pPr>
            <a:lvl3pPr marL="1143000" indent="-228600">
              <a:defRPr kumimoji="1" sz="2400">
                <a:solidFill>
                  <a:schemeClr val="tx1"/>
                </a:solidFill>
                <a:latin typeface="Tahoma" panose="020B0604030504040204" pitchFamily="34" charset="0"/>
                <a:ea typeface="黑体" panose="02010609060101010101" pitchFamily="49" charset="-122"/>
              </a:defRPr>
            </a:lvl3pPr>
            <a:lvl4pPr marL="1600200" indent="-228600">
              <a:defRPr kumimoji="1" sz="2400">
                <a:solidFill>
                  <a:schemeClr val="tx1"/>
                </a:solidFill>
                <a:latin typeface="Tahoma" panose="020B0604030504040204" pitchFamily="34" charset="0"/>
                <a:ea typeface="黑体" panose="02010609060101010101" pitchFamily="49" charset="-122"/>
              </a:defRPr>
            </a:lvl4pPr>
            <a:lvl5pPr marL="2057400" indent="-228600">
              <a:defRPr kumimoji="1" sz="24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9pPr>
          </a:lstStyle>
          <a:p>
            <a:fld id="{1539AD16-C854-497F-ADAC-838BC474B401}" type="slidenum">
              <a:rPr lang="en-US" altLang="zh-CN" sz="1200" smtClean="0">
                <a:latin typeface="Times New Roman" panose="02020603050405020304" pitchFamily="18" charset="0"/>
                <a:ea typeface="宋体" panose="02010600030101010101" pitchFamily="2" charset="-122"/>
              </a:rPr>
              <a:pPr/>
              <a:t>66</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a:lstStyle/>
          <a:p>
            <a:pPr>
              <a:defRPr/>
            </a:pPr>
            <a:r>
              <a:rPr lang="zh-CN" altLang="en-US" dirty="0"/>
              <a:t>新教材将该例题删除</a:t>
            </a:r>
            <a:endParaRPr lang="en-US" altLang="zh-CN" dirty="0"/>
          </a:p>
          <a:p>
            <a:pPr>
              <a:defRPr/>
            </a:pPr>
            <a:endParaRPr lang="en-US" altLang="zh-CN" dirty="0"/>
          </a:p>
          <a:p>
            <a:pPr marL="228600" indent="-228600">
              <a:buFontTx/>
              <a:buAutoNum type="arabicPeriod"/>
              <a:defRPr/>
            </a:pPr>
            <a:r>
              <a:rPr lang="zh-CN" altLang="en-US" dirty="0"/>
              <a:t>一共使用</a:t>
            </a:r>
            <a:r>
              <a:rPr lang="en-US" altLang="zh-CN" dirty="0"/>
              <a:t>300+303=603/2=302</a:t>
            </a:r>
            <a:r>
              <a:rPr lang="zh-CN" altLang="en-US" dirty="0"/>
              <a:t>块，够用，不用考虑容量失效，也无需考虑冲突失效，因此只需要考虑强制失效。</a:t>
            </a:r>
            <a:endParaRPr lang="en-US" altLang="zh-CN" dirty="0"/>
          </a:p>
          <a:p>
            <a:pPr marL="228600" indent="-228600">
              <a:buFontTx/>
              <a:buAutoNum type="arabicPeriod"/>
              <a:defRPr/>
            </a:pPr>
            <a:r>
              <a:rPr lang="zh-CN" altLang="en-US" dirty="0"/>
              <a:t>访问</a:t>
            </a:r>
            <a:r>
              <a:rPr lang="en-US" altLang="zh-CN" dirty="0"/>
              <a:t>a</a:t>
            </a:r>
            <a:r>
              <a:rPr lang="zh-CN" altLang="en-US" dirty="0"/>
              <a:t>发生</a:t>
            </a:r>
            <a:r>
              <a:rPr lang="en-US" altLang="zh-CN" dirty="0"/>
              <a:t>150</a:t>
            </a:r>
            <a:r>
              <a:rPr lang="zh-CN" altLang="en-US" dirty="0"/>
              <a:t>次失效，访问</a:t>
            </a:r>
            <a:r>
              <a:rPr lang="en-US" altLang="zh-CN" dirty="0"/>
              <a:t>b</a:t>
            </a:r>
            <a:r>
              <a:rPr lang="zh-CN" altLang="en-US" dirty="0"/>
              <a:t>发生</a:t>
            </a:r>
            <a:r>
              <a:rPr lang="en-US" altLang="zh-CN" dirty="0"/>
              <a:t>101</a:t>
            </a:r>
            <a:r>
              <a:rPr lang="zh-CN" altLang="en-US" dirty="0"/>
              <a:t>次失效</a:t>
            </a:r>
          </a:p>
        </p:txBody>
      </p:sp>
      <p:sp>
        <p:nvSpPr>
          <p:cNvPr id="93188" name="灯片编号占位符 3"/>
          <p:cNvSpPr>
            <a:spLocks noGrp="1"/>
          </p:cNvSpPr>
          <p:nvPr>
            <p:ph type="sldNum" sz="quarter" idx="5"/>
          </p:nvPr>
        </p:nvSpPr>
        <p:spPr>
          <a:noFill/>
        </p:spPr>
        <p:txBody>
          <a:bodyPr/>
          <a:lstStyle>
            <a:lvl1pPr>
              <a:defRPr kumimoji="1" sz="2400">
                <a:solidFill>
                  <a:schemeClr val="tx1"/>
                </a:solidFill>
                <a:latin typeface="Tahoma" panose="020B0604030504040204" pitchFamily="34" charset="0"/>
                <a:ea typeface="黑体" panose="02010609060101010101" pitchFamily="49" charset="-122"/>
              </a:defRPr>
            </a:lvl1pPr>
            <a:lvl2pPr marL="742950" indent="-285750">
              <a:defRPr kumimoji="1" sz="2400">
                <a:solidFill>
                  <a:schemeClr val="tx1"/>
                </a:solidFill>
                <a:latin typeface="Tahoma" panose="020B0604030504040204" pitchFamily="34" charset="0"/>
                <a:ea typeface="黑体" panose="02010609060101010101" pitchFamily="49" charset="-122"/>
              </a:defRPr>
            </a:lvl2pPr>
            <a:lvl3pPr marL="1143000" indent="-228600">
              <a:defRPr kumimoji="1" sz="2400">
                <a:solidFill>
                  <a:schemeClr val="tx1"/>
                </a:solidFill>
                <a:latin typeface="Tahoma" panose="020B0604030504040204" pitchFamily="34" charset="0"/>
                <a:ea typeface="黑体" panose="02010609060101010101" pitchFamily="49" charset="-122"/>
              </a:defRPr>
            </a:lvl3pPr>
            <a:lvl4pPr marL="1600200" indent="-228600">
              <a:defRPr kumimoji="1" sz="2400">
                <a:solidFill>
                  <a:schemeClr val="tx1"/>
                </a:solidFill>
                <a:latin typeface="Tahoma" panose="020B0604030504040204" pitchFamily="34" charset="0"/>
                <a:ea typeface="黑体" panose="02010609060101010101" pitchFamily="49" charset="-122"/>
              </a:defRPr>
            </a:lvl4pPr>
            <a:lvl5pPr marL="2057400" indent="-228600">
              <a:defRPr kumimoji="1" sz="24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9pPr>
          </a:lstStyle>
          <a:p>
            <a:fld id="{AB9D2ADA-AFF8-4F52-9FB6-963C947E8EE5}" type="slidenum">
              <a:rPr lang="en-US" altLang="zh-CN" sz="1200" smtClean="0">
                <a:latin typeface="Times New Roman" panose="02020603050405020304" pitchFamily="18" charset="0"/>
                <a:ea typeface="宋体" panose="02010600030101010101" pitchFamily="2" charset="-122"/>
              </a:rPr>
              <a:pPr/>
              <a:t>84</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a:ln/>
        </p:spPr>
      </p:sp>
      <p:sp>
        <p:nvSpPr>
          <p:cNvPr id="96259" name="备注占位符 2"/>
          <p:cNvSpPr>
            <a:spLocks noGrp="1"/>
          </p:cNvSpPr>
          <p:nvPr>
            <p:ph type="body" idx="1"/>
          </p:nvPr>
        </p:nvSpPr>
        <p:spPr>
          <a:noFill/>
        </p:spPr>
        <p:txBody>
          <a:bodyPr/>
          <a:lstStyle/>
          <a:p>
            <a:r>
              <a:rPr lang="zh-CN" altLang="en-US"/>
              <a:t>假设失效开销比较大，需要至少提前</a:t>
            </a:r>
            <a:r>
              <a:rPr lang="en-US" altLang="zh-CN"/>
              <a:t>7</a:t>
            </a:r>
            <a:r>
              <a:rPr lang="zh-CN" altLang="en-US"/>
              <a:t>次预取</a:t>
            </a:r>
          </a:p>
        </p:txBody>
      </p:sp>
      <p:sp>
        <p:nvSpPr>
          <p:cNvPr id="96260" name="灯片编号占位符 3"/>
          <p:cNvSpPr>
            <a:spLocks noGrp="1"/>
          </p:cNvSpPr>
          <p:nvPr>
            <p:ph type="sldNum" sz="quarter" idx="5"/>
          </p:nvPr>
        </p:nvSpPr>
        <p:spPr>
          <a:noFill/>
        </p:spPr>
        <p:txBody>
          <a:bodyPr/>
          <a:lstStyle>
            <a:lvl1pPr>
              <a:defRPr kumimoji="1" sz="2400">
                <a:solidFill>
                  <a:schemeClr val="tx1"/>
                </a:solidFill>
                <a:latin typeface="Tahoma" panose="020B0604030504040204" pitchFamily="34" charset="0"/>
                <a:ea typeface="黑体" panose="02010609060101010101" pitchFamily="49" charset="-122"/>
              </a:defRPr>
            </a:lvl1pPr>
            <a:lvl2pPr marL="742950" indent="-285750">
              <a:defRPr kumimoji="1" sz="2400">
                <a:solidFill>
                  <a:schemeClr val="tx1"/>
                </a:solidFill>
                <a:latin typeface="Tahoma" panose="020B0604030504040204" pitchFamily="34" charset="0"/>
                <a:ea typeface="黑体" panose="02010609060101010101" pitchFamily="49" charset="-122"/>
              </a:defRPr>
            </a:lvl2pPr>
            <a:lvl3pPr marL="1143000" indent="-228600">
              <a:defRPr kumimoji="1" sz="2400">
                <a:solidFill>
                  <a:schemeClr val="tx1"/>
                </a:solidFill>
                <a:latin typeface="Tahoma" panose="020B0604030504040204" pitchFamily="34" charset="0"/>
                <a:ea typeface="黑体" panose="02010609060101010101" pitchFamily="49" charset="-122"/>
              </a:defRPr>
            </a:lvl3pPr>
            <a:lvl4pPr marL="1600200" indent="-228600">
              <a:defRPr kumimoji="1" sz="2400">
                <a:solidFill>
                  <a:schemeClr val="tx1"/>
                </a:solidFill>
                <a:latin typeface="Tahoma" panose="020B0604030504040204" pitchFamily="34" charset="0"/>
                <a:ea typeface="黑体" panose="02010609060101010101" pitchFamily="49" charset="-122"/>
              </a:defRPr>
            </a:lvl4pPr>
            <a:lvl5pPr marL="2057400" indent="-228600">
              <a:defRPr kumimoji="1" sz="24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9pPr>
          </a:lstStyle>
          <a:p>
            <a:fld id="{472D6846-6B74-449B-A958-18C9BCBA986C}" type="slidenum">
              <a:rPr lang="en-US" altLang="zh-CN" sz="1200" smtClean="0">
                <a:latin typeface="Times New Roman" panose="02020603050405020304" pitchFamily="18" charset="0"/>
                <a:ea typeface="宋体" panose="02010600030101010101" pitchFamily="2" charset="-122"/>
              </a:rPr>
              <a:pPr/>
              <a:t>86</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a:ln/>
        </p:spPr>
      </p:sp>
      <p:sp>
        <p:nvSpPr>
          <p:cNvPr id="105475" name="备注占位符 2"/>
          <p:cNvSpPr>
            <a:spLocks noGrp="1"/>
          </p:cNvSpPr>
          <p:nvPr>
            <p:ph type="body" idx="1"/>
          </p:nvPr>
        </p:nvSpPr>
        <p:spPr>
          <a:noFill/>
        </p:spPr>
        <p:txBody>
          <a:bodyPr/>
          <a:lstStyle/>
          <a:p>
            <a:r>
              <a:rPr lang="zh-CN" altLang="en-US"/>
              <a:t>假定每个元素都失效。那么</a:t>
            </a:r>
            <a:r>
              <a:rPr lang="en-US" altLang="zh-CN"/>
              <a:t>y</a:t>
            </a:r>
            <a:r>
              <a:rPr lang="zh-CN" altLang="en-US"/>
              <a:t>和</a:t>
            </a:r>
            <a:r>
              <a:rPr lang="en-US" altLang="zh-CN"/>
              <a:t>z</a:t>
            </a:r>
            <a:r>
              <a:rPr lang="zh-CN" altLang="en-US"/>
              <a:t>失效</a:t>
            </a:r>
            <a:r>
              <a:rPr lang="en-US" altLang="zh-CN"/>
              <a:t>2N2 </a:t>
            </a:r>
            <a:r>
              <a:rPr lang="zh-CN" altLang="en-US"/>
              <a:t>*</a:t>
            </a:r>
            <a:r>
              <a:rPr lang="en-US" altLang="zh-CN"/>
              <a:t>N</a:t>
            </a:r>
            <a:r>
              <a:rPr lang="zh-CN" altLang="en-US"/>
              <a:t>次；</a:t>
            </a:r>
            <a:r>
              <a:rPr lang="en-US" altLang="zh-CN"/>
              <a:t>x</a:t>
            </a:r>
            <a:r>
              <a:rPr lang="zh-CN" altLang="en-US"/>
              <a:t>失效</a:t>
            </a:r>
            <a:r>
              <a:rPr lang="en-US" altLang="zh-CN"/>
              <a:t>N2</a:t>
            </a:r>
            <a:r>
              <a:rPr lang="zh-CN" altLang="en-US"/>
              <a:t>次。</a:t>
            </a:r>
          </a:p>
        </p:txBody>
      </p:sp>
      <p:sp>
        <p:nvSpPr>
          <p:cNvPr id="105476" name="灯片编号占位符 3"/>
          <p:cNvSpPr>
            <a:spLocks noGrp="1"/>
          </p:cNvSpPr>
          <p:nvPr>
            <p:ph type="sldNum" sz="quarter" idx="5"/>
          </p:nvPr>
        </p:nvSpPr>
        <p:spPr>
          <a:noFill/>
        </p:spPr>
        <p:txBody>
          <a:bodyPr/>
          <a:lstStyle>
            <a:lvl1pPr>
              <a:defRPr kumimoji="1" sz="2400">
                <a:solidFill>
                  <a:schemeClr val="tx1"/>
                </a:solidFill>
                <a:latin typeface="Tahoma" panose="020B0604030504040204" pitchFamily="34" charset="0"/>
                <a:ea typeface="黑体" panose="02010609060101010101" pitchFamily="49" charset="-122"/>
              </a:defRPr>
            </a:lvl1pPr>
            <a:lvl2pPr marL="742950" indent="-285750">
              <a:defRPr kumimoji="1" sz="2400">
                <a:solidFill>
                  <a:schemeClr val="tx1"/>
                </a:solidFill>
                <a:latin typeface="Tahoma" panose="020B0604030504040204" pitchFamily="34" charset="0"/>
                <a:ea typeface="黑体" panose="02010609060101010101" pitchFamily="49" charset="-122"/>
              </a:defRPr>
            </a:lvl2pPr>
            <a:lvl3pPr marL="1143000" indent="-228600">
              <a:defRPr kumimoji="1" sz="2400">
                <a:solidFill>
                  <a:schemeClr val="tx1"/>
                </a:solidFill>
                <a:latin typeface="Tahoma" panose="020B0604030504040204" pitchFamily="34" charset="0"/>
                <a:ea typeface="黑体" panose="02010609060101010101" pitchFamily="49" charset="-122"/>
              </a:defRPr>
            </a:lvl3pPr>
            <a:lvl4pPr marL="1600200" indent="-228600">
              <a:defRPr kumimoji="1" sz="2400">
                <a:solidFill>
                  <a:schemeClr val="tx1"/>
                </a:solidFill>
                <a:latin typeface="Tahoma" panose="020B0604030504040204" pitchFamily="34" charset="0"/>
                <a:ea typeface="黑体" panose="02010609060101010101" pitchFamily="49" charset="-122"/>
              </a:defRPr>
            </a:lvl4pPr>
            <a:lvl5pPr marL="2057400" indent="-228600">
              <a:defRPr kumimoji="1" sz="24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9pPr>
          </a:lstStyle>
          <a:p>
            <a:fld id="{FD1B0D4B-DB7D-49C9-8BBB-382E396EA21C}" type="slidenum">
              <a:rPr lang="en-US" altLang="zh-CN" sz="1200" smtClean="0">
                <a:latin typeface="Times New Roman" panose="02020603050405020304" pitchFamily="18" charset="0"/>
                <a:ea typeface="宋体" panose="02010600030101010101" pitchFamily="2" charset="-122"/>
              </a:rPr>
              <a:pPr/>
              <a:t>94</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幻灯片图像占位符 1"/>
          <p:cNvSpPr>
            <a:spLocks noGrp="1" noRot="1" noChangeAspect="1" noTextEdit="1"/>
          </p:cNvSpPr>
          <p:nvPr>
            <p:ph type="sldImg"/>
          </p:nvPr>
        </p:nvSpPr>
        <p:spPr>
          <a:ln/>
        </p:spPr>
      </p:sp>
      <p:sp>
        <p:nvSpPr>
          <p:cNvPr id="108547" name="备注占位符 2"/>
          <p:cNvSpPr>
            <a:spLocks noGrp="1"/>
          </p:cNvSpPr>
          <p:nvPr>
            <p:ph type="body" idx="1"/>
          </p:nvPr>
        </p:nvSpPr>
        <p:spPr>
          <a:noFill/>
        </p:spPr>
        <p:txBody>
          <a:bodyPr/>
          <a:lstStyle/>
          <a:p>
            <a:endParaRPr lang="zh-CN" altLang="en-US"/>
          </a:p>
        </p:txBody>
      </p:sp>
      <p:sp>
        <p:nvSpPr>
          <p:cNvPr id="108548" name="灯片编号占位符 3"/>
          <p:cNvSpPr>
            <a:spLocks noGrp="1"/>
          </p:cNvSpPr>
          <p:nvPr>
            <p:ph type="sldNum" sz="quarter" idx="5"/>
          </p:nvPr>
        </p:nvSpPr>
        <p:spPr>
          <a:noFill/>
        </p:spPr>
        <p:txBody>
          <a:bodyPr/>
          <a:lstStyle>
            <a:lvl1pPr>
              <a:defRPr kumimoji="1" sz="2400">
                <a:solidFill>
                  <a:schemeClr val="tx1"/>
                </a:solidFill>
                <a:latin typeface="Tahoma" panose="020B0604030504040204" pitchFamily="34" charset="0"/>
                <a:ea typeface="黑体" panose="02010609060101010101" pitchFamily="49" charset="-122"/>
              </a:defRPr>
            </a:lvl1pPr>
            <a:lvl2pPr marL="742950" indent="-285750">
              <a:defRPr kumimoji="1" sz="2400">
                <a:solidFill>
                  <a:schemeClr val="tx1"/>
                </a:solidFill>
                <a:latin typeface="Tahoma" panose="020B0604030504040204" pitchFamily="34" charset="0"/>
                <a:ea typeface="黑体" panose="02010609060101010101" pitchFamily="49" charset="-122"/>
              </a:defRPr>
            </a:lvl2pPr>
            <a:lvl3pPr marL="1143000" indent="-228600">
              <a:defRPr kumimoji="1" sz="2400">
                <a:solidFill>
                  <a:schemeClr val="tx1"/>
                </a:solidFill>
                <a:latin typeface="Tahoma" panose="020B0604030504040204" pitchFamily="34" charset="0"/>
                <a:ea typeface="黑体" panose="02010609060101010101" pitchFamily="49" charset="-122"/>
              </a:defRPr>
            </a:lvl3pPr>
            <a:lvl4pPr marL="1600200" indent="-228600">
              <a:defRPr kumimoji="1" sz="2400">
                <a:solidFill>
                  <a:schemeClr val="tx1"/>
                </a:solidFill>
                <a:latin typeface="Tahoma" panose="020B0604030504040204" pitchFamily="34" charset="0"/>
                <a:ea typeface="黑体" panose="02010609060101010101" pitchFamily="49" charset="-122"/>
              </a:defRPr>
            </a:lvl4pPr>
            <a:lvl5pPr marL="2057400" indent="-228600">
              <a:defRPr kumimoji="1" sz="24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9pPr>
          </a:lstStyle>
          <a:p>
            <a:fld id="{ED2D89E5-500F-4619-BEBC-C27FD6049BA6}" type="slidenum">
              <a:rPr lang="en-US" altLang="zh-CN" sz="1200" smtClean="0">
                <a:latin typeface="Times New Roman" panose="02020603050405020304" pitchFamily="18" charset="0"/>
                <a:ea typeface="宋体" panose="02010600030101010101" pitchFamily="2" charset="-122"/>
              </a:rPr>
              <a:pPr/>
              <a:t>96</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a:ln/>
        </p:spPr>
      </p:sp>
      <p:sp>
        <p:nvSpPr>
          <p:cNvPr id="115715" name="备注占位符 2"/>
          <p:cNvSpPr>
            <a:spLocks noGrp="1"/>
          </p:cNvSpPr>
          <p:nvPr>
            <p:ph type="body" idx="1"/>
          </p:nvPr>
        </p:nvSpPr>
        <p:spPr>
          <a:noFill/>
        </p:spPr>
        <p:txBody>
          <a:bodyPr/>
          <a:lstStyle/>
          <a:p>
            <a:endParaRPr lang="zh-CN" altLang="en-US"/>
          </a:p>
        </p:txBody>
      </p:sp>
      <p:sp>
        <p:nvSpPr>
          <p:cNvPr id="115716" name="灯片编号占位符 3"/>
          <p:cNvSpPr>
            <a:spLocks noGrp="1"/>
          </p:cNvSpPr>
          <p:nvPr>
            <p:ph type="sldNum" sz="quarter" idx="5"/>
          </p:nvPr>
        </p:nvSpPr>
        <p:spPr>
          <a:noFill/>
        </p:spPr>
        <p:txBody>
          <a:bodyPr/>
          <a:lstStyle>
            <a:lvl1pPr>
              <a:defRPr kumimoji="1" sz="2400">
                <a:solidFill>
                  <a:schemeClr val="tx1"/>
                </a:solidFill>
                <a:latin typeface="Tahoma" panose="020B0604030504040204" pitchFamily="34" charset="0"/>
                <a:ea typeface="黑体" panose="02010609060101010101" pitchFamily="49" charset="-122"/>
              </a:defRPr>
            </a:lvl1pPr>
            <a:lvl2pPr marL="742950" indent="-285750">
              <a:defRPr kumimoji="1" sz="2400">
                <a:solidFill>
                  <a:schemeClr val="tx1"/>
                </a:solidFill>
                <a:latin typeface="Tahoma" panose="020B0604030504040204" pitchFamily="34" charset="0"/>
                <a:ea typeface="黑体" panose="02010609060101010101" pitchFamily="49" charset="-122"/>
              </a:defRPr>
            </a:lvl2pPr>
            <a:lvl3pPr marL="1143000" indent="-228600">
              <a:defRPr kumimoji="1" sz="2400">
                <a:solidFill>
                  <a:schemeClr val="tx1"/>
                </a:solidFill>
                <a:latin typeface="Tahoma" panose="020B0604030504040204" pitchFamily="34" charset="0"/>
                <a:ea typeface="黑体" panose="02010609060101010101" pitchFamily="49" charset="-122"/>
              </a:defRPr>
            </a:lvl3pPr>
            <a:lvl4pPr marL="1600200" indent="-228600">
              <a:defRPr kumimoji="1" sz="2400">
                <a:solidFill>
                  <a:schemeClr val="tx1"/>
                </a:solidFill>
                <a:latin typeface="Tahoma" panose="020B0604030504040204" pitchFamily="34" charset="0"/>
                <a:ea typeface="黑体" panose="02010609060101010101" pitchFamily="49" charset="-122"/>
              </a:defRPr>
            </a:lvl4pPr>
            <a:lvl5pPr marL="2057400" indent="-228600">
              <a:defRPr kumimoji="1" sz="24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9pPr>
          </a:lstStyle>
          <a:p>
            <a:fld id="{DD9801A1-41DA-4B52-81F3-F286F6737F9F}" type="slidenum">
              <a:rPr lang="en-US" altLang="zh-CN" sz="1200" smtClean="0">
                <a:latin typeface="Times New Roman" panose="02020603050405020304" pitchFamily="18" charset="0"/>
                <a:ea typeface="宋体" panose="02010600030101010101" pitchFamily="2" charset="-122"/>
              </a:rPr>
              <a:pPr/>
              <a:t>102</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幻灯片图像占位符 1"/>
          <p:cNvSpPr>
            <a:spLocks noGrp="1" noRot="1" noChangeAspect="1" noTextEdit="1"/>
          </p:cNvSpPr>
          <p:nvPr>
            <p:ph type="sldImg"/>
          </p:nvPr>
        </p:nvSpPr>
        <p:spPr>
          <a:ln/>
        </p:spPr>
      </p:sp>
      <p:sp>
        <p:nvSpPr>
          <p:cNvPr id="128003" name="备注占位符 2"/>
          <p:cNvSpPr>
            <a:spLocks noGrp="1"/>
          </p:cNvSpPr>
          <p:nvPr>
            <p:ph type="body" idx="1"/>
          </p:nvPr>
        </p:nvSpPr>
        <p:spPr>
          <a:noFill/>
        </p:spPr>
        <p:txBody>
          <a:bodyPr/>
          <a:lstStyle/>
          <a:p>
            <a:endParaRPr lang="zh-CN" altLang="en-US"/>
          </a:p>
        </p:txBody>
      </p:sp>
      <p:sp>
        <p:nvSpPr>
          <p:cNvPr id="128004" name="灯片编号占位符 3"/>
          <p:cNvSpPr>
            <a:spLocks noGrp="1"/>
          </p:cNvSpPr>
          <p:nvPr>
            <p:ph type="sldNum" sz="quarter" idx="5"/>
          </p:nvPr>
        </p:nvSpPr>
        <p:spPr>
          <a:noFill/>
        </p:spPr>
        <p:txBody>
          <a:bodyPr/>
          <a:lstStyle>
            <a:lvl1pPr>
              <a:defRPr kumimoji="1" sz="2400">
                <a:solidFill>
                  <a:schemeClr val="tx1"/>
                </a:solidFill>
                <a:latin typeface="Tahoma" panose="020B0604030504040204" pitchFamily="34" charset="0"/>
                <a:ea typeface="黑体" panose="02010609060101010101" pitchFamily="49" charset="-122"/>
              </a:defRPr>
            </a:lvl1pPr>
            <a:lvl2pPr marL="742950" indent="-285750">
              <a:defRPr kumimoji="1" sz="2400">
                <a:solidFill>
                  <a:schemeClr val="tx1"/>
                </a:solidFill>
                <a:latin typeface="Tahoma" panose="020B0604030504040204" pitchFamily="34" charset="0"/>
                <a:ea typeface="黑体" panose="02010609060101010101" pitchFamily="49" charset="-122"/>
              </a:defRPr>
            </a:lvl2pPr>
            <a:lvl3pPr marL="1143000" indent="-228600">
              <a:defRPr kumimoji="1" sz="2400">
                <a:solidFill>
                  <a:schemeClr val="tx1"/>
                </a:solidFill>
                <a:latin typeface="Tahoma" panose="020B0604030504040204" pitchFamily="34" charset="0"/>
                <a:ea typeface="黑体" panose="02010609060101010101" pitchFamily="49" charset="-122"/>
              </a:defRPr>
            </a:lvl3pPr>
            <a:lvl4pPr marL="1600200" indent="-228600">
              <a:defRPr kumimoji="1" sz="2400">
                <a:solidFill>
                  <a:schemeClr val="tx1"/>
                </a:solidFill>
                <a:latin typeface="Tahoma" panose="020B0604030504040204" pitchFamily="34" charset="0"/>
                <a:ea typeface="黑体" panose="02010609060101010101" pitchFamily="49" charset="-122"/>
              </a:defRPr>
            </a:lvl4pPr>
            <a:lvl5pPr marL="2057400" indent="-228600">
              <a:defRPr kumimoji="1" sz="24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9pPr>
          </a:lstStyle>
          <a:p>
            <a:fld id="{347272C2-E722-464B-A3E6-E6E65D0D6E9B}" type="slidenum">
              <a:rPr lang="en-US" altLang="zh-CN" sz="1200" smtClean="0">
                <a:latin typeface="Times New Roman" panose="02020603050405020304" pitchFamily="18" charset="0"/>
                <a:ea typeface="宋体" panose="02010600030101010101" pitchFamily="2" charset="-122"/>
              </a:rPr>
              <a:pPr/>
              <a:t>113</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grpSp>
          <p:nvGrpSpPr>
            <p:cNvPr id="5" name="Group 3"/>
            <p:cNvGrpSpPr>
              <a:grpSpLocks/>
            </p:cNvGrpSpPr>
            <p:nvPr/>
          </p:nvGrpSpPr>
          <p:grpSpPr bwMode="auto">
            <a:xfrm>
              <a:off x="0" y="0"/>
              <a:ext cx="5760" cy="4320"/>
              <a:chOff x="0" y="0"/>
              <a:chExt cx="5760" cy="4320"/>
            </a:xfrm>
          </p:grpSpPr>
          <p:sp>
            <p:nvSpPr>
              <p:cNvPr id="15" name="Rectangle 4"/>
              <p:cNvSpPr>
                <a:spLocks noChangeArrowheads="1"/>
              </p:cNvSpPr>
              <p:nvPr/>
            </p:nvSpPr>
            <p:spPr bwMode="ltGray">
              <a:xfrm>
                <a:off x="2112" y="0"/>
                <a:ext cx="3648" cy="96"/>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itchFamily="34" charset="0"/>
                    <a:ea typeface="黑体" pitchFamily="2" charset="-122"/>
                  </a:defRPr>
                </a:lvl1pPr>
                <a:lvl2pPr marL="742950" indent="-285750" eaLnBrk="0" hangingPunct="0">
                  <a:defRPr kumimoji="1" sz="2400">
                    <a:solidFill>
                      <a:schemeClr val="tx1"/>
                    </a:solidFill>
                    <a:latin typeface="Tahoma" pitchFamily="34" charset="0"/>
                    <a:ea typeface="黑体" pitchFamily="2" charset="-122"/>
                  </a:defRPr>
                </a:lvl2pPr>
                <a:lvl3pPr marL="1143000" indent="-228600" eaLnBrk="0" hangingPunct="0">
                  <a:defRPr kumimoji="1" sz="2400">
                    <a:solidFill>
                      <a:schemeClr val="tx1"/>
                    </a:solidFill>
                    <a:latin typeface="Tahoma" pitchFamily="34" charset="0"/>
                    <a:ea typeface="黑体" pitchFamily="2" charset="-122"/>
                  </a:defRPr>
                </a:lvl3pPr>
                <a:lvl4pPr marL="1600200" indent="-228600" eaLnBrk="0" hangingPunct="0">
                  <a:defRPr kumimoji="1" sz="2400">
                    <a:solidFill>
                      <a:schemeClr val="tx1"/>
                    </a:solidFill>
                    <a:latin typeface="Tahoma" pitchFamily="34" charset="0"/>
                    <a:ea typeface="黑体" pitchFamily="2" charset="-122"/>
                  </a:defRPr>
                </a:lvl4pPr>
                <a:lvl5pPr marL="2057400" indent="-228600" eaLnBrk="0" hangingPunct="0">
                  <a:defRPr kumimoji="1" sz="2400">
                    <a:solidFill>
                      <a:schemeClr val="tx1"/>
                    </a:solidFill>
                    <a:latin typeface="Tahoma" pitchFamily="34" charset="0"/>
                    <a:ea typeface="黑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黑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黑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黑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黑体" pitchFamily="2" charset="-122"/>
                  </a:defRPr>
                </a:lvl9pPr>
              </a:lstStyle>
              <a:p>
                <a:pPr eaLnBrk="1" hangingPunct="1">
                  <a:defRPr/>
                </a:pPr>
                <a:endParaRPr lang="zh-CN" altLang="en-US"/>
              </a:p>
            </p:txBody>
          </p:sp>
          <p:grpSp>
            <p:nvGrpSpPr>
              <p:cNvPr id="16" name="Group 5"/>
              <p:cNvGrpSpPr>
                <a:grpSpLocks/>
              </p:cNvGrpSpPr>
              <p:nvPr userDrawn="1"/>
            </p:nvGrpSpPr>
            <p:grpSpPr bwMode="auto">
              <a:xfrm>
                <a:off x="0" y="0"/>
                <a:ext cx="5760" cy="4320"/>
                <a:chOff x="0" y="0"/>
                <a:chExt cx="5760" cy="4320"/>
              </a:xfrm>
            </p:grpSpPr>
            <p:sp>
              <p:nvSpPr>
                <p:cNvPr id="18" name="Line 6"/>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7"/>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8"/>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9"/>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0"/>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1"/>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12"/>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13"/>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14"/>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15"/>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16"/>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17"/>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18"/>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19"/>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20"/>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21"/>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22"/>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23"/>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24"/>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25"/>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26"/>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27"/>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 name="Line 57"/>
              <p:cNvSpPr>
                <a:spLocks noChangeShapeType="1"/>
              </p:cNvSpPr>
              <p:nvPr/>
            </p:nvSpPr>
            <p:spPr bwMode="ltGray">
              <a:xfrm>
                <a:off x="5568" y="0"/>
                <a:ext cx="0" cy="1488"/>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 name="Group 58"/>
            <p:cNvGrpSpPr>
              <a:grpSpLocks/>
            </p:cNvGrpSpPr>
            <p:nvPr userDrawn="1"/>
          </p:nvGrpSpPr>
          <p:grpSpPr bwMode="auto">
            <a:xfrm>
              <a:off x="3" y="559"/>
              <a:ext cx="4192" cy="1796"/>
              <a:chOff x="3" y="559"/>
              <a:chExt cx="4192" cy="1796"/>
            </a:xfrm>
          </p:grpSpPr>
          <p:sp>
            <p:nvSpPr>
              <p:cNvPr id="11" name="Line 59"/>
              <p:cNvSpPr>
                <a:spLocks noChangeShapeType="1"/>
              </p:cNvSpPr>
              <p:nvPr/>
            </p:nvSpPr>
            <p:spPr bwMode="ltGray">
              <a:xfrm>
                <a:off x="506" y="559"/>
                <a:ext cx="0" cy="1796"/>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60"/>
              <p:cNvSpPr>
                <a:spLocks noChangeShapeType="1"/>
              </p:cNvSpPr>
              <p:nvPr/>
            </p:nvSpPr>
            <p:spPr bwMode="ltGray">
              <a:xfrm flipH="1" flipV="1">
                <a:off x="3" y="1924"/>
                <a:ext cx="3211" cy="1"/>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61"/>
              <p:cNvSpPr>
                <a:spLocks noChangeShapeType="1"/>
              </p:cNvSpPr>
              <p:nvPr/>
            </p:nvSpPr>
            <p:spPr bwMode="ltGray">
              <a:xfrm flipH="1" flipV="1">
                <a:off x="384" y="938"/>
                <a:ext cx="3811" cy="1"/>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Arc 62"/>
              <p:cNvSpPr>
                <a:spLocks/>
              </p:cNvSpPr>
              <p:nvPr/>
            </p:nvSpPr>
            <p:spPr bwMode="ltGray">
              <a:xfrm rot="16200000" flipH="1">
                <a:off x="426" y="860"/>
                <a:ext cx="156" cy="157"/>
              </a:xfrm>
              <a:custGeom>
                <a:avLst/>
                <a:gdLst>
                  <a:gd name="T0" fmla="*/ 0 w 43195"/>
                  <a:gd name="T1" fmla="*/ 0 h 43200"/>
                  <a:gd name="T2" fmla="*/ 0 w 43195"/>
                  <a:gd name="T3" fmla="*/ 0 h 43200"/>
                  <a:gd name="T4" fmla="*/ 0 w 43195"/>
                  <a:gd name="T5" fmla="*/ 0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 name="Group 63"/>
            <p:cNvGrpSpPr>
              <a:grpSpLocks/>
            </p:cNvGrpSpPr>
            <p:nvPr userDrawn="1"/>
          </p:nvGrpSpPr>
          <p:grpSpPr bwMode="auto">
            <a:xfrm>
              <a:off x="1480" y="1952"/>
              <a:ext cx="3808" cy="1812"/>
              <a:chOff x="1480" y="1952"/>
              <a:chExt cx="3808" cy="1812"/>
            </a:xfrm>
          </p:grpSpPr>
          <p:sp>
            <p:nvSpPr>
              <p:cNvPr id="8" name="Line 64"/>
              <p:cNvSpPr>
                <a:spLocks noChangeShapeType="1"/>
              </p:cNvSpPr>
              <p:nvPr/>
            </p:nvSpPr>
            <p:spPr bwMode="ltGray">
              <a:xfrm flipV="1">
                <a:off x="1480" y="3442"/>
                <a:ext cx="3808" cy="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65"/>
              <p:cNvSpPr>
                <a:spLocks noChangeShapeType="1"/>
              </p:cNvSpPr>
              <p:nvPr/>
            </p:nvSpPr>
            <p:spPr bwMode="ltGray">
              <a:xfrm flipH="1">
                <a:off x="5172" y="1952"/>
                <a:ext cx="0" cy="1812"/>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Arc 66"/>
              <p:cNvSpPr>
                <a:spLocks/>
              </p:cNvSpPr>
              <p:nvPr/>
            </p:nvSpPr>
            <p:spPr bwMode="ltGray">
              <a:xfrm rot="5400000">
                <a:off x="5097" y="3346"/>
                <a:ext cx="156" cy="157"/>
              </a:xfrm>
              <a:custGeom>
                <a:avLst/>
                <a:gdLst>
                  <a:gd name="T0" fmla="*/ 0 w 43195"/>
                  <a:gd name="T1" fmla="*/ 0 h 43200"/>
                  <a:gd name="T2" fmla="*/ 0 w 43195"/>
                  <a:gd name="T3" fmla="*/ 0 h 43200"/>
                  <a:gd name="T4" fmla="*/ 0 w 43195"/>
                  <a:gd name="T5" fmla="*/ 0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206915" name="Rectangle 67"/>
          <p:cNvSpPr>
            <a:spLocks noGrp="1" noChangeArrowheads="1"/>
          </p:cNvSpPr>
          <p:nvPr>
            <p:ph type="ctrTitle"/>
          </p:nvPr>
        </p:nvSpPr>
        <p:spPr>
          <a:xfrm>
            <a:off x="990600" y="1752600"/>
            <a:ext cx="7772400" cy="1143000"/>
          </a:xfrm>
        </p:spPr>
        <p:txBody>
          <a:bodyPr/>
          <a:lstStyle>
            <a:lvl1pPr>
              <a:defRPr/>
            </a:lvl1pPr>
          </a:lstStyle>
          <a:p>
            <a:pPr lvl="0"/>
            <a:r>
              <a:rPr lang="zh-CN" altLang="en-US" noProof="0"/>
              <a:t>单击此处编辑母版标题样式</a:t>
            </a:r>
          </a:p>
        </p:txBody>
      </p:sp>
      <p:sp>
        <p:nvSpPr>
          <p:cNvPr id="206916" name="Rectangle 68" descr="Rectangle: Click to edit Master text styles&#10;Second level&#10;Third level&#10;Fourth level&#10;Fifth level"/>
          <p:cNvSpPr>
            <a:spLocks noGrp="1" noChangeArrowheads="1"/>
          </p:cNvSpPr>
          <p:nvPr>
            <p:ph type="subTitle" idx="1"/>
          </p:nvPr>
        </p:nvSpPr>
        <p:spPr>
          <a:xfrm>
            <a:off x="990600" y="3309938"/>
            <a:ext cx="6400800" cy="1752600"/>
          </a:xfrm>
        </p:spPr>
        <p:txBody>
          <a:bodyPr/>
          <a:lstStyle>
            <a:lvl1pPr marL="0" indent="0">
              <a:buFont typeface="Wingdings" pitchFamily="2" charset="2"/>
              <a:buNone/>
              <a:defRPr/>
            </a:lvl1pPr>
          </a:lstStyle>
          <a:p>
            <a:pPr lvl="0"/>
            <a:r>
              <a:rPr lang="zh-CN" altLang="en-US" noProof="0"/>
              <a:t>单击此处编辑母版副标题样式</a:t>
            </a:r>
          </a:p>
        </p:txBody>
      </p:sp>
      <p:sp>
        <p:nvSpPr>
          <p:cNvPr id="69" name="Rectangle 69"/>
          <p:cNvSpPr>
            <a:spLocks noGrp="1" noChangeArrowheads="1"/>
          </p:cNvSpPr>
          <p:nvPr>
            <p:ph type="dt" sz="quarter" idx="10"/>
          </p:nvPr>
        </p:nvSpPr>
        <p:spPr/>
        <p:txBody>
          <a:bodyPr/>
          <a:lstStyle>
            <a:lvl1pPr>
              <a:defRPr/>
            </a:lvl1pPr>
          </a:lstStyle>
          <a:p>
            <a:pPr>
              <a:defRPr/>
            </a:pPr>
            <a:endParaRPr lang="en-US" altLang="zh-CN"/>
          </a:p>
        </p:txBody>
      </p:sp>
      <p:sp>
        <p:nvSpPr>
          <p:cNvPr id="70" name="Rectangle 70"/>
          <p:cNvSpPr>
            <a:spLocks noGrp="1" noChangeArrowheads="1"/>
          </p:cNvSpPr>
          <p:nvPr>
            <p:ph type="ftr" sz="quarter" idx="11"/>
          </p:nvPr>
        </p:nvSpPr>
        <p:spPr/>
        <p:txBody>
          <a:bodyPr/>
          <a:lstStyle>
            <a:lvl1pPr>
              <a:defRPr/>
            </a:lvl1pPr>
          </a:lstStyle>
          <a:p>
            <a:pPr>
              <a:defRPr/>
            </a:pPr>
            <a:endParaRPr lang="en-US" altLang="zh-CN"/>
          </a:p>
        </p:txBody>
      </p:sp>
      <p:sp>
        <p:nvSpPr>
          <p:cNvPr id="71" name="Rectangle 71"/>
          <p:cNvSpPr>
            <a:spLocks noGrp="1" noChangeArrowheads="1"/>
          </p:cNvSpPr>
          <p:nvPr>
            <p:ph type="sldNum" sz="quarter" idx="12"/>
          </p:nvPr>
        </p:nvSpPr>
        <p:spPr/>
        <p:txBody>
          <a:bodyPr/>
          <a:lstStyle>
            <a:lvl1pPr>
              <a:defRPr/>
            </a:lvl1pPr>
          </a:lstStyle>
          <a:p>
            <a:pPr>
              <a:defRPr/>
            </a:pPr>
            <a:fld id="{BB089F26-C6EB-4AF6-A506-00374CA1A424}" type="slidenum">
              <a:rPr lang="en-US" altLang="zh-CN"/>
              <a:pPr>
                <a:defRPr/>
              </a:pPr>
              <a:t>‹#›</a:t>
            </a:fld>
            <a:endParaRPr lang="en-US" altLang="zh-CN"/>
          </a:p>
        </p:txBody>
      </p:sp>
    </p:spTree>
    <p:extLst>
      <p:ext uri="{BB962C8B-B14F-4D97-AF65-F5344CB8AC3E}">
        <p14:creationId xmlns:p14="http://schemas.microsoft.com/office/powerpoint/2010/main" val="2674492209"/>
      </p:ext>
    </p:extLst>
  </p:cSld>
  <p:clrMapOvr>
    <a:masterClrMapping/>
  </p:clrMapOvr>
  <p:transition>
    <p:pull dir="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29"/>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30"/>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31"/>
          <p:cNvSpPr>
            <a:spLocks noGrp="1" noChangeArrowheads="1"/>
          </p:cNvSpPr>
          <p:nvPr>
            <p:ph type="sldNum" sz="quarter" idx="12"/>
          </p:nvPr>
        </p:nvSpPr>
        <p:spPr>
          <a:ln/>
        </p:spPr>
        <p:txBody>
          <a:bodyPr/>
          <a:lstStyle>
            <a:lvl1pPr>
              <a:defRPr/>
            </a:lvl1pPr>
          </a:lstStyle>
          <a:p>
            <a:pPr>
              <a:defRPr/>
            </a:pPr>
            <a:fld id="{8A8816B7-9F70-4BC9-A5C5-D0866360D369}" type="slidenum">
              <a:rPr lang="en-US" altLang="zh-CN"/>
              <a:pPr>
                <a:defRPr/>
              </a:pPr>
              <a:t>‹#›</a:t>
            </a:fld>
            <a:endParaRPr lang="en-US" altLang="zh-CN"/>
          </a:p>
        </p:txBody>
      </p:sp>
    </p:spTree>
    <p:extLst>
      <p:ext uri="{BB962C8B-B14F-4D97-AF65-F5344CB8AC3E}">
        <p14:creationId xmlns:p14="http://schemas.microsoft.com/office/powerpoint/2010/main" val="3591551954"/>
      </p:ext>
    </p:extLst>
  </p:cSld>
  <p:clrMapOvr>
    <a:masterClrMapping/>
  </p:clrMapOvr>
  <p:transition>
    <p:pull dir="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15150" y="247650"/>
            <a:ext cx="2076450" cy="59245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247650"/>
            <a:ext cx="6076950" cy="59245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29"/>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30"/>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31"/>
          <p:cNvSpPr>
            <a:spLocks noGrp="1" noChangeArrowheads="1"/>
          </p:cNvSpPr>
          <p:nvPr>
            <p:ph type="sldNum" sz="quarter" idx="12"/>
          </p:nvPr>
        </p:nvSpPr>
        <p:spPr>
          <a:ln/>
        </p:spPr>
        <p:txBody>
          <a:bodyPr/>
          <a:lstStyle>
            <a:lvl1pPr>
              <a:defRPr/>
            </a:lvl1pPr>
          </a:lstStyle>
          <a:p>
            <a:pPr>
              <a:defRPr/>
            </a:pPr>
            <a:fld id="{EF21203B-ED95-403F-BEC3-3F1DD39A2C5A}" type="slidenum">
              <a:rPr lang="en-US" altLang="zh-CN"/>
              <a:pPr>
                <a:defRPr/>
              </a:pPr>
              <a:t>‹#›</a:t>
            </a:fld>
            <a:endParaRPr lang="en-US" altLang="zh-CN"/>
          </a:p>
        </p:txBody>
      </p:sp>
    </p:spTree>
    <p:extLst>
      <p:ext uri="{BB962C8B-B14F-4D97-AF65-F5344CB8AC3E}">
        <p14:creationId xmlns:p14="http://schemas.microsoft.com/office/powerpoint/2010/main" val="1115981834"/>
      </p:ext>
    </p:extLst>
  </p:cSld>
  <p:clrMapOvr>
    <a:masterClrMapping/>
  </p:clrMapOvr>
  <p:transition>
    <p:pull dir="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886200" y="247650"/>
            <a:ext cx="5105400" cy="3810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219200"/>
            <a:ext cx="3810000" cy="4953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19200"/>
            <a:ext cx="3810000" cy="4953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029"/>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30"/>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31"/>
          <p:cNvSpPr>
            <a:spLocks noGrp="1" noChangeArrowheads="1"/>
          </p:cNvSpPr>
          <p:nvPr>
            <p:ph type="sldNum" sz="quarter" idx="12"/>
          </p:nvPr>
        </p:nvSpPr>
        <p:spPr>
          <a:ln/>
        </p:spPr>
        <p:txBody>
          <a:bodyPr/>
          <a:lstStyle>
            <a:lvl1pPr>
              <a:defRPr/>
            </a:lvl1pPr>
          </a:lstStyle>
          <a:p>
            <a:pPr>
              <a:defRPr/>
            </a:pPr>
            <a:fld id="{630F7E68-7CF9-42E6-B2A3-1ABA2CAF9185}" type="slidenum">
              <a:rPr lang="en-US" altLang="zh-CN"/>
              <a:pPr>
                <a:defRPr/>
              </a:pPr>
              <a:t>‹#›</a:t>
            </a:fld>
            <a:endParaRPr lang="en-US" altLang="zh-CN"/>
          </a:p>
        </p:txBody>
      </p:sp>
    </p:spTree>
    <p:extLst>
      <p:ext uri="{BB962C8B-B14F-4D97-AF65-F5344CB8AC3E}">
        <p14:creationId xmlns:p14="http://schemas.microsoft.com/office/powerpoint/2010/main" val="3056602643"/>
      </p:ext>
    </p:extLst>
  </p:cSld>
  <p:clrMapOvr>
    <a:masterClrMapping/>
  </p:clrMapOvr>
  <p:transition>
    <p:pull dir="r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886200" y="247650"/>
            <a:ext cx="5105400" cy="381000"/>
          </a:xfrm>
        </p:spPr>
        <p:txBody>
          <a:bodyPr/>
          <a:lstStyle/>
          <a:p>
            <a:r>
              <a:rPr lang="zh-CN" altLang="en-US"/>
              <a:t>单击此处编辑母版标题样式</a:t>
            </a:r>
          </a:p>
        </p:txBody>
      </p:sp>
      <p:sp>
        <p:nvSpPr>
          <p:cNvPr id="3" name="表格占位符 2"/>
          <p:cNvSpPr>
            <a:spLocks noGrp="1"/>
          </p:cNvSpPr>
          <p:nvPr>
            <p:ph type="tbl" idx="1"/>
          </p:nvPr>
        </p:nvSpPr>
        <p:spPr>
          <a:xfrm>
            <a:off x="685800" y="1219200"/>
            <a:ext cx="7772400" cy="4953000"/>
          </a:xfrm>
        </p:spPr>
        <p:txBody>
          <a:bodyPr/>
          <a:lstStyle/>
          <a:p>
            <a:pPr lvl="0"/>
            <a:endParaRPr lang="zh-CN" altLang="en-US" noProof="0"/>
          </a:p>
        </p:txBody>
      </p:sp>
      <p:sp>
        <p:nvSpPr>
          <p:cNvPr id="4" name="Rectangle 1029"/>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30"/>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31"/>
          <p:cNvSpPr>
            <a:spLocks noGrp="1" noChangeArrowheads="1"/>
          </p:cNvSpPr>
          <p:nvPr>
            <p:ph type="sldNum" sz="quarter" idx="12"/>
          </p:nvPr>
        </p:nvSpPr>
        <p:spPr>
          <a:ln/>
        </p:spPr>
        <p:txBody>
          <a:bodyPr/>
          <a:lstStyle>
            <a:lvl1pPr>
              <a:defRPr/>
            </a:lvl1pPr>
          </a:lstStyle>
          <a:p>
            <a:pPr>
              <a:defRPr/>
            </a:pPr>
            <a:fld id="{9D00285E-2456-4FD4-8A1F-66BEBEE08D6A}" type="slidenum">
              <a:rPr lang="en-US" altLang="zh-CN"/>
              <a:pPr>
                <a:defRPr/>
              </a:pPr>
              <a:t>‹#›</a:t>
            </a:fld>
            <a:endParaRPr lang="en-US" altLang="zh-CN"/>
          </a:p>
        </p:txBody>
      </p:sp>
    </p:spTree>
    <p:extLst>
      <p:ext uri="{BB962C8B-B14F-4D97-AF65-F5344CB8AC3E}">
        <p14:creationId xmlns:p14="http://schemas.microsoft.com/office/powerpoint/2010/main" val="821251393"/>
      </p:ext>
    </p:extLst>
  </p:cSld>
  <p:clrMapOvr>
    <a:masterClrMapping/>
  </p:clrMapOvr>
  <p:transition>
    <p:pull dir="rd"/>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5800" y="247650"/>
            <a:ext cx="8305800" cy="59245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1029"/>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030"/>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031"/>
          <p:cNvSpPr>
            <a:spLocks noGrp="1" noChangeArrowheads="1"/>
          </p:cNvSpPr>
          <p:nvPr>
            <p:ph type="sldNum" sz="quarter" idx="12"/>
          </p:nvPr>
        </p:nvSpPr>
        <p:spPr>
          <a:ln/>
        </p:spPr>
        <p:txBody>
          <a:bodyPr/>
          <a:lstStyle>
            <a:lvl1pPr>
              <a:defRPr/>
            </a:lvl1pPr>
          </a:lstStyle>
          <a:p>
            <a:pPr>
              <a:defRPr/>
            </a:pPr>
            <a:fld id="{CABA8C75-5FCE-4547-AAF3-3CFFD3CAD21C}" type="slidenum">
              <a:rPr lang="en-US" altLang="zh-CN"/>
              <a:pPr>
                <a:defRPr/>
              </a:pPr>
              <a:t>‹#›</a:t>
            </a:fld>
            <a:endParaRPr lang="en-US" altLang="zh-CN"/>
          </a:p>
        </p:txBody>
      </p:sp>
    </p:spTree>
    <p:extLst>
      <p:ext uri="{BB962C8B-B14F-4D97-AF65-F5344CB8AC3E}">
        <p14:creationId xmlns:p14="http://schemas.microsoft.com/office/powerpoint/2010/main" val="182983826"/>
      </p:ext>
    </p:extLst>
  </p:cSld>
  <p:clrMapOvr>
    <a:masterClrMapping/>
  </p:clrMapOvr>
  <p:transition>
    <p:pull dir="r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3886200" y="247650"/>
            <a:ext cx="5105400" cy="3810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219200"/>
            <a:ext cx="3810000" cy="4953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219200"/>
            <a:ext cx="3810000" cy="24003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771900"/>
            <a:ext cx="3810000" cy="24003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1029"/>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1030"/>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1031"/>
          <p:cNvSpPr>
            <a:spLocks noGrp="1" noChangeArrowheads="1"/>
          </p:cNvSpPr>
          <p:nvPr>
            <p:ph type="sldNum" sz="quarter" idx="12"/>
          </p:nvPr>
        </p:nvSpPr>
        <p:spPr>
          <a:ln/>
        </p:spPr>
        <p:txBody>
          <a:bodyPr/>
          <a:lstStyle>
            <a:lvl1pPr>
              <a:defRPr/>
            </a:lvl1pPr>
          </a:lstStyle>
          <a:p>
            <a:pPr>
              <a:defRPr/>
            </a:pPr>
            <a:fld id="{8728A0B7-2F89-437B-9431-655E3E7574E1}" type="slidenum">
              <a:rPr lang="en-US" altLang="zh-CN"/>
              <a:pPr>
                <a:defRPr/>
              </a:pPr>
              <a:t>‹#›</a:t>
            </a:fld>
            <a:endParaRPr lang="en-US" altLang="zh-CN"/>
          </a:p>
        </p:txBody>
      </p:sp>
    </p:spTree>
    <p:extLst>
      <p:ext uri="{BB962C8B-B14F-4D97-AF65-F5344CB8AC3E}">
        <p14:creationId xmlns:p14="http://schemas.microsoft.com/office/powerpoint/2010/main" val="94901779"/>
      </p:ext>
    </p:extLst>
  </p:cSld>
  <p:clrMapOvr>
    <a:masterClrMapping/>
  </p:clrMapOvr>
  <p:transition>
    <p:pull dir="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29"/>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30"/>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31"/>
          <p:cNvSpPr>
            <a:spLocks noGrp="1" noChangeArrowheads="1"/>
          </p:cNvSpPr>
          <p:nvPr>
            <p:ph type="sldNum" sz="quarter" idx="12"/>
          </p:nvPr>
        </p:nvSpPr>
        <p:spPr>
          <a:ln/>
        </p:spPr>
        <p:txBody>
          <a:bodyPr/>
          <a:lstStyle>
            <a:lvl1pPr>
              <a:defRPr/>
            </a:lvl1pPr>
          </a:lstStyle>
          <a:p>
            <a:pPr>
              <a:defRPr/>
            </a:pPr>
            <a:fld id="{B9E1B0B5-E680-4448-9968-122E3858C2A8}" type="slidenum">
              <a:rPr lang="en-US" altLang="zh-CN"/>
              <a:pPr>
                <a:defRPr/>
              </a:pPr>
              <a:t>‹#›</a:t>
            </a:fld>
            <a:endParaRPr lang="en-US" altLang="zh-CN"/>
          </a:p>
        </p:txBody>
      </p:sp>
    </p:spTree>
    <p:extLst>
      <p:ext uri="{BB962C8B-B14F-4D97-AF65-F5344CB8AC3E}">
        <p14:creationId xmlns:p14="http://schemas.microsoft.com/office/powerpoint/2010/main" val="1468682151"/>
      </p:ext>
    </p:extLst>
  </p:cSld>
  <p:clrMapOvr>
    <a:masterClrMapping/>
  </p:clrMapOvr>
  <p:transition>
    <p:pull dir="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029"/>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30"/>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31"/>
          <p:cNvSpPr>
            <a:spLocks noGrp="1" noChangeArrowheads="1"/>
          </p:cNvSpPr>
          <p:nvPr>
            <p:ph type="sldNum" sz="quarter" idx="12"/>
          </p:nvPr>
        </p:nvSpPr>
        <p:spPr>
          <a:ln/>
        </p:spPr>
        <p:txBody>
          <a:bodyPr/>
          <a:lstStyle>
            <a:lvl1pPr>
              <a:defRPr/>
            </a:lvl1pPr>
          </a:lstStyle>
          <a:p>
            <a:pPr>
              <a:defRPr/>
            </a:pPr>
            <a:fld id="{C5E7E414-13AC-4DCC-9C8A-FE98F47E2CCB}" type="slidenum">
              <a:rPr lang="en-US" altLang="zh-CN"/>
              <a:pPr>
                <a:defRPr/>
              </a:pPr>
              <a:t>‹#›</a:t>
            </a:fld>
            <a:endParaRPr lang="en-US" altLang="zh-CN"/>
          </a:p>
        </p:txBody>
      </p:sp>
    </p:spTree>
    <p:extLst>
      <p:ext uri="{BB962C8B-B14F-4D97-AF65-F5344CB8AC3E}">
        <p14:creationId xmlns:p14="http://schemas.microsoft.com/office/powerpoint/2010/main" val="1019730223"/>
      </p:ext>
    </p:extLst>
  </p:cSld>
  <p:clrMapOvr>
    <a:masterClrMapping/>
  </p:clrMapOvr>
  <p:transition>
    <p:pull dir="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219200"/>
            <a:ext cx="38100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19200"/>
            <a:ext cx="38100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029"/>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30"/>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31"/>
          <p:cNvSpPr>
            <a:spLocks noGrp="1" noChangeArrowheads="1"/>
          </p:cNvSpPr>
          <p:nvPr>
            <p:ph type="sldNum" sz="quarter" idx="12"/>
          </p:nvPr>
        </p:nvSpPr>
        <p:spPr>
          <a:ln/>
        </p:spPr>
        <p:txBody>
          <a:bodyPr/>
          <a:lstStyle>
            <a:lvl1pPr>
              <a:defRPr/>
            </a:lvl1pPr>
          </a:lstStyle>
          <a:p>
            <a:pPr>
              <a:defRPr/>
            </a:pPr>
            <a:fld id="{2297DF38-F0B9-4D1C-B3E4-4CC0FF89BF7B}" type="slidenum">
              <a:rPr lang="en-US" altLang="zh-CN"/>
              <a:pPr>
                <a:defRPr/>
              </a:pPr>
              <a:t>‹#›</a:t>
            </a:fld>
            <a:endParaRPr lang="en-US" altLang="zh-CN"/>
          </a:p>
        </p:txBody>
      </p:sp>
    </p:spTree>
    <p:extLst>
      <p:ext uri="{BB962C8B-B14F-4D97-AF65-F5344CB8AC3E}">
        <p14:creationId xmlns:p14="http://schemas.microsoft.com/office/powerpoint/2010/main" val="2349182923"/>
      </p:ext>
    </p:extLst>
  </p:cSld>
  <p:clrMapOvr>
    <a:masterClrMapping/>
  </p:clrMapOvr>
  <p:transition>
    <p:pull dir="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029"/>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030"/>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031"/>
          <p:cNvSpPr>
            <a:spLocks noGrp="1" noChangeArrowheads="1"/>
          </p:cNvSpPr>
          <p:nvPr>
            <p:ph type="sldNum" sz="quarter" idx="12"/>
          </p:nvPr>
        </p:nvSpPr>
        <p:spPr>
          <a:ln/>
        </p:spPr>
        <p:txBody>
          <a:bodyPr/>
          <a:lstStyle>
            <a:lvl1pPr>
              <a:defRPr/>
            </a:lvl1pPr>
          </a:lstStyle>
          <a:p>
            <a:pPr>
              <a:defRPr/>
            </a:pPr>
            <a:fld id="{7790AB31-2C53-4CE3-B100-9EC6A578EBEE}" type="slidenum">
              <a:rPr lang="en-US" altLang="zh-CN"/>
              <a:pPr>
                <a:defRPr/>
              </a:pPr>
              <a:t>‹#›</a:t>
            </a:fld>
            <a:endParaRPr lang="en-US" altLang="zh-CN"/>
          </a:p>
        </p:txBody>
      </p:sp>
    </p:spTree>
    <p:extLst>
      <p:ext uri="{BB962C8B-B14F-4D97-AF65-F5344CB8AC3E}">
        <p14:creationId xmlns:p14="http://schemas.microsoft.com/office/powerpoint/2010/main" val="1075344465"/>
      </p:ext>
    </p:extLst>
  </p:cSld>
  <p:clrMapOvr>
    <a:masterClrMapping/>
  </p:clrMapOvr>
  <p:transition>
    <p:pull dir="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029"/>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030"/>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031"/>
          <p:cNvSpPr>
            <a:spLocks noGrp="1" noChangeArrowheads="1"/>
          </p:cNvSpPr>
          <p:nvPr>
            <p:ph type="sldNum" sz="quarter" idx="12"/>
          </p:nvPr>
        </p:nvSpPr>
        <p:spPr>
          <a:ln/>
        </p:spPr>
        <p:txBody>
          <a:bodyPr/>
          <a:lstStyle>
            <a:lvl1pPr>
              <a:defRPr/>
            </a:lvl1pPr>
          </a:lstStyle>
          <a:p>
            <a:pPr>
              <a:defRPr/>
            </a:pPr>
            <a:fld id="{FD552126-CEB3-48F2-9FB9-5E10BC5065D3}" type="slidenum">
              <a:rPr lang="en-US" altLang="zh-CN"/>
              <a:pPr>
                <a:defRPr/>
              </a:pPr>
              <a:t>‹#›</a:t>
            </a:fld>
            <a:endParaRPr lang="en-US" altLang="zh-CN"/>
          </a:p>
        </p:txBody>
      </p:sp>
    </p:spTree>
    <p:extLst>
      <p:ext uri="{BB962C8B-B14F-4D97-AF65-F5344CB8AC3E}">
        <p14:creationId xmlns:p14="http://schemas.microsoft.com/office/powerpoint/2010/main" val="1677105404"/>
      </p:ext>
    </p:extLst>
  </p:cSld>
  <p:clrMapOvr>
    <a:masterClrMapping/>
  </p:clrMapOvr>
  <p:transition>
    <p:pull dir="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29"/>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030"/>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031"/>
          <p:cNvSpPr>
            <a:spLocks noGrp="1" noChangeArrowheads="1"/>
          </p:cNvSpPr>
          <p:nvPr>
            <p:ph type="sldNum" sz="quarter" idx="12"/>
          </p:nvPr>
        </p:nvSpPr>
        <p:spPr>
          <a:ln/>
        </p:spPr>
        <p:txBody>
          <a:bodyPr/>
          <a:lstStyle>
            <a:lvl1pPr>
              <a:defRPr/>
            </a:lvl1pPr>
          </a:lstStyle>
          <a:p>
            <a:pPr>
              <a:defRPr/>
            </a:pPr>
            <a:fld id="{EA83A2D9-E387-43C9-B365-E0A545206A0F}" type="slidenum">
              <a:rPr lang="en-US" altLang="zh-CN"/>
              <a:pPr>
                <a:defRPr/>
              </a:pPr>
              <a:t>‹#›</a:t>
            </a:fld>
            <a:endParaRPr lang="en-US" altLang="zh-CN"/>
          </a:p>
        </p:txBody>
      </p:sp>
    </p:spTree>
    <p:extLst>
      <p:ext uri="{BB962C8B-B14F-4D97-AF65-F5344CB8AC3E}">
        <p14:creationId xmlns:p14="http://schemas.microsoft.com/office/powerpoint/2010/main" val="449843954"/>
      </p:ext>
    </p:extLst>
  </p:cSld>
  <p:clrMapOvr>
    <a:masterClrMapping/>
  </p:clrMapOvr>
  <p:transition>
    <p:pull dir="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029"/>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30"/>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31"/>
          <p:cNvSpPr>
            <a:spLocks noGrp="1" noChangeArrowheads="1"/>
          </p:cNvSpPr>
          <p:nvPr>
            <p:ph type="sldNum" sz="quarter" idx="12"/>
          </p:nvPr>
        </p:nvSpPr>
        <p:spPr>
          <a:ln/>
        </p:spPr>
        <p:txBody>
          <a:bodyPr/>
          <a:lstStyle>
            <a:lvl1pPr>
              <a:defRPr/>
            </a:lvl1pPr>
          </a:lstStyle>
          <a:p>
            <a:pPr>
              <a:defRPr/>
            </a:pPr>
            <a:fld id="{81FD1DD5-5445-410E-A39E-CB106D110CD1}" type="slidenum">
              <a:rPr lang="en-US" altLang="zh-CN"/>
              <a:pPr>
                <a:defRPr/>
              </a:pPr>
              <a:t>‹#›</a:t>
            </a:fld>
            <a:endParaRPr lang="en-US" altLang="zh-CN"/>
          </a:p>
        </p:txBody>
      </p:sp>
    </p:spTree>
    <p:extLst>
      <p:ext uri="{BB962C8B-B14F-4D97-AF65-F5344CB8AC3E}">
        <p14:creationId xmlns:p14="http://schemas.microsoft.com/office/powerpoint/2010/main" val="2516711372"/>
      </p:ext>
    </p:extLst>
  </p:cSld>
  <p:clrMapOvr>
    <a:masterClrMapping/>
  </p:clrMapOvr>
  <p:transition>
    <p:pull dir="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029"/>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30"/>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31"/>
          <p:cNvSpPr>
            <a:spLocks noGrp="1" noChangeArrowheads="1"/>
          </p:cNvSpPr>
          <p:nvPr>
            <p:ph type="sldNum" sz="quarter" idx="12"/>
          </p:nvPr>
        </p:nvSpPr>
        <p:spPr>
          <a:ln/>
        </p:spPr>
        <p:txBody>
          <a:bodyPr/>
          <a:lstStyle>
            <a:lvl1pPr>
              <a:defRPr/>
            </a:lvl1pPr>
          </a:lstStyle>
          <a:p>
            <a:pPr>
              <a:defRPr/>
            </a:pPr>
            <a:fld id="{BFB2D1B6-4DCD-4E9F-9C5D-E9FDB8453960}" type="slidenum">
              <a:rPr lang="en-US" altLang="zh-CN"/>
              <a:pPr>
                <a:defRPr/>
              </a:pPr>
              <a:t>‹#›</a:t>
            </a:fld>
            <a:endParaRPr lang="en-US" altLang="zh-CN"/>
          </a:p>
        </p:txBody>
      </p:sp>
    </p:spTree>
    <p:extLst>
      <p:ext uri="{BB962C8B-B14F-4D97-AF65-F5344CB8AC3E}">
        <p14:creationId xmlns:p14="http://schemas.microsoft.com/office/powerpoint/2010/main" val="1536998664"/>
      </p:ext>
    </p:extLst>
  </p:cSld>
  <p:clrMapOvr>
    <a:masterClrMapping/>
  </p:clrMapOvr>
  <p:transition>
    <p:pull dir="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 Target="../slides/slide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7"/>
          <p:cNvSpPr>
            <a:spLocks noGrp="1" noChangeArrowheads="1"/>
          </p:cNvSpPr>
          <p:nvPr>
            <p:ph type="title"/>
          </p:nvPr>
        </p:nvSpPr>
        <p:spPr bwMode="auto">
          <a:xfrm>
            <a:off x="3886200" y="247650"/>
            <a:ext cx="5105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27" name="Rectangle 1028" descr="Rectangle: Click to edit Master text styles&#10;Second level&#10;Third level&#10;Fourth level&#10;Fifth level"/>
          <p:cNvSpPr>
            <a:spLocks noGrp="1" noChangeArrowheads="1"/>
          </p:cNvSpPr>
          <p:nvPr>
            <p:ph type="body" idx="1"/>
          </p:nvPr>
        </p:nvSpPr>
        <p:spPr bwMode="auto">
          <a:xfrm>
            <a:off x="685800" y="1219200"/>
            <a:ext cx="77724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  第二级</a:t>
            </a:r>
          </a:p>
          <a:p>
            <a:pPr lvl="2"/>
            <a:r>
              <a:rPr lang="zh-CN" altLang="en-US"/>
              <a:t>第三级</a:t>
            </a:r>
          </a:p>
          <a:p>
            <a:pPr lvl="3"/>
            <a:r>
              <a:rPr lang="zh-CN" altLang="en-US"/>
              <a:t>第四级</a:t>
            </a:r>
          </a:p>
          <a:p>
            <a:pPr lvl="4"/>
            <a:r>
              <a:rPr lang="zh-CN" altLang="en-US"/>
              <a:t>第五级</a:t>
            </a:r>
          </a:p>
        </p:txBody>
      </p:sp>
      <p:sp>
        <p:nvSpPr>
          <p:cNvPr id="205829" name="Rectangle 1029"/>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kumimoji="0" sz="1400">
                <a:ea typeface="宋体" pitchFamily="2" charset="-122"/>
              </a:defRPr>
            </a:lvl1pPr>
          </a:lstStyle>
          <a:p>
            <a:pPr>
              <a:defRPr/>
            </a:pPr>
            <a:endParaRPr lang="en-US" altLang="zh-CN"/>
          </a:p>
        </p:txBody>
      </p:sp>
      <p:sp>
        <p:nvSpPr>
          <p:cNvPr id="205830" name="Rectangle 1030"/>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kumimoji="0" sz="1400">
                <a:ea typeface="宋体" pitchFamily="2" charset="-122"/>
              </a:defRPr>
            </a:lvl1pPr>
          </a:lstStyle>
          <a:p>
            <a:pPr>
              <a:defRPr/>
            </a:pPr>
            <a:endParaRPr lang="en-US" altLang="zh-CN"/>
          </a:p>
        </p:txBody>
      </p:sp>
      <p:sp>
        <p:nvSpPr>
          <p:cNvPr id="205831" name="Rectangle 1031"/>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0" sz="1400">
                <a:ea typeface="宋体" panose="02010600030101010101" pitchFamily="2" charset="-122"/>
              </a:defRPr>
            </a:lvl1pPr>
          </a:lstStyle>
          <a:p>
            <a:pPr>
              <a:defRPr/>
            </a:pPr>
            <a:fld id="{E22BC075-975A-4B41-89BC-D7FEEB113D71}" type="slidenum">
              <a:rPr lang="en-US" altLang="zh-CN"/>
              <a:pPr>
                <a:defRPr/>
              </a:pPr>
              <a:t>‹#›</a:t>
            </a:fld>
            <a:endParaRPr lang="en-US" altLang="zh-CN"/>
          </a:p>
        </p:txBody>
      </p:sp>
      <p:sp>
        <p:nvSpPr>
          <p:cNvPr id="1032" name="Rectangle 1033"/>
          <p:cNvSpPr>
            <a:spLocks noChangeArrowheads="1"/>
          </p:cNvSpPr>
          <p:nvPr userDrawn="1"/>
        </p:nvSpPr>
        <p:spPr bwMode="auto">
          <a:xfrm>
            <a:off x="7696200" y="6477000"/>
            <a:ext cx="129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ahoma" panose="020B0604030504040204" pitchFamily="34" charset="0"/>
                <a:ea typeface="黑体" panose="02010609060101010101" pitchFamily="49" charset="-122"/>
              </a:defRPr>
            </a:lvl1pPr>
            <a:lvl2pPr marL="742950" indent="-285750">
              <a:defRPr kumimoji="1" sz="2400">
                <a:solidFill>
                  <a:schemeClr val="tx1"/>
                </a:solidFill>
                <a:latin typeface="Tahoma" panose="020B0604030504040204" pitchFamily="34" charset="0"/>
                <a:ea typeface="黑体" panose="02010609060101010101" pitchFamily="49" charset="-122"/>
              </a:defRPr>
            </a:lvl2pPr>
            <a:lvl3pPr marL="1143000" indent="-228600">
              <a:defRPr kumimoji="1" sz="2400">
                <a:solidFill>
                  <a:schemeClr val="tx1"/>
                </a:solidFill>
                <a:latin typeface="Tahoma" panose="020B0604030504040204" pitchFamily="34" charset="0"/>
                <a:ea typeface="黑体" panose="02010609060101010101" pitchFamily="49" charset="-122"/>
              </a:defRPr>
            </a:lvl3pPr>
            <a:lvl4pPr marL="1600200" indent="-228600">
              <a:defRPr kumimoji="1" sz="2400">
                <a:solidFill>
                  <a:schemeClr val="tx1"/>
                </a:solidFill>
                <a:latin typeface="Tahoma" panose="020B0604030504040204" pitchFamily="34" charset="0"/>
                <a:ea typeface="黑体" panose="02010609060101010101" pitchFamily="49" charset="-122"/>
              </a:defRPr>
            </a:lvl4pPr>
            <a:lvl5pPr marL="2057400" indent="-228600">
              <a:defRPr kumimoji="1" sz="24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9pPr>
          </a:lstStyle>
          <a:p>
            <a:pPr algn="ctr" eaLnBrk="1" hangingPunct="1">
              <a:defRPr/>
            </a:pPr>
            <a:fld id="{D60BFCFD-F1DE-4A5C-B299-B2A4114161B5}" type="slidenum">
              <a:rPr kumimoji="0" lang="en-US" altLang="zh-CN" sz="1600" b="1" smtClean="0">
                <a:latin typeface="宋体" panose="02010600030101010101" pitchFamily="2" charset="-122"/>
                <a:ea typeface="宋体" panose="02010600030101010101" pitchFamily="2" charset="-122"/>
              </a:rPr>
              <a:pPr algn="ctr" eaLnBrk="1" hangingPunct="1">
                <a:defRPr/>
              </a:pPr>
              <a:t>‹#›</a:t>
            </a:fld>
            <a:r>
              <a:rPr kumimoji="0" lang="en-US" altLang="zh-CN" sz="1600" b="1">
                <a:latin typeface="宋体" panose="02010600030101010101" pitchFamily="2" charset="-122"/>
                <a:ea typeface="宋体" panose="02010600030101010101" pitchFamily="2" charset="-122"/>
              </a:rPr>
              <a:t>/154</a:t>
            </a:r>
          </a:p>
        </p:txBody>
      </p:sp>
      <p:sp>
        <p:nvSpPr>
          <p:cNvPr id="1033" name="Text Box 1034">
            <a:hlinkClick r:id="rId17" action="ppaction://hlinksldjump"/>
          </p:cNvPr>
          <p:cNvSpPr txBox="1">
            <a:spLocks noChangeArrowheads="1"/>
          </p:cNvSpPr>
          <p:nvPr userDrawn="1"/>
        </p:nvSpPr>
        <p:spPr bwMode="auto">
          <a:xfrm>
            <a:off x="1258888" y="6491288"/>
            <a:ext cx="1295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黑体" pitchFamily="2" charset="-122"/>
              </a:defRPr>
            </a:lvl1pPr>
            <a:lvl2pPr marL="742950" indent="-285750" eaLnBrk="0" hangingPunct="0">
              <a:defRPr kumimoji="1" sz="2400">
                <a:solidFill>
                  <a:schemeClr val="tx1"/>
                </a:solidFill>
                <a:latin typeface="Tahoma" pitchFamily="34" charset="0"/>
                <a:ea typeface="黑体" pitchFamily="2" charset="-122"/>
              </a:defRPr>
            </a:lvl2pPr>
            <a:lvl3pPr marL="1143000" indent="-228600" eaLnBrk="0" hangingPunct="0">
              <a:defRPr kumimoji="1" sz="2400">
                <a:solidFill>
                  <a:schemeClr val="tx1"/>
                </a:solidFill>
                <a:latin typeface="Tahoma" pitchFamily="34" charset="0"/>
                <a:ea typeface="黑体" pitchFamily="2" charset="-122"/>
              </a:defRPr>
            </a:lvl3pPr>
            <a:lvl4pPr marL="1600200" indent="-228600" eaLnBrk="0" hangingPunct="0">
              <a:defRPr kumimoji="1" sz="2400">
                <a:solidFill>
                  <a:schemeClr val="tx1"/>
                </a:solidFill>
                <a:latin typeface="Tahoma" pitchFamily="34" charset="0"/>
                <a:ea typeface="黑体" pitchFamily="2" charset="-122"/>
              </a:defRPr>
            </a:lvl4pPr>
            <a:lvl5pPr marL="2057400" indent="-228600" eaLnBrk="0" hangingPunct="0">
              <a:defRPr kumimoji="1" sz="2400">
                <a:solidFill>
                  <a:schemeClr val="tx1"/>
                </a:solidFill>
                <a:latin typeface="Tahoma" pitchFamily="34" charset="0"/>
                <a:ea typeface="黑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黑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黑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黑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黑体" pitchFamily="2" charset="-122"/>
              </a:defRPr>
            </a:lvl9pPr>
          </a:lstStyle>
          <a:p>
            <a:pPr eaLnBrk="1" hangingPunct="1">
              <a:spcBef>
                <a:spcPct val="50000"/>
              </a:spcBef>
              <a:defRPr/>
            </a:pPr>
            <a:r>
              <a:rPr lang="en-US" altLang="zh-CN" sz="1600"/>
              <a:t>▲</a:t>
            </a:r>
          </a:p>
        </p:txBody>
      </p:sp>
    </p:spTree>
  </p:cSld>
  <p:clrMap bg1="lt1" tx1="dk1" bg2="lt2" tx2="dk2" accent1="accent1" accent2="accent2" accent3="accent3" accent4="accent4" accent5="accent5" accent6="accent6" hlink="hlink" folHlink="folHlink"/>
  <p:sldLayoutIdLst>
    <p:sldLayoutId id="2147484174"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 id="2147484170" r:id="rId12"/>
    <p:sldLayoutId id="2147484171" r:id="rId13"/>
    <p:sldLayoutId id="2147484172" r:id="rId14"/>
    <p:sldLayoutId id="2147484173" r:id="rId15"/>
  </p:sldLayoutIdLst>
  <p:transition>
    <p:pull dir="rd"/>
  </p:transition>
  <p:txStyles>
    <p:titleStyle>
      <a:lvl1pPr algn="ctr" rtl="0" eaLnBrk="0" fontAlgn="base" hangingPunct="0">
        <a:spcBef>
          <a:spcPct val="0"/>
        </a:spcBef>
        <a:spcAft>
          <a:spcPct val="0"/>
        </a:spcAft>
        <a:defRPr kumimoji="1" sz="2000">
          <a:solidFill>
            <a:srgbClr val="4F56AD"/>
          </a:solidFill>
          <a:latin typeface="+mj-lt"/>
          <a:ea typeface="+mj-ea"/>
          <a:cs typeface="+mj-cs"/>
        </a:defRPr>
      </a:lvl1pPr>
      <a:lvl2pPr algn="ctr" rtl="0" eaLnBrk="0" fontAlgn="base" hangingPunct="0">
        <a:spcBef>
          <a:spcPct val="0"/>
        </a:spcBef>
        <a:spcAft>
          <a:spcPct val="0"/>
        </a:spcAft>
        <a:defRPr kumimoji="1" sz="2000">
          <a:solidFill>
            <a:srgbClr val="4F56AD"/>
          </a:solidFill>
          <a:latin typeface="Tahoma" pitchFamily="34" charset="0"/>
          <a:ea typeface="黑体" pitchFamily="2" charset="-122"/>
        </a:defRPr>
      </a:lvl2pPr>
      <a:lvl3pPr algn="ctr" rtl="0" eaLnBrk="0" fontAlgn="base" hangingPunct="0">
        <a:spcBef>
          <a:spcPct val="0"/>
        </a:spcBef>
        <a:spcAft>
          <a:spcPct val="0"/>
        </a:spcAft>
        <a:defRPr kumimoji="1" sz="2000">
          <a:solidFill>
            <a:srgbClr val="4F56AD"/>
          </a:solidFill>
          <a:latin typeface="Tahoma" pitchFamily="34" charset="0"/>
          <a:ea typeface="黑体" pitchFamily="2" charset="-122"/>
        </a:defRPr>
      </a:lvl3pPr>
      <a:lvl4pPr algn="ctr" rtl="0" eaLnBrk="0" fontAlgn="base" hangingPunct="0">
        <a:spcBef>
          <a:spcPct val="0"/>
        </a:spcBef>
        <a:spcAft>
          <a:spcPct val="0"/>
        </a:spcAft>
        <a:defRPr kumimoji="1" sz="2000">
          <a:solidFill>
            <a:srgbClr val="4F56AD"/>
          </a:solidFill>
          <a:latin typeface="Tahoma" pitchFamily="34" charset="0"/>
          <a:ea typeface="黑体" pitchFamily="2" charset="-122"/>
        </a:defRPr>
      </a:lvl4pPr>
      <a:lvl5pPr algn="ctr" rtl="0" eaLnBrk="0" fontAlgn="base" hangingPunct="0">
        <a:spcBef>
          <a:spcPct val="0"/>
        </a:spcBef>
        <a:spcAft>
          <a:spcPct val="0"/>
        </a:spcAft>
        <a:defRPr kumimoji="1" sz="2000">
          <a:solidFill>
            <a:srgbClr val="4F56AD"/>
          </a:solidFill>
          <a:latin typeface="Tahoma" pitchFamily="34" charset="0"/>
          <a:ea typeface="黑体" pitchFamily="2" charset="-122"/>
        </a:defRPr>
      </a:lvl5pPr>
      <a:lvl6pPr marL="457200" algn="ctr" rtl="0" fontAlgn="base">
        <a:spcBef>
          <a:spcPct val="0"/>
        </a:spcBef>
        <a:spcAft>
          <a:spcPct val="0"/>
        </a:spcAft>
        <a:defRPr kumimoji="1" sz="2000">
          <a:solidFill>
            <a:srgbClr val="4F56AD"/>
          </a:solidFill>
          <a:latin typeface="Tahoma" pitchFamily="34" charset="0"/>
          <a:ea typeface="黑体" pitchFamily="2" charset="-122"/>
        </a:defRPr>
      </a:lvl6pPr>
      <a:lvl7pPr marL="914400" algn="ctr" rtl="0" fontAlgn="base">
        <a:spcBef>
          <a:spcPct val="0"/>
        </a:spcBef>
        <a:spcAft>
          <a:spcPct val="0"/>
        </a:spcAft>
        <a:defRPr kumimoji="1" sz="2000">
          <a:solidFill>
            <a:srgbClr val="4F56AD"/>
          </a:solidFill>
          <a:latin typeface="Tahoma" pitchFamily="34" charset="0"/>
          <a:ea typeface="黑体" pitchFamily="2" charset="-122"/>
        </a:defRPr>
      </a:lvl7pPr>
      <a:lvl8pPr marL="1371600" algn="ctr" rtl="0" fontAlgn="base">
        <a:spcBef>
          <a:spcPct val="0"/>
        </a:spcBef>
        <a:spcAft>
          <a:spcPct val="0"/>
        </a:spcAft>
        <a:defRPr kumimoji="1" sz="2000">
          <a:solidFill>
            <a:srgbClr val="4F56AD"/>
          </a:solidFill>
          <a:latin typeface="Tahoma" pitchFamily="34" charset="0"/>
          <a:ea typeface="黑体" pitchFamily="2" charset="-122"/>
        </a:defRPr>
      </a:lvl8pPr>
      <a:lvl9pPr marL="1828800" algn="ctr" rtl="0" fontAlgn="base">
        <a:spcBef>
          <a:spcPct val="0"/>
        </a:spcBef>
        <a:spcAft>
          <a:spcPct val="0"/>
        </a:spcAft>
        <a:defRPr kumimoji="1" sz="2000">
          <a:solidFill>
            <a:srgbClr val="4F56AD"/>
          </a:solidFill>
          <a:latin typeface="Tahoma" pitchFamily="34" charset="0"/>
          <a:ea typeface="黑体" pitchFamily="2" charset="-122"/>
        </a:defRPr>
      </a:lvl9pPr>
    </p:titleStyle>
    <p:bodyStyle>
      <a:lvl1pPr marL="449263" indent="-449263" algn="l" rtl="0" eaLnBrk="0" fontAlgn="base" hangingPunct="0">
        <a:lnSpc>
          <a:spcPct val="120000"/>
        </a:lnSpc>
        <a:spcBef>
          <a:spcPct val="20000"/>
        </a:spcBef>
        <a:spcAft>
          <a:spcPct val="0"/>
        </a:spcAft>
        <a:buClr>
          <a:schemeClr val="tx1"/>
        </a:buClr>
        <a:buFont typeface="Wingdings" panose="05000000000000000000" pitchFamily="2" charset="2"/>
        <a:buAutoNum type="arabicPeriod"/>
        <a:defRPr kumimoji="1" sz="2400">
          <a:solidFill>
            <a:srgbClr val="E24C05"/>
          </a:solidFill>
          <a:latin typeface="+mn-lt"/>
          <a:ea typeface="+mn-ea"/>
          <a:cs typeface="+mn-cs"/>
        </a:defRPr>
      </a:lvl1pPr>
      <a:lvl2pPr marL="900113" indent="-271463" algn="l" rtl="0" eaLnBrk="0" fontAlgn="base" hangingPunct="0">
        <a:lnSpc>
          <a:spcPct val="120000"/>
        </a:lnSpc>
        <a:spcBef>
          <a:spcPct val="20000"/>
        </a:spcBef>
        <a:spcAft>
          <a:spcPct val="0"/>
        </a:spcAft>
        <a:buClr>
          <a:schemeClr val="tx1"/>
        </a:buClr>
        <a:buSzPct val="90000"/>
        <a:buFont typeface="Wingdings" panose="05000000000000000000" pitchFamily="2" charset="2"/>
        <a:buChar char="Ø"/>
        <a:defRPr kumimoji="1" sz="2400">
          <a:solidFill>
            <a:schemeClr val="tx1"/>
          </a:solidFill>
          <a:latin typeface="+mn-lt"/>
          <a:ea typeface="+mn-ea"/>
        </a:defRPr>
      </a:lvl2pPr>
      <a:lvl3pPr marL="1714500" indent="-457200" algn="l" rtl="0" eaLnBrk="0" fontAlgn="base" hangingPunct="0">
        <a:lnSpc>
          <a:spcPct val="120000"/>
        </a:lnSpc>
        <a:spcBef>
          <a:spcPct val="20000"/>
        </a:spcBef>
        <a:spcAft>
          <a:spcPct val="0"/>
        </a:spcAft>
        <a:buClr>
          <a:schemeClr val="hlink"/>
        </a:buClr>
        <a:buSzPct val="60000"/>
        <a:buFont typeface="Wingdings" panose="05000000000000000000" pitchFamily="2" charset="2"/>
        <a:buChar char="q"/>
        <a:defRPr kumimoji="1" sz="2000" b="1">
          <a:solidFill>
            <a:srgbClr val="000000"/>
          </a:solidFill>
          <a:latin typeface="+mn-lt"/>
          <a:ea typeface="宋体" pitchFamily="2" charset="-122"/>
        </a:defRPr>
      </a:lvl3pPr>
      <a:lvl4pPr marL="2274888" indent="-381000" algn="l" rtl="0" eaLnBrk="0" fontAlgn="base" hangingPunct="0">
        <a:lnSpc>
          <a:spcPct val="120000"/>
        </a:lnSpc>
        <a:spcBef>
          <a:spcPct val="20000"/>
        </a:spcBef>
        <a:spcAft>
          <a:spcPct val="0"/>
        </a:spcAft>
        <a:buClr>
          <a:srgbClr val="006600"/>
        </a:buClr>
        <a:buSzPct val="65000"/>
        <a:buFont typeface="Wingdings" panose="05000000000000000000" pitchFamily="2" charset="2"/>
        <a:buChar char="n"/>
        <a:defRPr kumimoji="1" sz="2000" b="1">
          <a:solidFill>
            <a:schemeClr val="tx1"/>
          </a:solidFill>
          <a:latin typeface="+mn-lt"/>
          <a:ea typeface="宋体" pitchFamily="2" charset="-122"/>
        </a:defRPr>
      </a:lvl4pPr>
      <a:lvl5pPr marL="2835275" indent="-381000" algn="l" rtl="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mn-lt"/>
          <a:ea typeface="宋体" pitchFamily="2" charset="-122"/>
        </a:defRPr>
      </a:lvl5pPr>
      <a:lvl6pPr marL="32924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6pPr>
      <a:lvl7pPr marL="37496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7pPr>
      <a:lvl8pPr marL="42068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8pPr>
      <a:lvl9pPr marL="46640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qugnStu@live.com"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33.wm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12.xml"/><Relationship Id="rId1" Type="http://schemas.openxmlformats.org/officeDocument/2006/relationships/vmlDrawing" Target="../drawings/vmlDrawing14.vml"/><Relationship Id="rId4" Type="http://schemas.openxmlformats.org/officeDocument/2006/relationships/image" Target="../media/image35.wmf"/></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12.xml"/><Relationship Id="rId1" Type="http://schemas.openxmlformats.org/officeDocument/2006/relationships/vmlDrawing" Target="../drawings/vmlDrawing15.vml"/><Relationship Id="rId4" Type="http://schemas.openxmlformats.org/officeDocument/2006/relationships/image" Target="../media/image36.wmf"/></Relationships>
</file>

<file path=ppt/slides/_rels/slide1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5-5-1.exe" TargetMode="Externa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player/Play.exe%20nta/arch5115.nta%200%200%200%20800%20600%200%200%200%20314" TargetMode="External"/><Relationship Id="rId2" Type="http://schemas.openxmlformats.org/officeDocument/2006/relationships/hyperlink" Target="player/Play.exe%20nta/arch5114.nta%200%200%200%20800%20600%200%200%200%20314" TargetMode="External"/><Relationship Id="rId1" Type="http://schemas.openxmlformats.org/officeDocument/2006/relationships/slideLayout" Target="../slideLayouts/slideLayout2.xml"/><Relationship Id="rId4" Type="http://schemas.openxmlformats.org/officeDocument/2006/relationships/hyperlink" Target="player/Play.exe%20nta/arch5117.nta%200%200%200%20800%20600%200%200%200%20314"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15.xml"/><Relationship Id="rId1" Type="http://schemas.openxmlformats.org/officeDocument/2006/relationships/vmlDrawing" Target="../drawings/vmlDrawing16.vml"/><Relationship Id="rId6" Type="http://schemas.openxmlformats.org/officeDocument/2006/relationships/image" Target="../media/image39.wmf"/><Relationship Id="rId5" Type="http://schemas.openxmlformats.org/officeDocument/2006/relationships/oleObject" Target="../embeddings/oleObject19.bin"/><Relationship Id="rId4" Type="http://schemas.openxmlformats.org/officeDocument/2006/relationships/image" Target="../media/image38.wmf"/></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hyperlink" Target="5-6-1.exe" TargetMode="External"/><Relationship Id="rId2" Type="http://schemas.openxmlformats.org/officeDocument/2006/relationships/slideLayout" Target="../slideLayouts/slideLayout12.xml"/><Relationship Id="rId1" Type="http://schemas.openxmlformats.org/officeDocument/2006/relationships/vmlDrawing" Target="../drawings/vmlDrawing17.vml"/><Relationship Id="rId5" Type="http://schemas.openxmlformats.org/officeDocument/2006/relationships/image" Target="../media/image40.wmf"/><Relationship Id="rId4" Type="http://schemas.openxmlformats.org/officeDocument/2006/relationships/oleObject" Target="../embeddings/oleObject20.bin"/></Relationships>
</file>

<file path=ppt/slides/_rels/slide1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12.xml"/><Relationship Id="rId1" Type="http://schemas.openxmlformats.org/officeDocument/2006/relationships/vmlDrawing" Target="../drawings/vmlDrawing18.vml"/><Relationship Id="rId4" Type="http://schemas.openxmlformats.org/officeDocument/2006/relationships/image" Target="../media/image42.wmf"/></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notesSlide" Target="../notesSlides/notesSlide1.xml"/><Relationship Id="rId7"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6.wmf"/><Relationship Id="rId5" Type="http://schemas.openxmlformats.org/officeDocument/2006/relationships/oleObject" Target="../embeddings/oleObject1.bin"/><Relationship Id="rId4" Type="http://schemas.openxmlformats.org/officeDocument/2006/relationships/hyperlink" Target="5-2-2.exe"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43.wmf"/></Relationships>
</file>

<file path=ppt/slides/_rels/slide1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12.xml"/><Relationship Id="rId1" Type="http://schemas.openxmlformats.org/officeDocument/2006/relationships/vmlDrawing" Target="../drawings/vmlDrawing20.vml"/><Relationship Id="rId4" Type="http://schemas.openxmlformats.org/officeDocument/2006/relationships/image" Target="../media/image46.wmf"/></Relationships>
</file>

<file path=ppt/slides/_rels/slide146.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12.xml"/><Relationship Id="rId1" Type="http://schemas.openxmlformats.org/officeDocument/2006/relationships/vmlDrawing" Target="../drawings/vmlDrawing21.vml"/><Relationship Id="rId4" Type="http://schemas.openxmlformats.org/officeDocument/2006/relationships/image" Target="../media/image47.wmf"/></Relationships>
</file>

<file path=ppt/slides/_rels/slide147.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12.xml"/><Relationship Id="rId1" Type="http://schemas.openxmlformats.org/officeDocument/2006/relationships/vmlDrawing" Target="../drawings/vmlDrawing22.vml"/><Relationship Id="rId4" Type="http://schemas.openxmlformats.org/officeDocument/2006/relationships/image" Target="../media/image48.wmf"/></Relationships>
</file>

<file path=ppt/slides/_rels/slide14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image" Target="../media/image50.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2.xml"/><Relationship Id="rId1" Type="http://schemas.openxmlformats.org/officeDocument/2006/relationships/vmlDrawing" Target="../drawings/vmlDrawing2.vml"/><Relationship Id="rId4" Type="http://schemas.openxmlformats.org/officeDocument/2006/relationships/image" Target="../media/image8.wmf"/></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15.xml"/><Relationship Id="rId1" Type="http://schemas.openxmlformats.org/officeDocument/2006/relationships/vmlDrawing" Target="../drawings/vmlDrawing24.vml"/><Relationship Id="rId6" Type="http://schemas.openxmlformats.org/officeDocument/2006/relationships/image" Target="../media/image52.wmf"/><Relationship Id="rId5" Type="http://schemas.openxmlformats.org/officeDocument/2006/relationships/oleObject" Target="../embeddings/oleObject28.bin"/><Relationship Id="rId4" Type="http://schemas.openxmlformats.org/officeDocument/2006/relationships/image" Target="../media/image51.wmf"/></Relationships>
</file>

<file path=ppt/slides/_rels/slide151.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12.xml"/><Relationship Id="rId1" Type="http://schemas.openxmlformats.org/officeDocument/2006/relationships/vmlDrawing" Target="../drawings/vmlDrawing25.vml"/><Relationship Id="rId4" Type="http://schemas.openxmlformats.org/officeDocument/2006/relationships/image" Target="../media/image53.wmf"/></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26.vml"/><Relationship Id="rId4" Type="http://schemas.openxmlformats.org/officeDocument/2006/relationships/image" Target="../media/image54.wmf"/></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8" Type="http://schemas.openxmlformats.org/officeDocument/2006/relationships/image" Target="../media/image57.wmf"/><Relationship Id="rId3" Type="http://schemas.openxmlformats.org/officeDocument/2006/relationships/oleObject" Target="../embeddings/oleObject31.bin"/><Relationship Id="rId7"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56.wmf"/><Relationship Id="rId5" Type="http://schemas.openxmlformats.org/officeDocument/2006/relationships/oleObject" Target="../embeddings/oleObject32.bin"/><Relationship Id="rId4" Type="http://schemas.openxmlformats.org/officeDocument/2006/relationships/image" Target="../media/image55.wmf"/></Relationships>
</file>

<file path=ppt/slides/_rels/slide15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5-2-3.exe" TargetMode="Externa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28.vml"/><Relationship Id="rId4" Type="http://schemas.openxmlformats.org/officeDocument/2006/relationships/image" Target="../media/image66.wmf"/></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29.vml"/><Relationship Id="rId4" Type="http://schemas.openxmlformats.org/officeDocument/2006/relationships/image" Target="../media/image67.wmf"/></Relationships>
</file>

<file path=ppt/slides/_rels/slide18.xml.rels><?xml version="1.0" encoding="UTF-8" standalone="yes"?>
<Relationships xmlns="http://schemas.openxmlformats.org/package/2006/relationships"><Relationship Id="rId2" Type="http://schemas.openxmlformats.org/officeDocument/2006/relationships/hyperlink" Target="5-2-4.exe" TargetMode="Externa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30.vml"/><Relationship Id="rId4" Type="http://schemas.openxmlformats.org/officeDocument/2006/relationships/image" Target="../media/image68.wmf"/></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hyperlink" Target="5-9-1AlphaAXP21064&#32467;&#26500;.exe" TargetMode="External"/><Relationship Id="rId2" Type="http://schemas.openxmlformats.org/officeDocument/2006/relationships/hyperlink" Target="5-7-1.exe" TargetMode="External"/><Relationship Id="rId1" Type="http://schemas.openxmlformats.org/officeDocument/2006/relationships/slideLayout" Target="../slideLayouts/slideLayout2.xml"/><Relationship Id="rId5" Type="http://schemas.openxmlformats.org/officeDocument/2006/relationships/hyperlink" Target="5-9-2.exe" TargetMode="External"/><Relationship Id="rId4" Type="http://schemas.openxmlformats.org/officeDocument/2006/relationships/hyperlink" Target="5-9-1.exe" TargetMode="External"/></Relationships>
</file>

<file path=ppt/slides/_rels/slide18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5-2-5.exe" TargetMode="External"/><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hyperlink" Target="5-2-6.ex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image" Target="../media/image7.wmf"/><Relationship Id="rId5" Type="http://schemas.openxmlformats.org/officeDocument/2006/relationships/oleObject" Target="../embeddings/oleObject4.bin"/><Relationship Id="rId4" Type="http://schemas.openxmlformats.org/officeDocument/2006/relationships/hyperlink" Target="5-2-7.exe"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5-2-10.exe" TargetMode="External"/><Relationship Id="rId2" Type="http://schemas.openxmlformats.org/officeDocument/2006/relationships/hyperlink" Target="5-2-9.exe"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2.wmf"/></Relationships>
</file>

<file path=ppt/slides/_rels/slide28.xml.rels><?xml version="1.0" encoding="UTF-8" standalone="yes"?>
<Relationships xmlns="http://schemas.openxmlformats.org/package/2006/relationships"><Relationship Id="rId3" Type="http://schemas.openxmlformats.org/officeDocument/2006/relationships/hyperlink" Target="5-3.exe" TargetMode="External"/><Relationship Id="rId2" Type="http://schemas.openxmlformats.org/officeDocument/2006/relationships/hyperlink" Target="5-2-11.exe" TargetMode="External"/><Relationship Id="rId1" Type="http://schemas.openxmlformats.org/officeDocument/2006/relationships/slideLayout" Target="../slideLayouts/slideLayout2.xml"/><Relationship Id="rId4" Type="http://schemas.openxmlformats.org/officeDocument/2006/relationships/hyperlink" Target="5-2-12.exe"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player/Play.exe%20nta/arch5104.nta%200%200%200%20800%20600%200%200%200%20314" TargetMode="External"/><Relationship Id="rId2" Type="http://schemas.openxmlformats.org/officeDocument/2006/relationships/hyperlink" Target="player/Play.exe%20nta/arch5103.nta%200%200%200%20800%20600%200%200%200%20314"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5-2-16.exe"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5-2-18.exe" TargetMode="External"/><Relationship Id="rId2" Type="http://schemas.openxmlformats.org/officeDocument/2006/relationships/hyperlink" Target="5-2-17.exe"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5.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16.wmf"/></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8.wmf"/><Relationship Id="rId5" Type="http://schemas.openxmlformats.org/officeDocument/2006/relationships/oleObject" Target="../embeddings/oleObject9.bin"/><Relationship Id="rId4" Type="http://schemas.openxmlformats.org/officeDocument/2006/relationships/image" Target="../media/image17.w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19.w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20.w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5-2-15.exe"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player/Play.exe%20nta/arch5106.nta%200%200%200%20800%20600%200%200%200%20314"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5-2-20.exe" TargetMode="Externa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21.wmf"/><Relationship Id="rId4" Type="http://schemas.openxmlformats.org/officeDocument/2006/relationships/oleObject" Target="../embeddings/oleObject12.bin"/></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5-3-3.exe"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26.w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2.xml"/><Relationship Id="rId1" Type="http://schemas.openxmlformats.org/officeDocument/2006/relationships/vmlDrawing" Target="../drawings/vmlDrawing12.vml"/><Relationship Id="rId4" Type="http://schemas.openxmlformats.org/officeDocument/2006/relationships/image" Target="../media/image27.wmf"/></Relationships>
</file>

<file path=ppt/slides/_rels/slide74.xml.rels><?xml version="1.0" encoding="UTF-8" standalone="yes"?>
<Relationships xmlns="http://schemas.openxmlformats.org/package/2006/relationships"><Relationship Id="rId3" Type="http://schemas.openxmlformats.org/officeDocument/2006/relationships/hyperlink" Target="5-3-7.exe"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player/Play.exe%20nta/arch5110.nta%200%200%200%20800%20600%200%200%200%20314"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21160;&#30011;/&#32534;&#35793;&#22120;&#39044;&#21462;&#20363;&#39064;&#22833;&#25928;&#24773;&#20917;.WMV" TargetMode="External"/><Relationship Id="rId2" Type="http://schemas.openxmlformats.org/officeDocument/2006/relationships/hyperlink" Target="&#21160;&#30011;/&#32534;&#35793;&#22120;&#39044;&#21462;&#20363;&#39064;&#35745;&#31639;&#36807;&#31243;.WMV"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player/Play.exe%20nta/mcgap.nta%200%200%200%20800%20600%200%200%200%20314" TargetMode="External"/><Relationship Id="rId2" Type="http://schemas.openxmlformats.org/officeDocument/2006/relationships/hyperlink" Target="player/Play.exe%20nta/arch5111.nta%200%200%200%20800%20600%200%200%200%20314" TargetMode="External"/><Relationship Id="rId1" Type="http://schemas.openxmlformats.org/officeDocument/2006/relationships/slideLayout" Target="../slideLayouts/slideLayout2.xml"/><Relationship Id="rId5" Type="http://schemas.openxmlformats.org/officeDocument/2006/relationships/hyperlink" Target="player/Play.exe%20nta/arch5113.nta%200%200%200%20800%20600%200%200%200%20314" TargetMode="External"/><Relationship Id="rId4" Type="http://schemas.openxmlformats.org/officeDocument/2006/relationships/hyperlink" Target="player/Play.exe%20nta/arch5112.nta%200%200%200%20800%20600%200%200%200%20314"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5-3-10.exe"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5-3-11.exe"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hyperlink" Target="5-3-5.ex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6" descr="Rectangle: Click to edit Master text styles&#10;Second level&#10;Third level&#10;Fourth level&#10;Fifth level"/>
          <p:cNvSpPr>
            <a:spLocks noChangeArrowheads="1"/>
          </p:cNvSpPr>
          <p:nvPr/>
        </p:nvSpPr>
        <p:spPr bwMode="auto">
          <a:xfrm>
            <a:off x="609600" y="1268413"/>
            <a:ext cx="77724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1289050" indent="-53340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936750" indent="-4572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2508250" indent="-3810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3079750" indent="-3810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3536950" indent="-3810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3994150" indent="-3810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4451350" indent="-3810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4908550" indent="-3810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algn="ctr" eaLnBrk="1" hangingPunct="1">
              <a:lnSpc>
                <a:spcPct val="110000"/>
              </a:lnSpc>
              <a:buFont typeface="Wingdings" panose="05000000000000000000" pitchFamily="2" charset="2"/>
              <a:buNone/>
            </a:pPr>
            <a:r>
              <a:rPr lang="zh-CN" altLang="en-US" sz="3200">
                <a:solidFill>
                  <a:srgbClr val="D60093"/>
                </a:solidFill>
                <a:latin typeface="黑体" panose="02010609060101010101" pitchFamily="49" charset="-122"/>
              </a:rPr>
              <a:t>第</a:t>
            </a:r>
            <a:r>
              <a:rPr lang="en-US" altLang="zh-CN" sz="3200">
                <a:solidFill>
                  <a:srgbClr val="D60093"/>
                </a:solidFill>
                <a:latin typeface="黑体" panose="02010609060101010101" pitchFamily="49" charset="-122"/>
              </a:rPr>
              <a:t>5</a:t>
            </a:r>
            <a:r>
              <a:rPr lang="zh-CN" altLang="en-US" sz="3200">
                <a:solidFill>
                  <a:srgbClr val="D60093"/>
                </a:solidFill>
                <a:latin typeface="黑体" panose="02010609060101010101" pitchFamily="49" charset="-122"/>
              </a:rPr>
              <a:t>章 存储层次</a:t>
            </a:r>
          </a:p>
          <a:p>
            <a:pPr eaLnBrk="1" hangingPunct="1">
              <a:lnSpc>
                <a:spcPct val="110000"/>
              </a:lnSpc>
              <a:buFont typeface="Wingdings" panose="05000000000000000000" pitchFamily="2" charset="2"/>
              <a:buNone/>
            </a:pPr>
            <a:endParaRPr lang="zh-CN" altLang="en-US" sz="2800">
              <a:solidFill>
                <a:srgbClr val="3C92E8"/>
              </a:solidFill>
            </a:endParaRPr>
          </a:p>
          <a:p>
            <a:pPr algn="ctr" eaLnBrk="1" hangingPunct="1">
              <a:lnSpc>
                <a:spcPct val="70000"/>
              </a:lnSpc>
              <a:buFont typeface="Wingdings" panose="05000000000000000000" pitchFamily="2" charset="2"/>
              <a:buNone/>
            </a:pPr>
            <a:endParaRPr lang="zh-CN" altLang="en-US" sz="2800">
              <a:solidFill>
                <a:schemeClr val="tx1"/>
              </a:solidFill>
            </a:endParaRPr>
          </a:p>
          <a:p>
            <a:pPr algn="ctr" eaLnBrk="1" hangingPunct="1">
              <a:lnSpc>
                <a:spcPct val="110000"/>
              </a:lnSpc>
              <a:buFont typeface="Wingdings" panose="05000000000000000000" pitchFamily="2" charset="2"/>
              <a:buNone/>
            </a:pPr>
            <a:r>
              <a:rPr lang="zh-CN" altLang="en-US">
                <a:solidFill>
                  <a:srgbClr val="3C92E8"/>
                </a:solidFill>
              </a:rPr>
              <a:t>曲冠南</a:t>
            </a:r>
            <a:endParaRPr lang="en-US" altLang="zh-CN">
              <a:solidFill>
                <a:srgbClr val="3C92E8"/>
              </a:solidFill>
            </a:endParaRPr>
          </a:p>
          <a:p>
            <a:pPr algn="ctr" eaLnBrk="1" hangingPunct="1">
              <a:lnSpc>
                <a:spcPct val="110000"/>
              </a:lnSpc>
              <a:buFont typeface="Wingdings" panose="05000000000000000000" pitchFamily="2" charset="2"/>
              <a:buNone/>
            </a:pPr>
            <a:endParaRPr lang="zh-CN" altLang="en-US">
              <a:solidFill>
                <a:srgbClr val="3C92E8"/>
              </a:solidFill>
            </a:endParaRPr>
          </a:p>
          <a:p>
            <a:pPr algn="ctr" eaLnBrk="1" hangingPunct="1">
              <a:lnSpc>
                <a:spcPct val="110000"/>
              </a:lnSpc>
              <a:buFont typeface="Wingdings" panose="05000000000000000000" pitchFamily="2" charset="2"/>
              <a:buNone/>
            </a:pPr>
            <a:r>
              <a:rPr lang="en-US" altLang="zh-CN" sz="2000">
                <a:solidFill>
                  <a:srgbClr val="3C92E8"/>
                </a:solidFill>
                <a:latin typeface="Times New Roman" panose="02020603050405020304" pitchFamily="18" charset="0"/>
                <a:hlinkClick r:id="rId2"/>
              </a:rPr>
              <a:t>qugnStu@live.com</a:t>
            </a:r>
            <a:endParaRPr lang="en-US" altLang="zh-CN" sz="2000">
              <a:solidFill>
                <a:srgbClr val="3C92E8"/>
              </a:solidFill>
              <a:latin typeface="Times New Roman" panose="02020603050405020304" pitchFamily="18" charset="0"/>
            </a:endParaRPr>
          </a:p>
          <a:p>
            <a:pPr algn="ctr" eaLnBrk="1" hangingPunct="1">
              <a:lnSpc>
                <a:spcPct val="110000"/>
              </a:lnSpc>
              <a:buFont typeface="Wingdings" panose="05000000000000000000" pitchFamily="2" charset="2"/>
              <a:buNone/>
            </a:pPr>
            <a:endParaRPr lang="en-US" altLang="zh-CN" sz="2000">
              <a:solidFill>
                <a:srgbClr val="3C92E8"/>
              </a:solidFill>
              <a:latin typeface="Times New Roman" panose="02020603050405020304" pitchFamily="18" charset="0"/>
            </a:endParaRPr>
          </a:p>
          <a:p>
            <a:pPr algn="ctr" eaLnBrk="1" hangingPunct="1">
              <a:lnSpc>
                <a:spcPct val="110000"/>
              </a:lnSpc>
              <a:buFont typeface="Wingdings" panose="05000000000000000000" pitchFamily="2" charset="2"/>
              <a:buNone/>
            </a:pPr>
            <a:r>
              <a:rPr lang="en-US" altLang="zh-CN" sz="2000">
                <a:solidFill>
                  <a:srgbClr val="3C92E8"/>
                </a:solidFill>
              </a:rPr>
              <a:t>http://cc.jlu.edu.cn/ComputerArchitecture.html</a:t>
            </a:r>
          </a:p>
          <a:p>
            <a:pPr algn="ctr" eaLnBrk="1" hangingPunct="1">
              <a:lnSpc>
                <a:spcPct val="110000"/>
              </a:lnSpc>
              <a:buFont typeface="Wingdings" panose="05000000000000000000" pitchFamily="2" charset="2"/>
              <a:buNone/>
            </a:pPr>
            <a:endParaRPr lang="en-US" altLang="zh-CN" sz="2000">
              <a:solidFill>
                <a:srgbClr val="3C92E8"/>
              </a:solidFill>
              <a:latin typeface="Times New Roman" panose="02020603050405020304" pitchFamily="18" charset="0"/>
            </a:endParaRPr>
          </a:p>
          <a:p>
            <a:pPr algn="ctr" eaLnBrk="1" hangingPunct="1">
              <a:lnSpc>
                <a:spcPct val="110000"/>
              </a:lnSpc>
              <a:buFont typeface="Wingdings" panose="05000000000000000000" pitchFamily="2" charset="2"/>
              <a:buNone/>
            </a:pPr>
            <a:endParaRPr lang="en-US" altLang="zh-CN" sz="2000">
              <a:solidFill>
                <a:srgbClr val="3C92E8"/>
              </a:solidFill>
              <a:latin typeface="Times New Roman" panose="02020603050405020304" pitchFamily="18" charset="0"/>
            </a:endParaRPr>
          </a:p>
          <a:p>
            <a:pPr algn="ctr" eaLnBrk="1" hangingPunct="1">
              <a:lnSpc>
                <a:spcPct val="110000"/>
              </a:lnSpc>
              <a:buFont typeface="Wingdings" panose="05000000000000000000" pitchFamily="2" charset="2"/>
              <a:buNone/>
            </a:pPr>
            <a:endParaRPr lang="en-US" altLang="zh-CN" sz="2000">
              <a:solidFill>
                <a:srgbClr val="3C92E8"/>
              </a:solidFill>
              <a:latin typeface="Times New Roman" panose="02020603050405020304" pitchFamily="18" charset="0"/>
            </a:endParaRPr>
          </a:p>
        </p:txBody>
      </p:sp>
      <p:sp>
        <p:nvSpPr>
          <p:cNvPr id="4099" name="Rectangle 7"/>
          <p:cNvSpPr>
            <a:spLocks noChangeArrowheads="1"/>
          </p:cNvSpPr>
          <p:nvPr/>
        </p:nvSpPr>
        <p:spPr bwMode="auto">
          <a:xfrm>
            <a:off x="-61913" y="6096000"/>
            <a:ext cx="9205913" cy="762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a:solidFill>
                <a:schemeClr val="tx1"/>
              </a:solidFill>
            </a:endParaRPr>
          </a:p>
        </p:txBody>
      </p:sp>
    </p:spTree>
  </p:cSld>
  <p:clrMapOvr>
    <a:masterClrMapping/>
  </p:clrMapOvr>
  <p:transition>
    <p:pull dir="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zh-CN">
                <a:latin typeface="黑体" panose="02010609060101010101" pitchFamily="49" charset="-122"/>
              </a:rPr>
              <a:t>5.1 </a:t>
            </a:r>
            <a:r>
              <a:rPr lang="zh-CN" altLang="en-US">
                <a:latin typeface="黑体" panose="02010609060101010101" pitchFamily="49" charset="-122"/>
              </a:rPr>
              <a:t>存储器的层次结构</a:t>
            </a:r>
          </a:p>
        </p:txBody>
      </p:sp>
      <p:pic>
        <p:nvPicPr>
          <p:cNvPr id="13315" name="Picture 4" descr="5-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1125538"/>
            <a:ext cx="6337300" cy="420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Text Box 5"/>
          <p:cNvSpPr txBox="1">
            <a:spLocks noChangeArrowheads="1"/>
          </p:cNvSpPr>
          <p:nvPr/>
        </p:nvSpPr>
        <p:spPr bwMode="auto">
          <a:xfrm>
            <a:off x="1908175" y="5445125"/>
            <a:ext cx="6840538"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2000" b="1">
                <a:solidFill>
                  <a:srgbClr val="000000"/>
                </a:solidFill>
                <a:latin typeface="宋体" panose="02010600030101010101" pitchFamily="2" charset="-122"/>
                <a:ea typeface="宋体" panose="02010600030101010101" pitchFamily="2" charset="-122"/>
              </a:rPr>
              <a:t>1980</a:t>
            </a:r>
            <a:r>
              <a:rPr lang="zh-CN" altLang="en-US" sz="2000" b="1">
                <a:solidFill>
                  <a:srgbClr val="000000"/>
                </a:solidFill>
                <a:latin typeface="宋体" panose="02010600030101010101" pitchFamily="2" charset="-122"/>
                <a:ea typeface="宋体" panose="02010600030101010101" pitchFamily="2" charset="-122"/>
              </a:rPr>
              <a:t>年以来存储器和</a:t>
            </a:r>
            <a:r>
              <a:rPr lang="en-US" altLang="zh-CN" sz="2000" b="1">
                <a:solidFill>
                  <a:srgbClr val="000000"/>
                </a:solidFill>
                <a:latin typeface="宋体" panose="02010600030101010101" pitchFamily="2" charset="-122"/>
                <a:ea typeface="宋体" panose="02010600030101010101" pitchFamily="2" charset="-122"/>
              </a:rPr>
              <a:t>CPU</a:t>
            </a:r>
            <a:r>
              <a:rPr lang="zh-CN" altLang="en-US" sz="2000" b="1">
                <a:solidFill>
                  <a:srgbClr val="000000"/>
                </a:solidFill>
                <a:latin typeface="宋体" panose="02010600030101010101" pitchFamily="2" charset="-122"/>
                <a:ea typeface="宋体" panose="02010600030101010101" pitchFamily="2" charset="-122"/>
              </a:rPr>
              <a:t>性能随时间而提高的情况</a:t>
            </a:r>
          </a:p>
          <a:p>
            <a:pPr eaLnBrk="1" hangingPunct="1">
              <a:lnSpc>
                <a:spcPct val="100000"/>
              </a:lnSpc>
              <a:spcBef>
                <a:spcPct val="50000"/>
              </a:spcBef>
              <a:buClrTx/>
              <a:buFontTx/>
              <a:buNone/>
            </a:pPr>
            <a:r>
              <a:rPr lang="zh-CN" altLang="en-US" sz="2000" b="1">
                <a:solidFill>
                  <a:srgbClr val="000000"/>
                </a:solidFill>
                <a:latin typeface="宋体" panose="02010600030101010101" pitchFamily="2" charset="-122"/>
                <a:ea typeface="宋体" panose="02010600030101010101" pitchFamily="2" charset="-122"/>
              </a:rPr>
              <a:t>        （以</a:t>
            </a:r>
            <a:r>
              <a:rPr lang="en-US" altLang="zh-CN" sz="2000" b="1">
                <a:solidFill>
                  <a:srgbClr val="000000"/>
                </a:solidFill>
                <a:latin typeface="宋体" panose="02010600030101010101" pitchFamily="2" charset="-122"/>
                <a:ea typeface="宋体" panose="02010600030101010101" pitchFamily="2" charset="-122"/>
              </a:rPr>
              <a:t>1980</a:t>
            </a:r>
            <a:r>
              <a:rPr lang="zh-CN" altLang="en-US" sz="2000" b="1">
                <a:solidFill>
                  <a:srgbClr val="000000"/>
                </a:solidFill>
                <a:latin typeface="宋体" panose="02010600030101010101" pitchFamily="2" charset="-122"/>
                <a:ea typeface="宋体" panose="02010600030101010101" pitchFamily="2" charset="-122"/>
              </a:rPr>
              <a:t>年时的性能作为基准）</a:t>
            </a:r>
          </a:p>
        </p:txBody>
      </p:sp>
    </p:spTree>
  </p:cSld>
  <p:clrMapOvr>
    <a:masterClrMapping/>
  </p:clrMapOvr>
  <p:transition>
    <p:pull dir="rd"/>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pPr eaLnBrk="1" hangingPunct="1"/>
            <a:r>
              <a:rPr lang="en-US" altLang="zh-CN">
                <a:latin typeface="黑体" panose="02010609060101010101" pitchFamily="49" charset="-122"/>
              </a:rPr>
              <a:t>5.3 </a:t>
            </a:r>
            <a:r>
              <a:rPr lang="zh-CN" altLang="en-US">
                <a:latin typeface="黑体" panose="02010609060101010101" pitchFamily="49" charset="-122"/>
              </a:rPr>
              <a:t>降低</a:t>
            </a:r>
            <a:r>
              <a:rPr lang="en-US" altLang="zh-CN">
                <a:latin typeface="黑体" panose="02010609060101010101" pitchFamily="49" charset="-122"/>
              </a:rPr>
              <a:t>Cache</a:t>
            </a:r>
            <a:r>
              <a:rPr lang="zh-CN" altLang="en-US">
                <a:latin typeface="黑体" panose="02010609060101010101" pitchFamily="49" charset="-122"/>
              </a:rPr>
              <a:t>失效率的方法</a:t>
            </a:r>
          </a:p>
        </p:txBody>
      </p:sp>
      <p:pic>
        <p:nvPicPr>
          <p:cNvPr id="112643" name="Picture 4" descr="5-30"/>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979613" y="1484313"/>
            <a:ext cx="5327650" cy="34861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2644" name="Text Box 5"/>
          <p:cNvSpPr txBox="1">
            <a:spLocks noChangeArrowheads="1"/>
          </p:cNvSpPr>
          <p:nvPr/>
        </p:nvSpPr>
        <p:spPr bwMode="auto">
          <a:xfrm>
            <a:off x="2514600" y="5181600"/>
            <a:ext cx="5400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2000">
                <a:solidFill>
                  <a:schemeClr val="tx1"/>
                </a:solidFill>
                <a:latin typeface="黑体" panose="02010609060101010101" pitchFamily="49" charset="-122"/>
              </a:rPr>
              <a:t>Victim Cache</a:t>
            </a:r>
            <a:r>
              <a:rPr lang="zh-CN" altLang="en-US" sz="2000">
                <a:solidFill>
                  <a:schemeClr val="tx1"/>
                </a:solidFill>
                <a:latin typeface="黑体" panose="02010609060101010101" pitchFamily="49" charset="-122"/>
              </a:rPr>
              <a:t>在存储层次中的位置</a:t>
            </a:r>
            <a:r>
              <a:rPr lang="zh-CN" altLang="en-US">
                <a:solidFill>
                  <a:schemeClr val="tx1"/>
                </a:solidFill>
                <a:latin typeface="黑体" panose="02010609060101010101" pitchFamily="49" charset="-122"/>
              </a:rPr>
              <a:t> </a:t>
            </a:r>
          </a:p>
        </p:txBody>
      </p:sp>
    </p:spTree>
  </p:cSld>
  <p:clrMapOvr>
    <a:masterClrMapping/>
  </p:clrMapOvr>
  <p:transition>
    <p:pull dir="rd"/>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pPr eaLnBrk="1" hangingPunct="1"/>
            <a:r>
              <a:rPr lang="en-US" altLang="zh-CN">
                <a:latin typeface="黑体" panose="02010609060101010101" pitchFamily="49" charset="-122"/>
              </a:rPr>
              <a:t>5.3 </a:t>
            </a:r>
            <a:r>
              <a:rPr lang="zh-CN" altLang="en-US">
                <a:latin typeface="黑体" panose="02010609060101010101" pitchFamily="49" charset="-122"/>
              </a:rPr>
              <a:t>降低</a:t>
            </a:r>
            <a:r>
              <a:rPr lang="en-US" altLang="zh-CN">
                <a:latin typeface="黑体" panose="02010609060101010101" pitchFamily="49" charset="-122"/>
              </a:rPr>
              <a:t>Cache</a:t>
            </a:r>
            <a:r>
              <a:rPr lang="zh-CN" altLang="en-US">
                <a:latin typeface="黑体" panose="02010609060101010101" pitchFamily="49" charset="-122"/>
              </a:rPr>
              <a:t>不命中率</a:t>
            </a:r>
          </a:p>
        </p:txBody>
      </p:sp>
      <p:sp>
        <p:nvSpPr>
          <p:cNvPr id="113667" name="Rectangle 3" descr="Rectangle: Click to edit Master text styles&#10;Second level&#10;Third level&#10;Fourth level&#10;Fifth level"/>
          <p:cNvSpPr>
            <a:spLocks noGrp="1" noChangeArrowheads="1"/>
          </p:cNvSpPr>
          <p:nvPr>
            <p:ph type="body" idx="1"/>
          </p:nvPr>
        </p:nvSpPr>
        <p:spPr>
          <a:xfrm>
            <a:off x="684213" y="1844675"/>
            <a:ext cx="7772400" cy="4251325"/>
          </a:xfrm>
        </p:spPr>
        <p:txBody>
          <a:bodyPr/>
          <a:lstStyle/>
          <a:p>
            <a:pPr marL="457200" indent="-457200" eaLnBrk="1" hangingPunct="1">
              <a:lnSpc>
                <a:spcPct val="130000"/>
              </a:lnSpc>
              <a:buFont typeface="Wingdings" panose="05000000000000000000" pitchFamily="2" charset="2"/>
              <a:buAutoNum type="arabicPeriod" startAt="3"/>
            </a:pPr>
            <a:r>
              <a:rPr lang="zh-CN" altLang="en-US"/>
              <a:t>作用</a:t>
            </a:r>
          </a:p>
          <a:p>
            <a:pPr marL="1085850" lvl="1" indent="-457200" eaLnBrk="1" hangingPunct="1">
              <a:lnSpc>
                <a:spcPct val="130000"/>
              </a:lnSpc>
            </a:pPr>
            <a:r>
              <a:rPr lang="zh-CN" altLang="en-US">
                <a:latin typeface="黑体" panose="02010609060101010101" pitchFamily="49" charset="-122"/>
              </a:rPr>
              <a:t>对于减小冲突不命中很有效，特别是对于小容量的直接映像数据</a:t>
            </a:r>
            <a:r>
              <a:rPr lang="en-US" altLang="zh-CN">
                <a:latin typeface="黑体" panose="02010609060101010101" pitchFamily="49" charset="-122"/>
              </a:rPr>
              <a:t>Cache</a:t>
            </a:r>
            <a:r>
              <a:rPr lang="zh-CN" altLang="en-US">
                <a:latin typeface="黑体" panose="02010609060101010101" pitchFamily="49" charset="-122"/>
              </a:rPr>
              <a:t>，作用尤其明显。</a:t>
            </a:r>
          </a:p>
          <a:p>
            <a:pPr marL="1085850" lvl="1" indent="-457200" eaLnBrk="1" hangingPunct="1">
              <a:lnSpc>
                <a:spcPct val="130000"/>
              </a:lnSpc>
            </a:pPr>
            <a:r>
              <a:rPr lang="zh-CN" altLang="en-US"/>
              <a:t>例如</a:t>
            </a:r>
          </a:p>
          <a:p>
            <a:pPr lvl="2" eaLnBrk="1" hangingPunct="1">
              <a:lnSpc>
                <a:spcPct val="130000"/>
              </a:lnSpc>
              <a:buFont typeface="Wingdings" panose="05000000000000000000" pitchFamily="2" charset="2"/>
              <a:buNone/>
            </a:pPr>
            <a:r>
              <a:rPr lang="zh-CN" altLang="en-US">
                <a:latin typeface="宋体" panose="02010600030101010101" pitchFamily="2" charset="-122"/>
              </a:rPr>
              <a:t>项数为</a:t>
            </a:r>
            <a:r>
              <a:rPr lang="en-US" altLang="zh-CN">
                <a:solidFill>
                  <a:srgbClr val="9933FF"/>
                </a:solidFill>
                <a:latin typeface="宋体" panose="02010600030101010101" pitchFamily="2" charset="-122"/>
              </a:rPr>
              <a:t>4</a:t>
            </a:r>
            <a:r>
              <a:rPr lang="zh-CN" altLang="en-US">
                <a:latin typeface="宋体" panose="02010600030101010101" pitchFamily="2" charset="-122"/>
              </a:rPr>
              <a:t>的</a:t>
            </a:r>
            <a:r>
              <a:rPr lang="en-US" altLang="zh-CN">
                <a:latin typeface="宋体" panose="02010600030101010101" pitchFamily="2" charset="-122"/>
              </a:rPr>
              <a:t>Victim Cache:</a:t>
            </a:r>
          </a:p>
          <a:p>
            <a:pPr lvl="2" eaLnBrk="1" hangingPunct="1">
              <a:lnSpc>
                <a:spcPct val="130000"/>
              </a:lnSpc>
              <a:buFont typeface="Wingdings" panose="05000000000000000000" pitchFamily="2" charset="2"/>
              <a:buNone/>
            </a:pPr>
            <a:r>
              <a:rPr lang="en-US" altLang="zh-CN">
                <a:latin typeface="宋体" panose="02010600030101010101" pitchFamily="2" charset="-122"/>
              </a:rPr>
              <a:t>    </a:t>
            </a:r>
            <a:r>
              <a:rPr lang="zh-CN" altLang="en-US">
                <a:latin typeface="宋体" panose="02010600030101010101" pitchFamily="2" charset="-122"/>
              </a:rPr>
              <a:t>能使</a:t>
            </a:r>
            <a:r>
              <a:rPr lang="en-US" altLang="zh-CN">
                <a:solidFill>
                  <a:srgbClr val="9933FF"/>
                </a:solidFill>
                <a:latin typeface="宋体" panose="02010600030101010101" pitchFamily="2" charset="-122"/>
              </a:rPr>
              <a:t>4KB</a:t>
            </a:r>
            <a:r>
              <a:rPr lang="en-US" altLang="zh-CN">
                <a:solidFill>
                  <a:srgbClr val="D60093"/>
                </a:solidFill>
                <a:latin typeface="宋体" panose="02010600030101010101" pitchFamily="2" charset="-122"/>
              </a:rPr>
              <a:t> </a:t>
            </a:r>
            <a:r>
              <a:rPr lang="en-US" altLang="zh-CN">
                <a:latin typeface="宋体" panose="02010600030101010101" pitchFamily="2" charset="-122"/>
              </a:rPr>
              <a:t>Cache</a:t>
            </a:r>
            <a:r>
              <a:rPr lang="zh-CN" altLang="en-US">
                <a:latin typeface="宋体" panose="02010600030101010101" pitchFamily="2" charset="-122"/>
              </a:rPr>
              <a:t>的冲突不命中减少</a:t>
            </a:r>
            <a:r>
              <a:rPr lang="en-US" altLang="zh-CN">
                <a:solidFill>
                  <a:srgbClr val="9933FF"/>
                </a:solidFill>
                <a:latin typeface="宋体" panose="02010600030101010101" pitchFamily="2" charset="-122"/>
              </a:rPr>
              <a:t>20%</a:t>
            </a:r>
            <a:r>
              <a:rPr lang="zh-CN" altLang="en-US">
                <a:solidFill>
                  <a:srgbClr val="9933FF"/>
                </a:solidFill>
                <a:latin typeface="宋体" panose="02010600030101010101" pitchFamily="2" charset="-122"/>
              </a:rPr>
              <a:t>～</a:t>
            </a:r>
            <a:r>
              <a:rPr lang="en-US" altLang="zh-CN">
                <a:solidFill>
                  <a:srgbClr val="9933FF"/>
                </a:solidFill>
                <a:latin typeface="宋体" panose="02010600030101010101" pitchFamily="2" charset="-122"/>
              </a:rPr>
              <a:t>90%</a:t>
            </a:r>
          </a:p>
          <a:p>
            <a:pPr marL="1085850" lvl="1" indent="-457200" eaLnBrk="1" hangingPunct="1">
              <a:lnSpc>
                <a:spcPct val="130000"/>
              </a:lnSpc>
              <a:buFont typeface="Wingdings" panose="05000000000000000000" pitchFamily="2" charset="2"/>
              <a:buNone/>
            </a:pPr>
            <a:endParaRPr lang="en-US" altLang="zh-CN" sz="2000">
              <a:solidFill>
                <a:srgbClr val="D60093"/>
              </a:solidFill>
              <a:latin typeface="宋体" panose="02010600030101010101" pitchFamily="2" charset="-122"/>
              <a:ea typeface="宋体" panose="02010600030101010101" pitchFamily="2" charset="-122"/>
            </a:endParaRPr>
          </a:p>
        </p:txBody>
      </p:sp>
    </p:spTree>
  </p:cSld>
  <p:clrMapOvr>
    <a:masterClrMapping/>
  </p:clrMapOvr>
  <p:transition>
    <p:pull dir="rd"/>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标题 1"/>
          <p:cNvSpPr>
            <a:spLocks noGrp="1"/>
          </p:cNvSpPr>
          <p:nvPr>
            <p:ph type="title"/>
          </p:nvPr>
        </p:nvSpPr>
        <p:spPr>
          <a:xfrm>
            <a:off x="179388" y="333375"/>
            <a:ext cx="5105400" cy="381000"/>
          </a:xfrm>
        </p:spPr>
        <p:txBody>
          <a:bodyPr/>
          <a:lstStyle/>
          <a:p>
            <a:pPr algn="l"/>
            <a:r>
              <a:rPr lang="zh-CN" altLang="en-US"/>
              <a:t>课堂作业</a:t>
            </a:r>
          </a:p>
        </p:txBody>
      </p:sp>
      <p:pic>
        <p:nvPicPr>
          <p:cNvPr id="114691" name="内容占位符 8"/>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0" y="908050"/>
            <a:ext cx="8964613" cy="4016375"/>
          </a:xfrm>
        </p:spPr>
      </p:pic>
      <p:sp>
        <p:nvSpPr>
          <p:cNvPr id="10" name="Rectangle 3" descr="Rectangle: Click to edit Master text styles&#10;Second level&#10;Third level&#10;Fourth level&#10;Fifth level"/>
          <p:cNvSpPr txBox="1">
            <a:spLocks noChangeArrowheads="1"/>
          </p:cNvSpPr>
          <p:nvPr/>
        </p:nvSpPr>
        <p:spPr bwMode="auto">
          <a:xfrm>
            <a:off x="203200" y="5373688"/>
            <a:ext cx="7772400" cy="1093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49263" indent="-449263" algn="l" rtl="0" eaLnBrk="0" fontAlgn="base" hangingPunct="0">
              <a:lnSpc>
                <a:spcPct val="120000"/>
              </a:lnSpc>
              <a:spcBef>
                <a:spcPct val="20000"/>
              </a:spcBef>
              <a:spcAft>
                <a:spcPct val="0"/>
              </a:spcAft>
              <a:buClr>
                <a:schemeClr val="tx1"/>
              </a:buClr>
              <a:buFont typeface="Wingdings" panose="05000000000000000000" pitchFamily="2" charset="2"/>
              <a:buAutoNum type="arabicPeriod"/>
              <a:defRPr kumimoji="1" sz="2400">
                <a:solidFill>
                  <a:srgbClr val="E24C05"/>
                </a:solidFill>
                <a:latin typeface="+mn-lt"/>
                <a:ea typeface="+mn-ea"/>
                <a:cs typeface="+mn-cs"/>
              </a:defRPr>
            </a:lvl1pPr>
            <a:lvl2pPr marL="900113" indent="-271463" algn="l" rtl="0" eaLnBrk="0" fontAlgn="base" hangingPunct="0">
              <a:lnSpc>
                <a:spcPct val="120000"/>
              </a:lnSpc>
              <a:spcBef>
                <a:spcPct val="20000"/>
              </a:spcBef>
              <a:spcAft>
                <a:spcPct val="0"/>
              </a:spcAft>
              <a:buClr>
                <a:schemeClr val="tx1"/>
              </a:buClr>
              <a:buSzPct val="90000"/>
              <a:buFont typeface="Wingdings" pitchFamily="2" charset="2"/>
              <a:buChar char="Ø"/>
              <a:defRPr kumimoji="1" sz="2400">
                <a:solidFill>
                  <a:schemeClr val="tx1"/>
                </a:solidFill>
                <a:latin typeface="+mn-lt"/>
                <a:ea typeface="+mn-ea"/>
              </a:defRPr>
            </a:lvl2pPr>
            <a:lvl3pPr marL="1714500" indent="-457200" algn="l" rtl="0" eaLnBrk="0" fontAlgn="base" hangingPunct="0">
              <a:lnSpc>
                <a:spcPct val="120000"/>
              </a:lnSpc>
              <a:spcBef>
                <a:spcPct val="20000"/>
              </a:spcBef>
              <a:spcAft>
                <a:spcPct val="0"/>
              </a:spcAft>
              <a:buClr>
                <a:schemeClr val="hlink"/>
              </a:buClr>
              <a:buSzPct val="60000"/>
              <a:buFont typeface="Wingdings" pitchFamily="2" charset="2"/>
              <a:buChar char="q"/>
              <a:defRPr kumimoji="1" sz="2000" b="1">
                <a:solidFill>
                  <a:srgbClr val="000000"/>
                </a:solidFill>
                <a:latin typeface="+mn-lt"/>
                <a:ea typeface="宋体" pitchFamily="2" charset="-122"/>
              </a:defRPr>
            </a:lvl3pPr>
            <a:lvl4pPr marL="2274888" indent="-381000" algn="l" rtl="0" eaLnBrk="0" fontAlgn="base" hangingPunct="0">
              <a:lnSpc>
                <a:spcPct val="120000"/>
              </a:lnSpc>
              <a:spcBef>
                <a:spcPct val="20000"/>
              </a:spcBef>
              <a:spcAft>
                <a:spcPct val="0"/>
              </a:spcAft>
              <a:buClr>
                <a:srgbClr val="006600"/>
              </a:buClr>
              <a:buSzPct val="65000"/>
              <a:buFont typeface="Wingdings" pitchFamily="2" charset="2"/>
              <a:buChar char="n"/>
              <a:defRPr kumimoji="1" sz="2000" b="1">
                <a:solidFill>
                  <a:schemeClr val="tx1"/>
                </a:solidFill>
                <a:latin typeface="+mn-lt"/>
                <a:ea typeface="宋体" pitchFamily="2" charset="-122"/>
              </a:defRPr>
            </a:lvl4pPr>
            <a:lvl5pPr marL="2835275" indent="-381000" algn="l" rtl="0" eaLnBrk="0" fontAlgn="base" hangingPunct="0">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5pPr>
            <a:lvl6pPr marL="32924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6pPr>
            <a:lvl7pPr marL="37496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7pPr>
            <a:lvl8pPr marL="42068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8pPr>
            <a:lvl9pPr marL="46640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9pPr>
          </a:lstStyle>
          <a:p>
            <a:pPr marL="0" indent="0" eaLnBrk="1" hangingPunct="1">
              <a:lnSpc>
                <a:spcPct val="130000"/>
              </a:lnSpc>
              <a:buFont typeface="Wingdings" panose="05000000000000000000" pitchFamily="2" charset="2"/>
              <a:buNone/>
              <a:defRPr/>
            </a:pPr>
            <a:r>
              <a:rPr lang="en-US" altLang="zh-CN" sz="1800" kern="0" dirty="0">
                <a:solidFill>
                  <a:schemeClr val="tx1"/>
                </a:solidFill>
              </a:rPr>
              <a:t>2. </a:t>
            </a:r>
            <a:r>
              <a:rPr lang="zh-CN" altLang="en-US" sz="1800" kern="0" dirty="0">
                <a:solidFill>
                  <a:schemeClr val="tx1"/>
                </a:solidFill>
              </a:rPr>
              <a:t>请完成课后习题</a:t>
            </a:r>
            <a:r>
              <a:rPr lang="en-US" altLang="zh-CN" sz="1800" kern="0" dirty="0">
                <a:solidFill>
                  <a:schemeClr val="tx1"/>
                </a:solidFill>
              </a:rPr>
              <a:t>5.14</a:t>
            </a:r>
            <a:r>
              <a:rPr lang="zh-CN" altLang="en-US" sz="1800" kern="0" dirty="0">
                <a:solidFill>
                  <a:schemeClr val="tx1"/>
                </a:solidFill>
              </a:rPr>
              <a:t>（即旧教材</a:t>
            </a:r>
            <a:r>
              <a:rPr lang="en-US" altLang="zh-CN" sz="1800" kern="0" dirty="0">
                <a:solidFill>
                  <a:schemeClr val="tx1"/>
                </a:solidFill>
              </a:rPr>
              <a:t>5.12</a:t>
            </a:r>
            <a:r>
              <a:rPr lang="zh-CN" altLang="en-US" sz="1800" kern="0" dirty="0">
                <a:solidFill>
                  <a:schemeClr val="tx1"/>
                </a:solidFill>
              </a:rPr>
              <a:t>）</a:t>
            </a:r>
            <a:endParaRPr lang="en-US" altLang="zh-CN" sz="1800" kern="0" dirty="0">
              <a:solidFill>
                <a:schemeClr val="tx1"/>
              </a:solidFill>
            </a:endParaRPr>
          </a:p>
          <a:p>
            <a:pPr marL="0" indent="0" eaLnBrk="1" hangingPunct="1">
              <a:lnSpc>
                <a:spcPct val="130000"/>
              </a:lnSpc>
              <a:buFont typeface="Wingdings" panose="05000000000000000000" pitchFamily="2" charset="2"/>
              <a:buNone/>
              <a:defRPr/>
            </a:pPr>
            <a:r>
              <a:rPr lang="en-US" altLang="zh-CN" sz="1800" kern="0" dirty="0">
                <a:solidFill>
                  <a:schemeClr val="tx1"/>
                </a:solidFill>
              </a:rPr>
              <a:t>3. </a:t>
            </a:r>
            <a:r>
              <a:rPr lang="zh-CN" altLang="en-US" sz="1800" kern="0" dirty="0">
                <a:solidFill>
                  <a:schemeClr val="tx1"/>
                </a:solidFill>
              </a:rPr>
              <a:t>请完成课后习题</a:t>
            </a:r>
            <a:r>
              <a:rPr lang="en-US" altLang="zh-CN" sz="1800" kern="0" dirty="0">
                <a:solidFill>
                  <a:schemeClr val="tx1"/>
                </a:solidFill>
              </a:rPr>
              <a:t>5.8</a:t>
            </a:r>
            <a:r>
              <a:rPr lang="zh-CN" altLang="en-US" sz="1800" kern="0" dirty="0">
                <a:solidFill>
                  <a:schemeClr val="tx1"/>
                </a:solidFill>
              </a:rPr>
              <a:t>题（即旧教材的</a:t>
            </a:r>
            <a:r>
              <a:rPr lang="en-US" altLang="zh-CN" sz="1800" kern="0" dirty="0">
                <a:solidFill>
                  <a:schemeClr val="tx1"/>
                </a:solidFill>
              </a:rPr>
              <a:t>5.10</a:t>
            </a:r>
            <a:r>
              <a:rPr lang="zh-CN" altLang="en-US" sz="1800" kern="0" dirty="0">
                <a:solidFill>
                  <a:schemeClr val="tx1"/>
                </a:solidFill>
              </a:rPr>
              <a:t>题）</a:t>
            </a:r>
            <a:endParaRPr lang="en-US" altLang="zh-CN" sz="1800" kern="0" dirty="0">
              <a:solidFill>
                <a:schemeClr val="tx1"/>
              </a:solidFill>
              <a:latin typeface="宋体" panose="02010600030101010101" pitchFamily="2" charset="-122"/>
              <a:ea typeface="宋体" panose="02010600030101010101" pitchFamily="2" charset="-122"/>
            </a:endParaRPr>
          </a:p>
        </p:txBody>
      </p:sp>
    </p:spTree>
  </p:cSld>
  <p:clrMapOvr>
    <a:masterClrMapping/>
  </p:clrMapOvr>
  <p:transition>
    <p:pull dir="rd"/>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3" descr="Rectangle: Click to edit Master text styles&#10;Second level&#10;Third level&#10;Fourth level&#10;Fifth level"/>
          <p:cNvSpPr>
            <a:spLocks noGrp="1" noChangeArrowheads="1"/>
          </p:cNvSpPr>
          <p:nvPr>
            <p:ph type="body" idx="1"/>
          </p:nvPr>
        </p:nvSpPr>
        <p:spPr>
          <a:xfrm>
            <a:off x="685800" y="1773238"/>
            <a:ext cx="7772400" cy="3673475"/>
          </a:xfrm>
        </p:spPr>
        <p:txBody>
          <a:bodyPr/>
          <a:lstStyle/>
          <a:p>
            <a:pPr marL="457200" indent="-457200" eaLnBrk="1" hangingPunct="1"/>
            <a:r>
              <a:rPr lang="zh-CN" altLang="en-US">
                <a:latin typeface="黑体" panose="02010609060101010101" pitchFamily="49" charset="-122"/>
              </a:rPr>
              <a:t>应把</a:t>
            </a:r>
            <a:r>
              <a:rPr lang="en-US" altLang="zh-CN">
                <a:latin typeface="黑体" panose="02010609060101010101" pitchFamily="49" charset="-122"/>
              </a:rPr>
              <a:t>Cache</a:t>
            </a:r>
            <a:r>
              <a:rPr lang="zh-CN" altLang="en-US">
                <a:latin typeface="黑体" panose="02010609060101010101" pitchFamily="49" charset="-122"/>
              </a:rPr>
              <a:t>做得更快？还是更大？</a:t>
            </a:r>
          </a:p>
          <a:p>
            <a:pPr marL="1085850" lvl="1" indent="-457200" eaLnBrk="1" hangingPunct="1">
              <a:buFont typeface="Wingdings" panose="05000000000000000000" pitchFamily="2" charset="2"/>
              <a:buNone/>
            </a:pPr>
            <a:r>
              <a:rPr lang="zh-CN" altLang="en-US">
                <a:solidFill>
                  <a:srgbClr val="D60093"/>
                </a:solidFill>
                <a:latin typeface="黑体" panose="02010609060101010101" pitchFamily="49" charset="-122"/>
              </a:rPr>
              <a:t>答案：</a:t>
            </a:r>
            <a:r>
              <a:rPr lang="zh-CN" altLang="en-US">
                <a:latin typeface="黑体" panose="02010609060101010101" pitchFamily="49" charset="-122"/>
              </a:rPr>
              <a:t>二者兼顾，再增加一级</a:t>
            </a:r>
            <a:r>
              <a:rPr lang="en-US" altLang="zh-CN">
                <a:latin typeface="黑体" panose="02010609060101010101" pitchFamily="49" charset="-122"/>
              </a:rPr>
              <a:t>Cache</a:t>
            </a:r>
          </a:p>
          <a:p>
            <a:pPr lvl="2" eaLnBrk="1" hangingPunct="1"/>
            <a:r>
              <a:rPr lang="zh-CN" altLang="en-US">
                <a:latin typeface="宋体" panose="02010600030101010101" pitchFamily="2" charset="-122"/>
              </a:rPr>
              <a:t>第一级</a:t>
            </a:r>
            <a:r>
              <a:rPr lang="en-US" altLang="zh-CN">
                <a:latin typeface="宋体" panose="02010600030101010101" pitchFamily="2" charset="-122"/>
              </a:rPr>
              <a:t>Cache(L1)</a:t>
            </a:r>
            <a:r>
              <a:rPr lang="zh-CN" altLang="en-US">
                <a:latin typeface="宋体" panose="02010600030101010101" pitchFamily="2" charset="-122"/>
              </a:rPr>
              <a:t>小而快</a:t>
            </a:r>
          </a:p>
          <a:p>
            <a:pPr lvl="2" eaLnBrk="1" hangingPunct="1"/>
            <a:r>
              <a:rPr lang="zh-CN" altLang="en-US">
                <a:latin typeface="宋体" panose="02010600030101010101" pitchFamily="2" charset="-122"/>
              </a:rPr>
              <a:t>第二级</a:t>
            </a:r>
            <a:r>
              <a:rPr lang="en-US" altLang="zh-CN">
                <a:latin typeface="宋体" panose="02010600030101010101" pitchFamily="2" charset="-122"/>
              </a:rPr>
              <a:t>Cache(L2)</a:t>
            </a:r>
            <a:r>
              <a:rPr lang="zh-CN" altLang="en-US">
                <a:latin typeface="宋体" panose="02010600030101010101" pitchFamily="2" charset="-122"/>
              </a:rPr>
              <a:t>容量</a:t>
            </a:r>
            <a:r>
              <a:rPr lang="zh-CN" altLang="en-US"/>
              <a:t>大</a:t>
            </a:r>
          </a:p>
          <a:p>
            <a:pPr marL="457200" indent="-457200" eaLnBrk="1" hangingPunct="1"/>
            <a:r>
              <a:rPr lang="zh-CN" altLang="en-US">
                <a:latin typeface="黑体" panose="02010609060101010101" pitchFamily="49" charset="-122"/>
              </a:rPr>
              <a:t>性能分析</a:t>
            </a:r>
          </a:p>
          <a:p>
            <a:pPr marL="457200" indent="-457200" eaLnBrk="1" hangingPunct="1">
              <a:buFont typeface="Wingdings" panose="05000000000000000000" pitchFamily="2" charset="2"/>
              <a:buNone/>
            </a:pPr>
            <a:r>
              <a:rPr lang="zh-CN" altLang="en-US" sz="2000" b="1">
                <a:solidFill>
                  <a:schemeClr val="tx1"/>
                </a:solidFill>
                <a:latin typeface="宋体" panose="02010600030101010101" pitchFamily="2" charset="-122"/>
                <a:ea typeface="宋体" panose="02010600030101010101" pitchFamily="2" charset="-122"/>
              </a:rPr>
              <a:t>     平均访存时间 ＝ 命中时间</a:t>
            </a:r>
            <a:r>
              <a:rPr lang="en-US" altLang="zh-CN" sz="2000" b="1" baseline="-25000">
                <a:solidFill>
                  <a:schemeClr val="tx1"/>
                </a:solidFill>
                <a:latin typeface="宋体" panose="02010600030101010101" pitchFamily="2" charset="-122"/>
                <a:ea typeface="宋体" panose="02010600030101010101" pitchFamily="2" charset="-122"/>
              </a:rPr>
              <a:t>L1</a:t>
            </a:r>
            <a:r>
              <a:rPr lang="zh-CN" altLang="en-US" sz="2000" b="1">
                <a:solidFill>
                  <a:schemeClr val="tx1"/>
                </a:solidFill>
                <a:latin typeface="宋体" panose="02010600030101010101" pitchFamily="2" charset="-122"/>
                <a:ea typeface="宋体" panose="02010600030101010101" pitchFamily="2" charset="-122"/>
              </a:rPr>
              <a:t>＋不命中率</a:t>
            </a:r>
            <a:r>
              <a:rPr lang="en-US" altLang="zh-CN" sz="2000" b="1" baseline="-25000">
                <a:solidFill>
                  <a:schemeClr val="tx1"/>
                </a:solidFill>
                <a:latin typeface="宋体" panose="02010600030101010101" pitchFamily="2" charset="-122"/>
                <a:ea typeface="宋体" panose="02010600030101010101" pitchFamily="2" charset="-122"/>
              </a:rPr>
              <a:t>L1</a:t>
            </a:r>
            <a:r>
              <a:rPr lang="en-US" altLang="zh-CN" sz="2000" b="1">
                <a:solidFill>
                  <a:schemeClr val="tx1"/>
                </a:solidFill>
                <a:latin typeface="宋体" panose="02010600030101010101" pitchFamily="2" charset="-122"/>
                <a:ea typeface="宋体" panose="02010600030101010101" pitchFamily="2" charset="-122"/>
              </a:rPr>
              <a:t>×</a:t>
            </a:r>
            <a:r>
              <a:rPr lang="zh-CN" altLang="en-US" sz="2000" b="1">
                <a:solidFill>
                  <a:schemeClr val="tx1"/>
                </a:solidFill>
                <a:latin typeface="宋体" panose="02010600030101010101" pitchFamily="2" charset="-122"/>
                <a:ea typeface="宋体" panose="02010600030101010101" pitchFamily="2" charset="-122"/>
              </a:rPr>
              <a:t>不命中开销</a:t>
            </a:r>
            <a:r>
              <a:rPr lang="en-US" altLang="zh-CN" sz="2000" b="1" baseline="-25000">
                <a:solidFill>
                  <a:schemeClr val="tx1"/>
                </a:solidFill>
                <a:latin typeface="宋体" panose="02010600030101010101" pitchFamily="2" charset="-122"/>
                <a:ea typeface="宋体" panose="02010600030101010101" pitchFamily="2" charset="-122"/>
              </a:rPr>
              <a:t>L1</a:t>
            </a:r>
          </a:p>
          <a:p>
            <a:pPr marL="1085850" lvl="1" indent="-457200" eaLnBrk="1" hangingPunct="1">
              <a:buFont typeface="Wingdings" panose="05000000000000000000" pitchFamily="2" charset="2"/>
              <a:buNone/>
            </a:pPr>
            <a:r>
              <a:rPr lang="zh-CN" altLang="en-US" sz="2000" b="1">
                <a:latin typeface="宋体" panose="02010600030101010101" pitchFamily="2" charset="-122"/>
                <a:ea typeface="宋体" panose="02010600030101010101" pitchFamily="2" charset="-122"/>
              </a:rPr>
              <a:t>不命中开销</a:t>
            </a:r>
            <a:r>
              <a:rPr lang="en-US" altLang="zh-CN" sz="2000" b="1" baseline="-25000">
                <a:latin typeface="宋体" panose="02010600030101010101" pitchFamily="2" charset="-122"/>
                <a:ea typeface="宋体" panose="02010600030101010101" pitchFamily="2" charset="-122"/>
              </a:rPr>
              <a:t>L1</a:t>
            </a:r>
            <a:r>
              <a:rPr lang="en-US" altLang="zh-CN" sz="2000" b="1">
                <a:latin typeface="宋体" panose="02010600030101010101" pitchFamily="2" charset="-122"/>
                <a:ea typeface="宋体" panose="02010600030101010101" pitchFamily="2" charset="-122"/>
              </a:rPr>
              <a:t> </a:t>
            </a:r>
            <a:r>
              <a:rPr lang="zh-CN" altLang="en-US" sz="2000" b="1">
                <a:latin typeface="宋体" panose="02010600030101010101" pitchFamily="2" charset="-122"/>
                <a:ea typeface="宋体" panose="02010600030101010101" pitchFamily="2" charset="-122"/>
              </a:rPr>
              <a:t>＝ 命中时间</a:t>
            </a:r>
            <a:r>
              <a:rPr lang="en-US" altLang="zh-CN" sz="2000" b="1" baseline="-25000">
                <a:latin typeface="宋体" panose="02010600030101010101" pitchFamily="2" charset="-122"/>
                <a:ea typeface="宋体" panose="02010600030101010101" pitchFamily="2" charset="-122"/>
              </a:rPr>
              <a:t>L2</a:t>
            </a:r>
            <a:r>
              <a:rPr lang="zh-CN" altLang="en-US" sz="2000" b="1">
                <a:latin typeface="宋体" panose="02010600030101010101" pitchFamily="2" charset="-122"/>
                <a:ea typeface="宋体" panose="02010600030101010101" pitchFamily="2" charset="-122"/>
              </a:rPr>
              <a:t>＋不命中率</a:t>
            </a:r>
            <a:r>
              <a:rPr lang="en-US" altLang="zh-CN" sz="2000" b="1" baseline="-25000">
                <a:latin typeface="宋体" panose="02010600030101010101" pitchFamily="2" charset="-122"/>
                <a:ea typeface="宋体" panose="02010600030101010101" pitchFamily="2" charset="-122"/>
              </a:rPr>
              <a:t>L2</a:t>
            </a:r>
            <a:r>
              <a:rPr lang="en-US" altLang="zh-CN" sz="2000" b="1">
                <a:latin typeface="宋体" panose="02010600030101010101" pitchFamily="2" charset="-122"/>
                <a:ea typeface="宋体" panose="02010600030101010101" pitchFamily="2" charset="-122"/>
              </a:rPr>
              <a:t>×</a:t>
            </a:r>
            <a:r>
              <a:rPr lang="zh-CN" altLang="en-US" sz="2000" b="1">
                <a:latin typeface="宋体" panose="02010600030101010101" pitchFamily="2" charset="-122"/>
                <a:ea typeface="宋体" panose="02010600030101010101" pitchFamily="2" charset="-122"/>
              </a:rPr>
              <a:t>不命中开销</a:t>
            </a:r>
            <a:r>
              <a:rPr lang="en-US" altLang="zh-CN" sz="2000" b="1" baseline="-25000">
                <a:latin typeface="宋体" panose="02010600030101010101" pitchFamily="2" charset="-122"/>
                <a:ea typeface="宋体" panose="02010600030101010101" pitchFamily="2" charset="-122"/>
              </a:rPr>
              <a:t>L2</a:t>
            </a:r>
            <a:endParaRPr lang="en-US" altLang="zh-CN" b="1" baseline="-25000">
              <a:latin typeface="宋体" panose="02010600030101010101" pitchFamily="2" charset="-122"/>
              <a:ea typeface="宋体" panose="02010600030101010101" pitchFamily="2" charset="-122"/>
            </a:endParaRPr>
          </a:p>
        </p:txBody>
      </p:sp>
      <p:sp>
        <p:nvSpPr>
          <p:cNvPr id="116739" name="Text Box 4"/>
          <p:cNvSpPr txBox="1">
            <a:spLocks noChangeArrowheads="1"/>
          </p:cNvSpPr>
          <p:nvPr/>
        </p:nvSpPr>
        <p:spPr bwMode="auto">
          <a:xfrm>
            <a:off x="709613" y="1166813"/>
            <a:ext cx="684053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2600">
                <a:solidFill>
                  <a:srgbClr val="0000CC"/>
                </a:solidFill>
                <a:latin typeface="黑体" panose="02010609060101010101" pitchFamily="49" charset="-122"/>
              </a:rPr>
              <a:t>5.4.1 </a:t>
            </a:r>
            <a:r>
              <a:rPr lang="zh-CN" altLang="sv-SE" sz="2600">
                <a:solidFill>
                  <a:srgbClr val="0000CC"/>
                </a:solidFill>
                <a:latin typeface="黑体" panose="02010609060101010101" pitchFamily="49" charset="-122"/>
              </a:rPr>
              <a:t>采用两级</a:t>
            </a:r>
            <a:r>
              <a:rPr lang="sv-SE" altLang="zh-CN" sz="2600">
                <a:solidFill>
                  <a:srgbClr val="0000CC"/>
                </a:solidFill>
                <a:latin typeface="黑体" panose="02010609060101010101" pitchFamily="49" charset="-122"/>
              </a:rPr>
              <a:t>Cache</a:t>
            </a:r>
            <a:endParaRPr lang="zh-CN" altLang="sv-SE" sz="2600">
              <a:solidFill>
                <a:srgbClr val="0000CC"/>
              </a:solidFill>
              <a:latin typeface="黑体" panose="02010609060101010101" pitchFamily="49" charset="-122"/>
            </a:endParaRPr>
          </a:p>
        </p:txBody>
      </p:sp>
      <p:sp>
        <p:nvSpPr>
          <p:cNvPr id="116740" name="Text Box 5"/>
          <p:cNvSpPr txBox="1">
            <a:spLocks noChangeArrowheads="1"/>
          </p:cNvSpPr>
          <p:nvPr/>
        </p:nvSpPr>
        <p:spPr bwMode="auto">
          <a:xfrm>
            <a:off x="0" y="628650"/>
            <a:ext cx="9144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2800">
                <a:solidFill>
                  <a:srgbClr val="000000"/>
                </a:solidFill>
                <a:latin typeface="黑体" panose="02010609060101010101" pitchFamily="49" charset="-122"/>
              </a:rPr>
              <a:t>5.4 </a:t>
            </a:r>
            <a:r>
              <a:rPr lang="zh-CN" altLang="en-US" sz="2800">
                <a:solidFill>
                  <a:srgbClr val="000000"/>
                </a:solidFill>
                <a:latin typeface="黑体" panose="02010609060101010101" pitchFamily="49" charset="-122"/>
              </a:rPr>
              <a:t>减少</a:t>
            </a:r>
            <a:r>
              <a:rPr lang="en-US" altLang="zh-CN" sz="2800">
                <a:solidFill>
                  <a:srgbClr val="000000"/>
                </a:solidFill>
                <a:latin typeface="黑体" panose="02010609060101010101" pitchFamily="49" charset="-122"/>
              </a:rPr>
              <a:t>Cache</a:t>
            </a:r>
            <a:r>
              <a:rPr lang="zh-CN" altLang="en-US" sz="2800">
                <a:solidFill>
                  <a:srgbClr val="000000"/>
                </a:solidFill>
                <a:latin typeface="黑体" panose="02010609060101010101" pitchFamily="49" charset="-122"/>
              </a:rPr>
              <a:t>不命中开销</a:t>
            </a:r>
          </a:p>
        </p:txBody>
      </p:sp>
      <p:sp>
        <p:nvSpPr>
          <p:cNvPr id="116741" name="Rectangle 6"/>
          <p:cNvSpPr>
            <a:spLocks noGrp="1" noChangeArrowheads="1"/>
          </p:cNvSpPr>
          <p:nvPr>
            <p:ph type="title"/>
          </p:nvPr>
        </p:nvSpPr>
        <p:spPr/>
        <p:txBody>
          <a:bodyPr/>
          <a:lstStyle/>
          <a:p>
            <a:pPr eaLnBrk="1" hangingPunct="1"/>
            <a:endParaRPr lang="zh-CN" altLang="zh-CN"/>
          </a:p>
        </p:txBody>
      </p:sp>
      <p:sp>
        <p:nvSpPr>
          <p:cNvPr id="6" name="Rectangle 3" descr="Rectangle: Click to edit Master text styles&#10;Second level&#10;Third level&#10;Fourth level&#10;Fifth level"/>
          <p:cNvSpPr txBox="1">
            <a:spLocks noChangeArrowheads="1"/>
          </p:cNvSpPr>
          <p:nvPr/>
        </p:nvSpPr>
        <p:spPr bwMode="auto">
          <a:xfrm>
            <a:off x="827088" y="5229225"/>
            <a:ext cx="7772400"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49263" indent="-449263" algn="l" rtl="0" eaLnBrk="0" fontAlgn="base" hangingPunct="0">
              <a:lnSpc>
                <a:spcPct val="120000"/>
              </a:lnSpc>
              <a:spcBef>
                <a:spcPct val="20000"/>
              </a:spcBef>
              <a:spcAft>
                <a:spcPct val="0"/>
              </a:spcAft>
              <a:buClr>
                <a:schemeClr val="tx1"/>
              </a:buClr>
              <a:buFont typeface="Wingdings" panose="05000000000000000000" pitchFamily="2" charset="2"/>
              <a:buAutoNum type="arabicPeriod"/>
              <a:defRPr kumimoji="1" sz="2400">
                <a:solidFill>
                  <a:srgbClr val="E24C05"/>
                </a:solidFill>
                <a:latin typeface="+mn-lt"/>
                <a:ea typeface="+mn-ea"/>
                <a:cs typeface="+mn-cs"/>
              </a:defRPr>
            </a:lvl1pPr>
            <a:lvl2pPr marL="900113" indent="-271463" algn="l" rtl="0" eaLnBrk="0" fontAlgn="base" hangingPunct="0">
              <a:lnSpc>
                <a:spcPct val="120000"/>
              </a:lnSpc>
              <a:spcBef>
                <a:spcPct val="20000"/>
              </a:spcBef>
              <a:spcAft>
                <a:spcPct val="0"/>
              </a:spcAft>
              <a:buClr>
                <a:schemeClr val="tx1"/>
              </a:buClr>
              <a:buSzPct val="90000"/>
              <a:buFont typeface="Wingdings" pitchFamily="2" charset="2"/>
              <a:buChar char="Ø"/>
              <a:defRPr kumimoji="1" sz="2400">
                <a:solidFill>
                  <a:schemeClr val="tx1"/>
                </a:solidFill>
                <a:latin typeface="+mn-lt"/>
                <a:ea typeface="+mn-ea"/>
              </a:defRPr>
            </a:lvl2pPr>
            <a:lvl3pPr marL="1714500" indent="-457200" algn="l" rtl="0" eaLnBrk="0" fontAlgn="base" hangingPunct="0">
              <a:lnSpc>
                <a:spcPct val="120000"/>
              </a:lnSpc>
              <a:spcBef>
                <a:spcPct val="20000"/>
              </a:spcBef>
              <a:spcAft>
                <a:spcPct val="0"/>
              </a:spcAft>
              <a:buClr>
                <a:schemeClr val="hlink"/>
              </a:buClr>
              <a:buSzPct val="60000"/>
              <a:buFont typeface="Wingdings" pitchFamily="2" charset="2"/>
              <a:buChar char="q"/>
              <a:defRPr kumimoji="1" sz="2000" b="1">
                <a:solidFill>
                  <a:srgbClr val="000000"/>
                </a:solidFill>
                <a:latin typeface="+mn-lt"/>
                <a:ea typeface="宋体" pitchFamily="2" charset="-122"/>
              </a:defRPr>
            </a:lvl3pPr>
            <a:lvl4pPr marL="2274888" indent="-381000" algn="l" rtl="0" eaLnBrk="0" fontAlgn="base" hangingPunct="0">
              <a:lnSpc>
                <a:spcPct val="120000"/>
              </a:lnSpc>
              <a:spcBef>
                <a:spcPct val="20000"/>
              </a:spcBef>
              <a:spcAft>
                <a:spcPct val="0"/>
              </a:spcAft>
              <a:buClr>
                <a:srgbClr val="006600"/>
              </a:buClr>
              <a:buSzPct val="65000"/>
              <a:buFont typeface="Wingdings" pitchFamily="2" charset="2"/>
              <a:buChar char="n"/>
              <a:defRPr kumimoji="1" sz="2000" b="1">
                <a:solidFill>
                  <a:schemeClr val="tx1"/>
                </a:solidFill>
                <a:latin typeface="+mn-lt"/>
                <a:ea typeface="宋体" pitchFamily="2" charset="-122"/>
              </a:defRPr>
            </a:lvl4pPr>
            <a:lvl5pPr marL="2835275" indent="-381000" algn="l" rtl="0" eaLnBrk="0" fontAlgn="base" hangingPunct="0">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5pPr>
            <a:lvl6pPr marL="32924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6pPr>
            <a:lvl7pPr marL="37496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7pPr>
            <a:lvl8pPr marL="42068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8pPr>
            <a:lvl9pPr marL="46640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9pPr>
          </a:lstStyle>
          <a:p>
            <a:pPr lvl="1" eaLnBrk="1" hangingPunct="1">
              <a:buFont typeface="Wingdings" pitchFamily="2" charset="2"/>
              <a:buNone/>
              <a:defRPr/>
            </a:pPr>
            <a:r>
              <a:rPr lang="zh-CN" altLang="en-US" sz="2000" b="1" kern="0">
                <a:latin typeface="宋体" panose="02010600030101010101" pitchFamily="2" charset="-122"/>
                <a:ea typeface="宋体" panose="02010600030101010101" pitchFamily="2" charset="-122"/>
              </a:rPr>
              <a:t>平均访存时间 ＝ 命中时间</a:t>
            </a:r>
            <a:r>
              <a:rPr lang="en-US" altLang="zh-CN" sz="2000" b="1" kern="0" baseline="-25000">
                <a:latin typeface="宋体" panose="02010600030101010101" pitchFamily="2" charset="-122"/>
                <a:ea typeface="宋体" panose="02010600030101010101" pitchFamily="2" charset="-122"/>
              </a:rPr>
              <a:t>L1</a:t>
            </a:r>
            <a:r>
              <a:rPr lang="zh-CN" altLang="en-US" sz="2000" b="1" kern="0">
                <a:latin typeface="宋体" panose="02010600030101010101" pitchFamily="2" charset="-122"/>
                <a:ea typeface="宋体" panose="02010600030101010101" pitchFamily="2" charset="-122"/>
              </a:rPr>
              <a:t>＋不命中率</a:t>
            </a:r>
            <a:r>
              <a:rPr lang="en-US" altLang="zh-CN" sz="2000" b="1" kern="0" baseline="-25000">
                <a:latin typeface="宋体" panose="02010600030101010101" pitchFamily="2" charset="-122"/>
                <a:ea typeface="宋体" panose="02010600030101010101" pitchFamily="2" charset="-122"/>
              </a:rPr>
              <a:t>L1</a:t>
            </a:r>
            <a:r>
              <a:rPr lang="en-US" altLang="zh-CN" sz="2000" b="1" kern="0">
                <a:latin typeface="宋体" panose="02010600030101010101" pitchFamily="2" charset="-122"/>
                <a:ea typeface="宋体" panose="02010600030101010101" pitchFamily="2" charset="-122"/>
              </a:rPr>
              <a:t>×</a:t>
            </a:r>
          </a:p>
          <a:p>
            <a:pPr lvl="1" eaLnBrk="1" hangingPunct="1">
              <a:buFont typeface="Wingdings" pitchFamily="2" charset="2"/>
              <a:buNone/>
              <a:defRPr/>
            </a:pPr>
            <a:r>
              <a:rPr lang="en-US" altLang="zh-CN" sz="2000" b="1" kern="0">
                <a:latin typeface="宋体" panose="02010600030101010101" pitchFamily="2" charset="-122"/>
                <a:ea typeface="宋体" panose="02010600030101010101" pitchFamily="2" charset="-122"/>
              </a:rPr>
              <a:t>            </a:t>
            </a:r>
            <a:r>
              <a:rPr lang="zh-CN" altLang="en-US" sz="2000" b="1" kern="0">
                <a:latin typeface="宋体" panose="02010600030101010101" pitchFamily="2" charset="-122"/>
                <a:ea typeface="宋体" panose="02010600030101010101" pitchFamily="2" charset="-122"/>
              </a:rPr>
              <a:t>（命中时间</a:t>
            </a:r>
            <a:r>
              <a:rPr lang="en-US" altLang="zh-CN" sz="2000" b="1" kern="0" baseline="-25000">
                <a:latin typeface="宋体" panose="02010600030101010101" pitchFamily="2" charset="-122"/>
                <a:ea typeface="宋体" panose="02010600030101010101" pitchFamily="2" charset="-122"/>
              </a:rPr>
              <a:t>L2</a:t>
            </a:r>
            <a:r>
              <a:rPr lang="zh-CN" altLang="en-US" sz="2000" b="1" kern="0">
                <a:latin typeface="宋体" panose="02010600030101010101" pitchFamily="2" charset="-122"/>
                <a:ea typeface="宋体" panose="02010600030101010101" pitchFamily="2" charset="-122"/>
              </a:rPr>
              <a:t>＋不命中率</a:t>
            </a:r>
            <a:r>
              <a:rPr lang="en-US" altLang="zh-CN" sz="2000" b="1" kern="0" baseline="-25000">
                <a:latin typeface="宋体" panose="02010600030101010101" pitchFamily="2" charset="-122"/>
                <a:ea typeface="宋体" panose="02010600030101010101" pitchFamily="2" charset="-122"/>
              </a:rPr>
              <a:t>L2</a:t>
            </a:r>
            <a:r>
              <a:rPr lang="en-US" altLang="zh-CN" sz="2000" b="1" kern="0">
                <a:latin typeface="宋体" panose="02010600030101010101" pitchFamily="2" charset="-122"/>
                <a:ea typeface="宋体" panose="02010600030101010101" pitchFamily="2" charset="-122"/>
              </a:rPr>
              <a:t>×</a:t>
            </a:r>
            <a:r>
              <a:rPr lang="zh-CN" altLang="en-US" sz="2000" b="1" kern="0">
                <a:latin typeface="宋体" panose="02010600030101010101" pitchFamily="2" charset="-122"/>
                <a:ea typeface="宋体" panose="02010600030101010101" pitchFamily="2" charset="-122"/>
              </a:rPr>
              <a:t>不命中开销</a:t>
            </a:r>
            <a:r>
              <a:rPr lang="en-US" altLang="zh-CN" sz="2000" b="1" kern="0" baseline="-25000">
                <a:latin typeface="宋体" panose="02010600030101010101" pitchFamily="2" charset="-122"/>
                <a:ea typeface="宋体" panose="02010600030101010101" pitchFamily="2" charset="-122"/>
              </a:rPr>
              <a:t>L2</a:t>
            </a:r>
            <a:r>
              <a:rPr lang="zh-CN" altLang="en-US" sz="2000" b="1" kern="0">
                <a:latin typeface="宋体" panose="02010600030101010101" pitchFamily="2" charset="-122"/>
                <a:ea typeface="宋体" panose="02010600030101010101" pitchFamily="2" charset="-122"/>
              </a:rPr>
              <a:t>）</a:t>
            </a:r>
            <a:endParaRPr lang="zh-CN" altLang="en-US" sz="2000" b="1" kern="0" dirty="0">
              <a:latin typeface="宋体" panose="02010600030101010101" pitchFamily="2" charset="-122"/>
              <a:ea typeface="宋体" panose="02010600030101010101" pitchFamily="2" charset="-122"/>
            </a:endParaRPr>
          </a:p>
        </p:txBody>
      </p:sp>
    </p:spTree>
  </p:cSld>
  <p:clrMapOvr>
    <a:masterClrMapping/>
  </p:clrMapOvr>
  <p:transition>
    <p:pull dir="rd"/>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pPr eaLnBrk="1" hangingPunct="1"/>
            <a:r>
              <a:rPr lang="en-US" altLang="zh-CN">
                <a:latin typeface="黑体" panose="02010609060101010101" pitchFamily="49" charset="-122"/>
              </a:rPr>
              <a:t>5.4 </a:t>
            </a:r>
            <a:r>
              <a:rPr lang="zh-CN" altLang="en-US">
                <a:latin typeface="黑体" panose="02010609060101010101" pitchFamily="49" charset="-122"/>
              </a:rPr>
              <a:t>减少</a:t>
            </a:r>
            <a:r>
              <a:rPr lang="en-US" altLang="zh-CN">
                <a:latin typeface="黑体" panose="02010609060101010101" pitchFamily="49" charset="-122"/>
              </a:rPr>
              <a:t>Cache</a:t>
            </a:r>
            <a:r>
              <a:rPr lang="zh-CN" altLang="en-US">
                <a:latin typeface="黑体" panose="02010609060101010101" pitchFamily="49" charset="-122"/>
              </a:rPr>
              <a:t>不命中开销</a:t>
            </a:r>
          </a:p>
        </p:txBody>
      </p:sp>
      <p:sp>
        <p:nvSpPr>
          <p:cNvPr id="117763" name="Rectangle 4" descr="Rectangle: Click to edit Master text styles&#10;Second level&#10;Third level&#10;Fourth level&#10;Fifth level"/>
          <p:cNvSpPr>
            <a:spLocks noChangeArrowheads="1"/>
          </p:cNvSpPr>
          <p:nvPr/>
        </p:nvSpPr>
        <p:spPr bwMode="auto">
          <a:xfrm>
            <a:off x="755650" y="1773238"/>
            <a:ext cx="7773988" cy="343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1085850" indent="-45720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714500" indent="-43815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AutoNum type="arabicPeriod" startAt="3"/>
            </a:pPr>
            <a:r>
              <a:rPr lang="zh-CN" altLang="en-US"/>
              <a:t>局部不命中率与全局不命中率</a:t>
            </a:r>
          </a:p>
          <a:p>
            <a:pPr lvl="1" eaLnBrk="1" hangingPunct="1"/>
            <a:r>
              <a:rPr lang="zh-CN" altLang="en-US">
                <a:solidFill>
                  <a:srgbClr val="FF0000"/>
                </a:solidFill>
                <a:latin typeface="黑体" panose="02010609060101010101" pitchFamily="49" charset="-122"/>
              </a:rPr>
              <a:t>局部不命中率</a:t>
            </a:r>
            <a:r>
              <a:rPr lang="zh-CN" altLang="en-US">
                <a:latin typeface="黑体" panose="02010609060101010101" pitchFamily="49" charset="-122"/>
              </a:rPr>
              <a:t>＝该级</a:t>
            </a:r>
            <a:r>
              <a:rPr lang="en-US" altLang="zh-CN">
                <a:latin typeface="黑体" panose="02010609060101010101" pitchFamily="49" charset="-122"/>
              </a:rPr>
              <a:t>Cache</a:t>
            </a:r>
            <a:r>
              <a:rPr lang="zh-CN" altLang="en-US">
                <a:latin typeface="黑体" panose="02010609060101010101" pitchFamily="49" charset="-122"/>
              </a:rPr>
              <a:t>的不命中次数</a:t>
            </a:r>
            <a:r>
              <a:rPr lang="en-US" altLang="zh-CN">
                <a:latin typeface="黑体" panose="02010609060101010101" pitchFamily="49" charset="-122"/>
              </a:rPr>
              <a:t>/</a:t>
            </a:r>
            <a:r>
              <a:rPr lang="zh-CN" altLang="en-US">
                <a:latin typeface="黑体" panose="02010609060101010101" pitchFamily="49" charset="-122"/>
              </a:rPr>
              <a:t>到达该</a:t>
            </a:r>
          </a:p>
          <a:p>
            <a:pPr lvl="1" eaLnBrk="1" hangingPunct="1">
              <a:buFont typeface="Wingdings" panose="05000000000000000000" pitchFamily="2" charset="2"/>
              <a:buNone/>
            </a:pPr>
            <a:r>
              <a:rPr lang="zh-CN" altLang="en-US">
                <a:latin typeface="黑体" panose="02010609060101010101" pitchFamily="49" charset="-122"/>
              </a:rPr>
              <a:t>                 级</a:t>
            </a:r>
            <a:r>
              <a:rPr lang="en-US" altLang="zh-CN">
                <a:latin typeface="黑体" panose="02010609060101010101" pitchFamily="49" charset="-122"/>
              </a:rPr>
              <a:t>Cache</a:t>
            </a:r>
            <a:r>
              <a:rPr lang="zh-CN" altLang="en-US">
                <a:latin typeface="黑体" panose="02010609060101010101" pitchFamily="49" charset="-122"/>
              </a:rPr>
              <a:t>的访问次数</a:t>
            </a:r>
          </a:p>
          <a:p>
            <a:pPr lvl="2" eaLnBrk="1" hangingPunct="1">
              <a:buFont typeface="Wingdings" panose="05000000000000000000" pitchFamily="2" charset="2"/>
              <a:buNone/>
            </a:pPr>
            <a:r>
              <a:rPr lang="zh-CN" altLang="en-US">
                <a:latin typeface="宋体" panose="02010600030101010101" pitchFamily="2" charset="-122"/>
              </a:rPr>
              <a:t>  例如：上述式子中的不命中率</a:t>
            </a:r>
            <a:r>
              <a:rPr lang="en-US" altLang="zh-CN">
                <a:solidFill>
                  <a:srgbClr val="9933FF"/>
                </a:solidFill>
                <a:latin typeface="宋体" panose="02010600030101010101" pitchFamily="2" charset="-122"/>
              </a:rPr>
              <a:t>L2</a:t>
            </a:r>
          </a:p>
          <a:p>
            <a:pPr lvl="1" eaLnBrk="1" hangingPunct="1"/>
            <a:r>
              <a:rPr lang="zh-CN" altLang="en-US">
                <a:solidFill>
                  <a:srgbClr val="FF0000"/>
                </a:solidFill>
                <a:latin typeface="黑体" panose="02010609060101010101" pitchFamily="49" charset="-122"/>
              </a:rPr>
              <a:t>全局不命中率</a:t>
            </a:r>
            <a:r>
              <a:rPr lang="zh-CN" altLang="en-US">
                <a:latin typeface="黑体" panose="02010609060101010101" pitchFamily="49" charset="-122"/>
              </a:rPr>
              <a:t>＝该级</a:t>
            </a:r>
            <a:r>
              <a:rPr lang="en-US" altLang="zh-CN">
                <a:latin typeface="黑体" panose="02010609060101010101" pitchFamily="49" charset="-122"/>
              </a:rPr>
              <a:t>Cache</a:t>
            </a:r>
            <a:r>
              <a:rPr lang="zh-CN" altLang="en-US">
                <a:latin typeface="黑体" panose="02010609060101010101" pitchFamily="49" charset="-122"/>
              </a:rPr>
              <a:t>的不命中次数</a:t>
            </a:r>
            <a:r>
              <a:rPr lang="en-US" altLang="zh-CN">
                <a:latin typeface="黑体" panose="02010609060101010101" pitchFamily="49" charset="-122"/>
              </a:rPr>
              <a:t>/CPU</a:t>
            </a:r>
            <a:r>
              <a:rPr lang="zh-CN" altLang="en-US">
                <a:latin typeface="黑体" panose="02010609060101010101" pitchFamily="49" charset="-122"/>
              </a:rPr>
              <a:t>发</a:t>
            </a:r>
          </a:p>
          <a:p>
            <a:pPr lvl="1" eaLnBrk="1" hangingPunct="1">
              <a:buFont typeface="Wingdings" panose="05000000000000000000" pitchFamily="2" charset="2"/>
              <a:buNone/>
            </a:pPr>
            <a:r>
              <a:rPr lang="zh-CN" altLang="en-US">
                <a:latin typeface="黑体" panose="02010609060101010101" pitchFamily="49" charset="-122"/>
              </a:rPr>
              <a:t>                 出的访存的总次数</a:t>
            </a:r>
          </a:p>
        </p:txBody>
      </p:sp>
    </p:spTree>
  </p:cSld>
  <p:clrMapOvr>
    <a:masterClrMapping/>
  </p:clrMapOvr>
  <p:transition>
    <p:pull dir="rd"/>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r>
              <a:rPr lang="en-US" altLang="zh-CN">
                <a:latin typeface="黑体" panose="02010609060101010101" pitchFamily="49" charset="-122"/>
              </a:rPr>
              <a:t>5.4 </a:t>
            </a:r>
            <a:r>
              <a:rPr lang="zh-CN" altLang="en-US">
                <a:latin typeface="黑体" panose="02010609060101010101" pitchFamily="49" charset="-122"/>
              </a:rPr>
              <a:t>减少</a:t>
            </a:r>
            <a:r>
              <a:rPr lang="en-US" altLang="zh-CN">
                <a:latin typeface="黑体" panose="02010609060101010101" pitchFamily="49" charset="-122"/>
              </a:rPr>
              <a:t>Cache</a:t>
            </a:r>
            <a:r>
              <a:rPr lang="zh-CN" altLang="en-US">
                <a:latin typeface="黑体" panose="02010609060101010101" pitchFamily="49" charset="-122"/>
              </a:rPr>
              <a:t>不命中开销</a:t>
            </a:r>
          </a:p>
        </p:txBody>
      </p:sp>
      <p:sp>
        <p:nvSpPr>
          <p:cNvPr id="118787" name="Rectangle 3" descr="Rectangle: Click to edit Master text styles&#10;Second level&#10;Third level&#10;Fourth level&#10;Fifth level"/>
          <p:cNvSpPr>
            <a:spLocks noGrp="1" noChangeArrowheads="1"/>
          </p:cNvSpPr>
          <p:nvPr>
            <p:ph type="body" idx="1"/>
          </p:nvPr>
        </p:nvSpPr>
        <p:spPr>
          <a:xfrm>
            <a:off x="685800" y="1508125"/>
            <a:ext cx="7773988" cy="4441825"/>
          </a:xfrm>
        </p:spPr>
        <p:txBody>
          <a:bodyPr/>
          <a:lstStyle/>
          <a:p>
            <a:pPr marL="1085850" lvl="1" indent="-457200" eaLnBrk="1" hangingPunct="1"/>
            <a:r>
              <a:rPr lang="zh-CN" altLang="en-US">
                <a:solidFill>
                  <a:srgbClr val="E24C05"/>
                </a:solidFill>
                <a:latin typeface="黑体" panose="02010609060101010101" pitchFamily="49" charset="-122"/>
              </a:rPr>
              <a:t>全局不命中率</a:t>
            </a:r>
            <a:r>
              <a:rPr lang="en-US" altLang="zh-CN" baseline="-25000">
                <a:solidFill>
                  <a:srgbClr val="E24C05"/>
                </a:solidFill>
                <a:latin typeface="黑体" panose="02010609060101010101" pitchFamily="49" charset="-122"/>
              </a:rPr>
              <a:t>L2</a:t>
            </a:r>
            <a:r>
              <a:rPr lang="zh-CN" altLang="en-US">
                <a:solidFill>
                  <a:srgbClr val="E24C05"/>
                </a:solidFill>
                <a:latin typeface="黑体" panose="02010609060101010101" pitchFamily="49" charset="-122"/>
              </a:rPr>
              <a:t>＝不命中率</a:t>
            </a:r>
            <a:r>
              <a:rPr lang="en-US" altLang="zh-CN" baseline="-25000">
                <a:solidFill>
                  <a:srgbClr val="E24C05"/>
                </a:solidFill>
                <a:latin typeface="黑体" panose="02010609060101010101" pitchFamily="49" charset="-122"/>
              </a:rPr>
              <a:t>L1</a:t>
            </a:r>
            <a:r>
              <a:rPr lang="en-US" altLang="zh-CN">
                <a:solidFill>
                  <a:srgbClr val="E24C05"/>
                </a:solidFill>
                <a:latin typeface="黑体" panose="02010609060101010101" pitchFamily="49" charset="-122"/>
              </a:rPr>
              <a:t>×</a:t>
            </a:r>
            <a:r>
              <a:rPr lang="zh-CN" altLang="en-US">
                <a:solidFill>
                  <a:srgbClr val="E24C05"/>
                </a:solidFill>
                <a:latin typeface="黑体" panose="02010609060101010101" pitchFamily="49" charset="-122"/>
              </a:rPr>
              <a:t>不命中率</a:t>
            </a:r>
            <a:r>
              <a:rPr lang="en-US" altLang="zh-CN" baseline="-25000">
                <a:solidFill>
                  <a:srgbClr val="E24C05"/>
                </a:solidFill>
                <a:latin typeface="黑体" panose="02010609060101010101" pitchFamily="49" charset="-122"/>
              </a:rPr>
              <a:t>L2</a:t>
            </a:r>
          </a:p>
          <a:p>
            <a:pPr marL="1085850" lvl="1" indent="-457200" eaLnBrk="1" hangingPunct="1">
              <a:lnSpc>
                <a:spcPct val="140000"/>
              </a:lnSpc>
              <a:buFont typeface="Wingdings" panose="05000000000000000000" pitchFamily="2" charset="2"/>
              <a:buNone/>
            </a:pPr>
            <a:r>
              <a:rPr lang="en-US" altLang="zh-CN" sz="2000" b="1">
                <a:latin typeface="宋体" panose="02010600030101010101" pitchFamily="2" charset="-122"/>
                <a:ea typeface="宋体" panose="02010600030101010101" pitchFamily="2" charset="-122"/>
              </a:rPr>
              <a:t>        </a:t>
            </a:r>
            <a:r>
              <a:rPr lang="zh-CN" altLang="en-US" sz="2000" b="1">
                <a:latin typeface="宋体" panose="02010600030101010101" pitchFamily="2" charset="-122"/>
                <a:ea typeface="宋体" panose="02010600030101010101" pitchFamily="2" charset="-122"/>
              </a:rPr>
              <a:t>评价第二级</a:t>
            </a:r>
            <a:r>
              <a:rPr lang="en-US" altLang="zh-CN" sz="2000" b="1">
                <a:latin typeface="宋体" panose="02010600030101010101" pitchFamily="2" charset="-122"/>
                <a:ea typeface="宋体" panose="02010600030101010101" pitchFamily="2" charset="-122"/>
              </a:rPr>
              <a:t>Cache</a:t>
            </a:r>
            <a:r>
              <a:rPr lang="zh-CN" altLang="en-US" sz="2000" b="1">
                <a:latin typeface="宋体" panose="02010600030101010101" pitchFamily="2" charset="-122"/>
                <a:ea typeface="宋体" panose="02010600030101010101" pitchFamily="2" charset="-122"/>
              </a:rPr>
              <a:t>时，应使用</a:t>
            </a:r>
            <a:r>
              <a:rPr lang="zh-CN" altLang="en-US" sz="2000" b="1">
                <a:solidFill>
                  <a:srgbClr val="D60093"/>
                </a:solidFill>
                <a:latin typeface="宋体" panose="02010600030101010101" pitchFamily="2" charset="-122"/>
                <a:ea typeface="宋体" panose="02010600030101010101" pitchFamily="2" charset="-122"/>
              </a:rPr>
              <a:t>全局不命中率</a:t>
            </a:r>
            <a:r>
              <a:rPr lang="zh-CN" altLang="en-US" sz="2000" b="1">
                <a:latin typeface="宋体" panose="02010600030101010101" pitchFamily="2" charset="-122"/>
                <a:ea typeface="宋体" panose="02010600030101010101" pitchFamily="2" charset="-122"/>
              </a:rPr>
              <a:t>这个指标。它指出了在</a:t>
            </a:r>
            <a:r>
              <a:rPr lang="en-US" altLang="zh-CN" sz="2000" b="1">
                <a:latin typeface="宋体" panose="02010600030101010101" pitchFamily="2" charset="-122"/>
                <a:ea typeface="宋体" panose="02010600030101010101" pitchFamily="2" charset="-122"/>
              </a:rPr>
              <a:t>CPU</a:t>
            </a:r>
            <a:r>
              <a:rPr lang="zh-CN" altLang="en-US" sz="2000" b="1">
                <a:latin typeface="宋体" panose="02010600030101010101" pitchFamily="2" charset="-122"/>
                <a:ea typeface="宋体" panose="02010600030101010101" pitchFamily="2" charset="-122"/>
              </a:rPr>
              <a:t>发出的访存中，究竟有多大比例是穿过各级</a:t>
            </a:r>
            <a:r>
              <a:rPr lang="en-US" altLang="zh-CN" sz="2000" b="1">
                <a:latin typeface="宋体" panose="02010600030101010101" pitchFamily="2" charset="-122"/>
                <a:ea typeface="宋体" panose="02010600030101010101" pitchFamily="2" charset="-122"/>
              </a:rPr>
              <a:t>Cache</a:t>
            </a:r>
            <a:r>
              <a:rPr lang="zh-CN" altLang="en-US" sz="2000" b="1">
                <a:latin typeface="宋体" panose="02010600030101010101" pitchFamily="2" charset="-122"/>
                <a:ea typeface="宋体" panose="02010600030101010101" pitchFamily="2" charset="-122"/>
              </a:rPr>
              <a:t>，最终到达存储器的。</a:t>
            </a:r>
          </a:p>
          <a:p>
            <a:pPr marL="457200" indent="-457200" eaLnBrk="1" hangingPunct="1">
              <a:buFont typeface="Wingdings" panose="05000000000000000000" pitchFamily="2" charset="2"/>
              <a:buAutoNum type="arabicPeriod" startAt="4"/>
            </a:pPr>
            <a:r>
              <a:rPr lang="zh-CN" altLang="en-US">
                <a:latin typeface="Times New Roman" panose="02020603050405020304" pitchFamily="18" charset="0"/>
              </a:rPr>
              <a:t>采用两级</a:t>
            </a:r>
            <a:r>
              <a:rPr lang="en-US" altLang="zh-CN">
                <a:latin typeface="Times New Roman" panose="02020603050405020304" pitchFamily="18" charset="0"/>
              </a:rPr>
              <a:t>Cache</a:t>
            </a:r>
            <a:r>
              <a:rPr lang="zh-CN" altLang="en-US">
                <a:latin typeface="Times New Roman" panose="02020603050405020304" pitchFamily="18" charset="0"/>
              </a:rPr>
              <a:t>时，每条指令的平均访存停顿时间：</a:t>
            </a:r>
          </a:p>
          <a:p>
            <a:pPr marL="1085850" lvl="1" indent="-457200" eaLnBrk="1" hangingPunct="1">
              <a:buFont typeface="Wingdings" panose="05000000000000000000" pitchFamily="2" charset="2"/>
              <a:buNone/>
            </a:pPr>
            <a:r>
              <a:rPr lang="zh-CN" altLang="en-US" sz="2000" b="1">
                <a:latin typeface="Times New Roman" panose="02020603050405020304" pitchFamily="18" charset="0"/>
                <a:ea typeface="宋体" panose="02010600030101010101" pitchFamily="2" charset="-122"/>
              </a:rPr>
              <a:t>每条指令的平均访存停顿时间</a:t>
            </a:r>
          </a:p>
          <a:p>
            <a:pPr marL="1085850" lvl="1" indent="-457200" eaLnBrk="1" hangingPunct="1">
              <a:buFont typeface="Wingdings" panose="05000000000000000000" pitchFamily="2" charset="2"/>
              <a:buNone/>
            </a:pPr>
            <a:r>
              <a:rPr lang="zh-CN" altLang="en-US" sz="2000" b="1">
                <a:latin typeface="Times New Roman" panose="02020603050405020304" pitchFamily="18" charset="0"/>
                <a:ea typeface="宋体" panose="02010600030101010101" pitchFamily="2" charset="-122"/>
              </a:rPr>
              <a:t>        ＝ 每条指令的平均不命中次数</a:t>
            </a:r>
            <a:r>
              <a:rPr lang="en-US" altLang="zh-CN" sz="2000" b="1" baseline="-25000">
                <a:latin typeface="Times New Roman" panose="02020603050405020304" pitchFamily="18" charset="0"/>
                <a:ea typeface="宋体" panose="02010600030101010101" pitchFamily="2" charset="-122"/>
              </a:rPr>
              <a:t>L1</a:t>
            </a:r>
            <a:r>
              <a:rPr lang="en-US" altLang="zh-CN" sz="2000" b="1">
                <a:latin typeface="Times New Roman" panose="02020603050405020304" pitchFamily="18" charset="0"/>
                <a:ea typeface="宋体" panose="02010600030101010101" pitchFamily="2" charset="-122"/>
              </a:rPr>
              <a:t>×</a:t>
            </a:r>
            <a:r>
              <a:rPr lang="zh-CN" altLang="en-US" sz="2000" b="1">
                <a:latin typeface="Times New Roman" panose="02020603050405020304" pitchFamily="18" charset="0"/>
                <a:ea typeface="宋体" panose="02010600030101010101" pitchFamily="2" charset="-122"/>
              </a:rPr>
              <a:t>命中时间</a:t>
            </a:r>
            <a:r>
              <a:rPr lang="en-US" altLang="zh-CN" sz="2000" b="1" baseline="-25000">
                <a:latin typeface="Times New Roman" panose="02020603050405020304" pitchFamily="18" charset="0"/>
                <a:ea typeface="宋体" panose="02010600030101010101" pitchFamily="2" charset="-122"/>
              </a:rPr>
              <a:t>L2</a:t>
            </a:r>
            <a:r>
              <a:rPr lang="zh-CN" altLang="en-US" sz="2000" b="1">
                <a:latin typeface="Times New Roman" panose="02020603050405020304" pitchFamily="18" charset="0"/>
                <a:ea typeface="宋体" panose="02010600030101010101" pitchFamily="2" charset="-122"/>
              </a:rPr>
              <a:t>＋</a:t>
            </a:r>
          </a:p>
          <a:p>
            <a:pPr marL="1085850" lvl="1" indent="-457200" eaLnBrk="1" hangingPunct="1">
              <a:buFont typeface="Wingdings" panose="05000000000000000000" pitchFamily="2" charset="2"/>
              <a:buNone/>
            </a:pPr>
            <a:r>
              <a:rPr lang="zh-CN" altLang="en-US" sz="2000" b="1">
                <a:latin typeface="Times New Roman" panose="02020603050405020304" pitchFamily="18" charset="0"/>
                <a:ea typeface="宋体" panose="02010600030101010101" pitchFamily="2" charset="-122"/>
              </a:rPr>
              <a:t>             每条指令的平均不命中次数</a:t>
            </a:r>
            <a:r>
              <a:rPr lang="en-US" altLang="zh-CN" sz="2000" b="1" baseline="-25000">
                <a:latin typeface="Times New Roman" panose="02020603050405020304" pitchFamily="18" charset="0"/>
                <a:ea typeface="宋体" panose="02010600030101010101" pitchFamily="2" charset="-122"/>
              </a:rPr>
              <a:t>L2</a:t>
            </a:r>
            <a:r>
              <a:rPr lang="en-US" altLang="zh-CN" sz="2000" b="1">
                <a:latin typeface="Times New Roman" panose="02020603050405020304" pitchFamily="18" charset="0"/>
                <a:ea typeface="宋体" panose="02010600030101010101" pitchFamily="2" charset="-122"/>
              </a:rPr>
              <a:t>×</a:t>
            </a:r>
            <a:r>
              <a:rPr lang="zh-CN" altLang="en-US" sz="2000" b="1">
                <a:latin typeface="Times New Roman" panose="02020603050405020304" pitchFamily="18" charset="0"/>
                <a:ea typeface="宋体" panose="02010600030101010101" pitchFamily="2" charset="-122"/>
              </a:rPr>
              <a:t>不命中开销</a:t>
            </a:r>
            <a:r>
              <a:rPr lang="en-US" altLang="zh-CN" sz="2000" b="1" baseline="-25000">
                <a:latin typeface="Times New Roman" panose="02020603050405020304" pitchFamily="18" charset="0"/>
                <a:ea typeface="宋体" panose="02010600030101010101" pitchFamily="2" charset="-122"/>
              </a:rPr>
              <a:t>L2</a:t>
            </a:r>
          </a:p>
          <a:p>
            <a:pPr marL="1085850" lvl="1" indent="-457200" eaLnBrk="1" hangingPunct="1">
              <a:buFont typeface="Wingdings" panose="05000000000000000000" pitchFamily="2" charset="2"/>
              <a:buNone/>
            </a:pPr>
            <a:endParaRPr lang="en-US" altLang="zh-CN" sz="2000" b="1" baseline="-25000">
              <a:latin typeface="Times New Roman" panose="02020603050405020304" pitchFamily="18" charset="0"/>
              <a:ea typeface="宋体" panose="02010600030101010101" pitchFamily="2" charset="-122"/>
            </a:endParaRPr>
          </a:p>
          <a:p>
            <a:pPr marL="1085850" lvl="1" indent="-457200" eaLnBrk="1" hangingPunct="1">
              <a:lnSpc>
                <a:spcPct val="140000"/>
              </a:lnSpc>
              <a:buFont typeface="Wingdings" panose="05000000000000000000" pitchFamily="2" charset="2"/>
              <a:buNone/>
            </a:pPr>
            <a:endParaRPr lang="en-US" altLang="zh-CN" sz="2000" b="1">
              <a:latin typeface="Times New Roman" panose="02020603050405020304" pitchFamily="18" charset="0"/>
              <a:ea typeface="宋体" panose="02010600030101010101" pitchFamily="2" charset="-122"/>
            </a:endParaRPr>
          </a:p>
        </p:txBody>
      </p:sp>
    </p:spTree>
  </p:cSld>
  <p:clrMapOvr>
    <a:masterClrMapping/>
  </p:clrMapOvr>
  <p:transition>
    <p:pull dir="rd"/>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pPr eaLnBrk="1" hangingPunct="1"/>
            <a:r>
              <a:rPr lang="en-US" altLang="zh-CN">
                <a:latin typeface="黑体" panose="02010609060101010101" pitchFamily="49" charset="-122"/>
              </a:rPr>
              <a:t>5.4 </a:t>
            </a:r>
            <a:r>
              <a:rPr lang="zh-CN" altLang="en-US">
                <a:latin typeface="黑体" panose="02010609060101010101" pitchFamily="49" charset="-122"/>
              </a:rPr>
              <a:t>减少</a:t>
            </a:r>
            <a:r>
              <a:rPr lang="en-US" altLang="zh-CN">
                <a:latin typeface="黑体" panose="02010609060101010101" pitchFamily="49" charset="-122"/>
              </a:rPr>
              <a:t>Cache</a:t>
            </a:r>
            <a:r>
              <a:rPr lang="zh-CN" altLang="en-US">
                <a:latin typeface="黑体" panose="02010609060101010101" pitchFamily="49" charset="-122"/>
              </a:rPr>
              <a:t>不命中开销</a:t>
            </a:r>
          </a:p>
        </p:txBody>
      </p:sp>
      <p:sp>
        <p:nvSpPr>
          <p:cNvPr id="119811" name="Rectangle 3" descr="Rectangle: Click to edit Master text styles&#10;Second level&#10;Third level&#10;Fourth level&#10;Fifth level"/>
          <p:cNvSpPr>
            <a:spLocks noGrp="1" noChangeArrowheads="1"/>
          </p:cNvSpPr>
          <p:nvPr>
            <p:ph type="body" idx="1"/>
          </p:nvPr>
        </p:nvSpPr>
        <p:spPr>
          <a:xfrm>
            <a:off x="539750" y="1268413"/>
            <a:ext cx="8064500" cy="5300662"/>
          </a:xfrm>
        </p:spPr>
        <p:txBody>
          <a:bodyPr/>
          <a:lstStyle/>
          <a:p>
            <a:pPr marL="457200" indent="-457200" eaLnBrk="1" hangingPunct="1">
              <a:lnSpc>
                <a:spcPct val="140000"/>
              </a:lnSpc>
              <a:buFont typeface="Wingdings" panose="05000000000000000000" pitchFamily="2" charset="2"/>
              <a:buNone/>
            </a:pPr>
            <a:r>
              <a:rPr lang="zh-CN" altLang="en-US" sz="2000" b="1">
                <a:latin typeface="Times New Roman" panose="02020603050405020304" pitchFamily="18" charset="0"/>
                <a:ea typeface="宋体" panose="02010600030101010101" pitchFamily="2" charset="-122"/>
              </a:rPr>
              <a:t>例</a:t>
            </a:r>
            <a:r>
              <a:rPr lang="en-US" altLang="zh-CN" sz="2000" b="1">
                <a:latin typeface="Times New Roman" panose="02020603050405020304" pitchFamily="18" charset="0"/>
                <a:ea typeface="宋体" panose="02010600030101010101" pitchFamily="2" charset="-122"/>
              </a:rPr>
              <a:t>5.3 </a:t>
            </a:r>
            <a:r>
              <a:rPr lang="zh-CN" altLang="en-US" sz="2000" b="1">
                <a:solidFill>
                  <a:srgbClr val="000000"/>
                </a:solidFill>
                <a:latin typeface="Times New Roman" panose="02020603050405020304" pitchFamily="18" charset="0"/>
                <a:ea typeface="宋体" panose="02010600030101010101" pitchFamily="2" charset="-122"/>
              </a:rPr>
              <a:t>考虑某一两级</a:t>
            </a:r>
            <a:r>
              <a:rPr lang="en-US" altLang="zh-CN" sz="2000" b="1">
                <a:solidFill>
                  <a:srgbClr val="000000"/>
                </a:solidFill>
                <a:latin typeface="Times New Roman" panose="02020603050405020304" pitchFamily="18" charset="0"/>
                <a:ea typeface="宋体" panose="02010600030101010101" pitchFamily="2" charset="-122"/>
              </a:rPr>
              <a:t>Cache</a:t>
            </a:r>
            <a:r>
              <a:rPr lang="zh-CN" altLang="en-US" sz="2000" b="1">
                <a:solidFill>
                  <a:srgbClr val="000000"/>
                </a:solidFill>
                <a:latin typeface="Times New Roman" panose="02020603050405020304" pitchFamily="18" charset="0"/>
                <a:ea typeface="宋体" panose="02010600030101010101" pitchFamily="2" charset="-122"/>
              </a:rPr>
              <a:t>：第一级</a:t>
            </a:r>
            <a:r>
              <a:rPr lang="en-US" altLang="zh-CN" sz="2000" b="1">
                <a:solidFill>
                  <a:srgbClr val="000000"/>
                </a:solidFill>
                <a:latin typeface="Times New Roman" panose="02020603050405020304" pitchFamily="18" charset="0"/>
                <a:ea typeface="宋体" panose="02010600030101010101" pitchFamily="2" charset="-122"/>
              </a:rPr>
              <a:t>Cache</a:t>
            </a:r>
            <a:r>
              <a:rPr lang="zh-CN" altLang="en-US" sz="2000" b="1">
                <a:solidFill>
                  <a:srgbClr val="000000"/>
                </a:solidFill>
                <a:latin typeface="Times New Roman" panose="02020603050405020304" pitchFamily="18" charset="0"/>
                <a:ea typeface="宋体" panose="02010600030101010101" pitchFamily="2" charset="-122"/>
              </a:rPr>
              <a:t>为</a:t>
            </a:r>
            <a:r>
              <a:rPr lang="en-US" altLang="zh-CN" sz="2000" b="1">
                <a:solidFill>
                  <a:srgbClr val="9933FF"/>
                </a:solidFill>
                <a:latin typeface="Times New Roman" panose="02020603050405020304" pitchFamily="18" charset="0"/>
                <a:ea typeface="宋体" panose="02010600030101010101" pitchFamily="2" charset="-122"/>
              </a:rPr>
              <a:t>L1</a:t>
            </a:r>
            <a:r>
              <a:rPr lang="zh-CN" altLang="en-US" sz="2000" b="1">
                <a:solidFill>
                  <a:srgbClr val="000000"/>
                </a:solidFill>
                <a:latin typeface="Times New Roman" panose="02020603050405020304" pitchFamily="18" charset="0"/>
                <a:ea typeface="宋体" panose="02010600030101010101" pitchFamily="2" charset="-122"/>
              </a:rPr>
              <a:t>，第二级</a:t>
            </a:r>
            <a:r>
              <a:rPr lang="en-US" altLang="zh-CN" sz="2000" b="1">
                <a:solidFill>
                  <a:srgbClr val="000000"/>
                </a:solidFill>
                <a:latin typeface="Times New Roman" panose="02020603050405020304" pitchFamily="18" charset="0"/>
                <a:ea typeface="宋体" panose="02010600030101010101" pitchFamily="2" charset="-122"/>
              </a:rPr>
              <a:t>Cache</a:t>
            </a:r>
            <a:r>
              <a:rPr lang="zh-CN" altLang="en-US" sz="2000" b="1">
                <a:solidFill>
                  <a:srgbClr val="000000"/>
                </a:solidFill>
                <a:latin typeface="Times New Roman" panose="02020603050405020304" pitchFamily="18" charset="0"/>
                <a:ea typeface="宋体" panose="02010600030101010101" pitchFamily="2" charset="-122"/>
              </a:rPr>
              <a:t>为</a:t>
            </a:r>
            <a:r>
              <a:rPr lang="en-US" altLang="zh-CN" sz="2000" b="1">
                <a:solidFill>
                  <a:srgbClr val="9933FF"/>
                </a:solidFill>
                <a:latin typeface="Times New Roman" panose="02020603050405020304" pitchFamily="18" charset="0"/>
                <a:ea typeface="宋体" panose="02010600030101010101" pitchFamily="2" charset="-122"/>
              </a:rPr>
              <a:t>L2</a:t>
            </a:r>
            <a:r>
              <a:rPr lang="zh-CN" altLang="en-US" sz="2000" b="1">
                <a:solidFill>
                  <a:srgbClr val="000000"/>
                </a:solidFill>
                <a:latin typeface="Times New Roman" panose="02020603050405020304" pitchFamily="18" charset="0"/>
                <a:ea typeface="宋体" panose="02010600030101010101" pitchFamily="2" charset="-122"/>
              </a:rPr>
              <a:t>。 </a:t>
            </a:r>
          </a:p>
          <a:p>
            <a:pPr marL="457200" indent="-457200" eaLnBrk="1" hangingPunct="1">
              <a:lnSpc>
                <a:spcPct val="110000"/>
              </a:lnSpc>
              <a:buFont typeface="Wingdings" panose="05000000000000000000" pitchFamily="2" charset="2"/>
              <a:buNone/>
            </a:pPr>
            <a:r>
              <a:rPr lang="zh-CN" altLang="en-US" sz="2000" b="1">
                <a:solidFill>
                  <a:srgbClr val="000000"/>
                </a:solidFill>
                <a:latin typeface="Times New Roman" panose="02020603050405020304" pitchFamily="18" charset="0"/>
                <a:ea typeface="宋体" panose="02010600030101010101" pitchFamily="2" charset="-122"/>
              </a:rPr>
              <a:t>             （</a:t>
            </a:r>
            <a:r>
              <a:rPr lang="en-US" altLang="zh-CN" sz="2000" b="1">
                <a:solidFill>
                  <a:srgbClr val="000000"/>
                </a:solidFill>
                <a:latin typeface="Times New Roman" panose="02020603050405020304" pitchFamily="18" charset="0"/>
                <a:ea typeface="宋体" panose="02010600030101010101" pitchFamily="2" charset="-122"/>
              </a:rPr>
              <a:t>1</a:t>
            </a:r>
            <a:r>
              <a:rPr lang="zh-CN" altLang="en-US" sz="2000" b="1">
                <a:solidFill>
                  <a:srgbClr val="000000"/>
                </a:solidFill>
                <a:latin typeface="Times New Roman" panose="02020603050405020304" pitchFamily="18" charset="0"/>
                <a:ea typeface="宋体" panose="02010600030101010101" pitchFamily="2" charset="-122"/>
              </a:rPr>
              <a:t>）假设在</a:t>
            </a:r>
            <a:r>
              <a:rPr lang="en-US" altLang="zh-CN" sz="2000" b="1">
                <a:solidFill>
                  <a:srgbClr val="9933FF"/>
                </a:solidFill>
                <a:latin typeface="Times New Roman" panose="02020603050405020304" pitchFamily="18" charset="0"/>
                <a:ea typeface="宋体" panose="02010600030101010101" pitchFamily="2" charset="-122"/>
              </a:rPr>
              <a:t>1000</a:t>
            </a:r>
            <a:r>
              <a:rPr lang="zh-CN" altLang="en-US" sz="2000" b="1">
                <a:solidFill>
                  <a:srgbClr val="000000"/>
                </a:solidFill>
                <a:latin typeface="Times New Roman" panose="02020603050405020304" pitchFamily="18" charset="0"/>
                <a:ea typeface="宋体" panose="02010600030101010101" pitchFamily="2" charset="-122"/>
              </a:rPr>
              <a:t>次访存中，</a:t>
            </a:r>
            <a:r>
              <a:rPr lang="en-US" altLang="zh-CN" sz="2000" b="1">
                <a:solidFill>
                  <a:srgbClr val="000000"/>
                </a:solidFill>
                <a:latin typeface="Times New Roman" panose="02020603050405020304" pitchFamily="18" charset="0"/>
                <a:ea typeface="宋体" panose="02010600030101010101" pitchFamily="2" charset="-122"/>
              </a:rPr>
              <a:t>L1</a:t>
            </a:r>
            <a:r>
              <a:rPr lang="zh-CN" altLang="en-US" sz="2000" b="1">
                <a:solidFill>
                  <a:srgbClr val="000000"/>
                </a:solidFill>
                <a:latin typeface="Times New Roman" panose="02020603050405020304" pitchFamily="18" charset="0"/>
                <a:ea typeface="宋体" panose="02010600030101010101" pitchFamily="2" charset="-122"/>
              </a:rPr>
              <a:t>的不命中是</a:t>
            </a:r>
            <a:r>
              <a:rPr lang="en-US" altLang="zh-CN" sz="2000" b="1">
                <a:solidFill>
                  <a:srgbClr val="9933FF"/>
                </a:solidFill>
                <a:latin typeface="Times New Roman" panose="02020603050405020304" pitchFamily="18" charset="0"/>
                <a:ea typeface="宋体" panose="02010600030101010101" pitchFamily="2" charset="-122"/>
              </a:rPr>
              <a:t>40</a:t>
            </a:r>
            <a:r>
              <a:rPr lang="zh-CN" altLang="en-US" sz="2000" b="1">
                <a:solidFill>
                  <a:srgbClr val="000000"/>
                </a:solidFill>
                <a:latin typeface="Times New Roman" panose="02020603050405020304" pitchFamily="18" charset="0"/>
                <a:ea typeface="宋体" panose="02010600030101010101" pitchFamily="2" charset="-122"/>
              </a:rPr>
              <a:t>次，</a:t>
            </a:r>
            <a:r>
              <a:rPr lang="en-US" altLang="zh-CN" sz="2000" b="1">
                <a:solidFill>
                  <a:srgbClr val="000000"/>
                </a:solidFill>
                <a:latin typeface="Times New Roman" panose="02020603050405020304" pitchFamily="18" charset="0"/>
                <a:ea typeface="宋体" panose="02010600030101010101" pitchFamily="2" charset="-122"/>
              </a:rPr>
              <a:t>L2</a:t>
            </a:r>
            <a:r>
              <a:rPr lang="zh-CN" altLang="en-US" sz="2000" b="1">
                <a:solidFill>
                  <a:srgbClr val="000000"/>
                </a:solidFill>
                <a:latin typeface="Times New Roman" panose="02020603050405020304" pitchFamily="18" charset="0"/>
                <a:ea typeface="宋体" panose="02010600030101010101" pitchFamily="2" charset="-122"/>
              </a:rPr>
              <a:t>的不命中是</a:t>
            </a:r>
            <a:r>
              <a:rPr lang="en-US" altLang="zh-CN" sz="2000" b="1">
                <a:solidFill>
                  <a:srgbClr val="9933FF"/>
                </a:solidFill>
                <a:latin typeface="Times New Roman" panose="02020603050405020304" pitchFamily="18" charset="0"/>
                <a:ea typeface="宋体" panose="02010600030101010101" pitchFamily="2" charset="-122"/>
              </a:rPr>
              <a:t>20</a:t>
            </a:r>
            <a:r>
              <a:rPr lang="zh-CN" altLang="en-US" sz="2000" b="1">
                <a:solidFill>
                  <a:srgbClr val="000000"/>
                </a:solidFill>
                <a:latin typeface="Times New Roman" panose="02020603050405020304" pitchFamily="18" charset="0"/>
                <a:ea typeface="宋体" panose="02010600030101010101" pitchFamily="2" charset="-122"/>
              </a:rPr>
              <a:t>次。求各种局部不命中率和全局不命中率。</a:t>
            </a:r>
          </a:p>
          <a:p>
            <a:pPr marL="457200" indent="-457200" eaLnBrk="1" hangingPunct="1">
              <a:lnSpc>
                <a:spcPct val="110000"/>
              </a:lnSpc>
              <a:buFont typeface="Wingdings" panose="05000000000000000000" pitchFamily="2" charset="2"/>
              <a:buNone/>
            </a:pPr>
            <a:r>
              <a:rPr lang="zh-CN" altLang="en-US" sz="2000" b="1">
                <a:solidFill>
                  <a:srgbClr val="000000"/>
                </a:solidFill>
                <a:latin typeface="Times New Roman" panose="02020603050405020304" pitchFamily="18" charset="0"/>
                <a:ea typeface="宋体" panose="02010600030101010101" pitchFamily="2" charset="-122"/>
              </a:rPr>
              <a:t>             （</a:t>
            </a:r>
            <a:r>
              <a:rPr lang="en-US" altLang="zh-CN" sz="2000" b="1">
                <a:solidFill>
                  <a:srgbClr val="000000"/>
                </a:solidFill>
                <a:latin typeface="Times New Roman" panose="02020603050405020304" pitchFamily="18" charset="0"/>
                <a:ea typeface="宋体" panose="02010600030101010101" pitchFamily="2" charset="-122"/>
              </a:rPr>
              <a:t>2</a:t>
            </a:r>
            <a:r>
              <a:rPr lang="zh-CN" altLang="en-US" sz="2000" b="1">
                <a:solidFill>
                  <a:srgbClr val="000000"/>
                </a:solidFill>
                <a:latin typeface="Times New Roman" panose="02020603050405020304" pitchFamily="18" charset="0"/>
                <a:ea typeface="宋体" panose="02010600030101010101" pitchFamily="2" charset="-122"/>
              </a:rPr>
              <a:t>）假设</a:t>
            </a:r>
            <a:r>
              <a:rPr lang="en-US" altLang="zh-CN" sz="2000" b="1">
                <a:solidFill>
                  <a:srgbClr val="000000"/>
                </a:solidFill>
                <a:latin typeface="Times New Roman" panose="02020603050405020304" pitchFamily="18" charset="0"/>
                <a:ea typeface="宋体" panose="02010600030101010101" pitchFamily="2" charset="-122"/>
              </a:rPr>
              <a:t>L2</a:t>
            </a:r>
            <a:r>
              <a:rPr lang="zh-CN" altLang="en-US" sz="2000" b="1">
                <a:solidFill>
                  <a:srgbClr val="000000"/>
                </a:solidFill>
                <a:latin typeface="Times New Roman" panose="02020603050405020304" pitchFamily="18" charset="0"/>
                <a:ea typeface="宋体" panose="02010600030101010101" pitchFamily="2" charset="-122"/>
              </a:rPr>
              <a:t>的命中时间是</a:t>
            </a:r>
            <a:r>
              <a:rPr lang="en-US" altLang="zh-CN" sz="2000" b="1">
                <a:solidFill>
                  <a:srgbClr val="9933FF"/>
                </a:solidFill>
                <a:latin typeface="Times New Roman" panose="02020603050405020304" pitchFamily="18" charset="0"/>
                <a:ea typeface="宋体" panose="02010600030101010101" pitchFamily="2" charset="-122"/>
              </a:rPr>
              <a:t>10</a:t>
            </a:r>
            <a:r>
              <a:rPr lang="zh-CN" altLang="en-US" sz="2000" b="1">
                <a:solidFill>
                  <a:srgbClr val="000000"/>
                </a:solidFill>
                <a:latin typeface="Times New Roman" panose="02020603050405020304" pitchFamily="18" charset="0"/>
                <a:ea typeface="宋体" panose="02010600030101010101" pitchFamily="2" charset="-122"/>
              </a:rPr>
              <a:t>个时钟周期，</a:t>
            </a:r>
            <a:r>
              <a:rPr lang="en-US" altLang="zh-CN" sz="2000" b="1">
                <a:solidFill>
                  <a:srgbClr val="000000"/>
                </a:solidFill>
                <a:latin typeface="Times New Roman" panose="02020603050405020304" pitchFamily="18" charset="0"/>
                <a:ea typeface="宋体" panose="02010600030101010101" pitchFamily="2" charset="-122"/>
              </a:rPr>
              <a:t>L2</a:t>
            </a:r>
            <a:r>
              <a:rPr lang="zh-CN" altLang="en-US" sz="2000" b="1">
                <a:solidFill>
                  <a:srgbClr val="000000"/>
                </a:solidFill>
                <a:latin typeface="Times New Roman" panose="02020603050405020304" pitchFamily="18" charset="0"/>
                <a:ea typeface="宋体" panose="02010600030101010101" pitchFamily="2" charset="-122"/>
              </a:rPr>
              <a:t>的不命中开销是</a:t>
            </a:r>
            <a:r>
              <a:rPr lang="en-US" altLang="zh-CN" sz="2000" b="1">
                <a:solidFill>
                  <a:srgbClr val="9933FF"/>
                </a:solidFill>
                <a:latin typeface="Times New Roman" panose="02020603050405020304" pitchFamily="18" charset="0"/>
                <a:ea typeface="宋体" panose="02010600030101010101" pitchFamily="2" charset="-122"/>
              </a:rPr>
              <a:t>100</a:t>
            </a:r>
            <a:r>
              <a:rPr lang="zh-CN" altLang="en-US" sz="2000" b="1">
                <a:solidFill>
                  <a:srgbClr val="000000"/>
                </a:solidFill>
                <a:latin typeface="Times New Roman" panose="02020603050405020304" pitchFamily="18" charset="0"/>
                <a:ea typeface="宋体" panose="02010600030101010101" pitchFamily="2" charset="-122"/>
              </a:rPr>
              <a:t>时钟周期，</a:t>
            </a:r>
            <a:r>
              <a:rPr lang="en-US" altLang="zh-CN" sz="2000" b="1">
                <a:solidFill>
                  <a:srgbClr val="000000"/>
                </a:solidFill>
                <a:latin typeface="Times New Roman" panose="02020603050405020304" pitchFamily="18" charset="0"/>
                <a:ea typeface="宋体" panose="02010600030101010101" pitchFamily="2" charset="-122"/>
              </a:rPr>
              <a:t>L1</a:t>
            </a:r>
            <a:r>
              <a:rPr lang="zh-CN" altLang="en-US" sz="2000" b="1">
                <a:solidFill>
                  <a:srgbClr val="000000"/>
                </a:solidFill>
                <a:latin typeface="Times New Roman" panose="02020603050405020304" pitchFamily="18" charset="0"/>
                <a:ea typeface="宋体" panose="02010600030101010101" pitchFamily="2" charset="-122"/>
              </a:rPr>
              <a:t>的命中时间是</a:t>
            </a:r>
            <a:r>
              <a:rPr lang="en-US" altLang="zh-CN" sz="2000" b="1">
                <a:solidFill>
                  <a:srgbClr val="9933FF"/>
                </a:solidFill>
                <a:latin typeface="Times New Roman" panose="02020603050405020304" pitchFamily="18" charset="0"/>
                <a:ea typeface="宋体" panose="02010600030101010101" pitchFamily="2" charset="-122"/>
              </a:rPr>
              <a:t>1</a:t>
            </a:r>
            <a:r>
              <a:rPr lang="zh-CN" altLang="en-US" sz="2000" b="1">
                <a:solidFill>
                  <a:srgbClr val="000000"/>
                </a:solidFill>
                <a:latin typeface="Times New Roman" panose="02020603050405020304" pitchFamily="18" charset="0"/>
                <a:ea typeface="宋体" panose="02010600030101010101" pitchFamily="2" charset="-122"/>
              </a:rPr>
              <a:t>个时钟周期，平均每条指令访存</a:t>
            </a:r>
            <a:r>
              <a:rPr lang="en-US" altLang="zh-CN" sz="2000" b="1">
                <a:solidFill>
                  <a:srgbClr val="9933FF"/>
                </a:solidFill>
                <a:latin typeface="Times New Roman" panose="02020603050405020304" pitchFamily="18" charset="0"/>
                <a:ea typeface="宋体" panose="02010600030101010101" pitchFamily="2" charset="-122"/>
              </a:rPr>
              <a:t>1.5</a:t>
            </a:r>
            <a:r>
              <a:rPr lang="zh-CN" altLang="en-US" sz="2000" b="1">
                <a:solidFill>
                  <a:srgbClr val="000000"/>
                </a:solidFill>
                <a:latin typeface="Times New Roman" panose="02020603050405020304" pitchFamily="18" charset="0"/>
                <a:ea typeface="宋体" panose="02010600030101010101" pitchFamily="2" charset="-122"/>
              </a:rPr>
              <a:t>次，不考虑写操作的影响。问：平均访存时间是多少？每条指令的平均停顿时间是多少个时钟周期？</a:t>
            </a:r>
            <a:r>
              <a:rPr lang="zh-CN" altLang="en-US" sz="1800" b="1">
                <a:latin typeface="宋体" panose="02010600030101010101" pitchFamily="2" charset="-122"/>
                <a:ea typeface="宋体" panose="02010600030101010101" pitchFamily="2" charset="-122"/>
              </a:rPr>
              <a:t>   </a:t>
            </a:r>
          </a:p>
          <a:p>
            <a:pPr marL="457200" indent="-457200" eaLnBrk="1" hangingPunct="1">
              <a:lnSpc>
                <a:spcPct val="110000"/>
              </a:lnSpc>
              <a:buFont typeface="Wingdings" panose="05000000000000000000" pitchFamily="2" charset="2"/>
              <a:buNone/>
            </a:pPr>
            <a:r>
              <a:rPr lang="zh-CN" altLang="en-US" sz="1800" b="1">
                <a:latin typeface="宋体" panose="02010600030101010101" pitchFamily="2" charset="-122"/>
                <a:ea typeface="宋体" panose="02010600030101010101" pitchFamily="2" charset="-122"/>
              </a:rPr>
              <a:t> </a:t>
            </a:r>
            <a:r>
              <a:rPr lang="zh-CN" altLang="en-US" sz="2000" b="1">
                <a:latin typeface="宋体" panose="02010600030101010101" pitchFamily="2" charset="-122"/>
                <a:ea typeface="宋体" panose="02010600030101010101" pitchFamily="2" charset="-122"/>
              </a:rPr>
              <a:t>解 </a:t>
            </a:r>
            <a:r>
              <a:rPr lang="en-US" altLang="zh-CN" sz="2000" b="1">
                <a:latin typeface="宋体" panose="02010600030101010101" pitchFamily="2" charset="-122"/>
                <a:ea typeface="宋体" panose="02010600030101010101" pitchFamily="2" charset="-122"/>
              </a:rPr>
              <a:t>(1)</a:t>
            </a:r>
            <a:r>
              <a:rPr lang="en-US" altLang="zh-CN" sz="2000" b="1">
                <a:solidFill>
                  <a:srgbClr val="000000"/>
                </a:solidFill>
                <a:latin typeface="宋体" panose="02010600030101010101" pitchFamily="2" charset="-122"/>
                <a:ea typeface="宋体" panose="02010600030101010101" pitchFamily="2" charset="-122"/>
              </a:rPr>
              <a:t> </a:t>
            </a:r>
          </a:p>
          <a:p>
            <a:pPr marL="457200" indent="-457200" eaLnBrk="1" hangingPunct="1">
              <a:lnSpc>
                <a:spcPct val="140000"/>
              </a:lnSpc>
              <a:buFont typeface="Wingdings" panose="05000000000000000000" pitchFamily="2" charset="2"/>
              <a:buNone/>
            </a:pPr>
            <a:r>
              <a:rPr lang="en-US" altLang="zh-CN" sz="2000" b="1">
                <a:solidFill>
                  <a:srgbClr val="000000"/>
                </a:solidFill>
                <a:latin typeface="宋体" panose="02010600030101010101" pitchFamily="2" charset="-122"/>
                <a:ea typeface="宋体" panose="02010600030101010101" pitchFamily="2" charset="-122"/>
              </a:rPr>
              <a:t>       </a:t>
            </a:r>
            <a:r>
              <a:rPr lang="zh-CN" altLang="en-US" sz="2000" b="1">
                <a:solidFill>
                  <a:srgbClr val="000000"/>
                </a:solidFill>
                <a:latin typeface="宋体" panose="02010600030101010101" pitchFamily="2" charset="-122"/>
                <a:ea typeface="宋体" panose="02010600030101010101" pitchFamily="2" charset="-122"/>
              </a:rPr>
              <a:t>第一级</a:t>
            </a:r>
            <a:r>
              <a:rPr lang="en-US" altLang="zh-CN" sz="2000" b="1">
                <a:solidFill>
                  <a:srgbClr val="000000"/>
                </a:solidFill>
                <a:latin typeface="宋体" panose="02010600030101010101" pitchFamily="2" charset="-122"/>
                <a:ea typeface="宋体" panose="02010600030101010101" pitchFamily="2" charset="-122"/>
              </a:rPr>
              <a:t>Cache</a:t>
            </a:r>
            <a:r>
              <a:rPr lang="zh-CN" altLang="en-US" sz="2000" b="1">
                <a:solidFill>
                  <a:srgbClr val="000000"/>
                </a:solidFill>
                <a:latin typeface="宋体" panose="02010600030101010101" pitchFamily="2" charset="-122"/>
                <a:ea typeface="宋体" panose="02010600030101010101" pitchFamily="2" charset="-122"/>
              </a:rPr>
              <a:t>的不命中率（全局和局部）是</a:t>
            </a:r>
            <a:r>
              <a:rPr lang="en-US" altLang="zh-CN" sz="2000" b="1">
                <a:solidFill>
                  <a:srgbClr val="9933FF"/>
                </a:solidFill>
                <a:latin typeface="宋体" panose="02010600030101010101" pitchFamily="2" charset="-122"/>
                <a:ea typeface="宋体" panose="02010600030101010101" pitchFamily="2" charset="-122"/>
              </a:rPr>
              <a:t>40/1000</a:t>
            </a:r>
            <a:r>
              <a:rPr lang="zh-CN" altLang="en-US" sz="2000" b="1">
                <a:solidFill>
                  <a:srgbClr val="000000"/>
                </a:solidFill>
                <a:latin typeface="宋体" panose="02010600030101010101" pitchFamily="2" charset="-122"/>
                <a:ea typeface="宋体" panose="02010600030101010101" pitchFamily="2" charset="-122"/>
              </a:rPr>
              <a:t>，即</a:t>
            </a:r>
            <a:r>
              <a:rPr lang="en-US" altLang="zh-CN" sz="2000" b="1">
                <a:solidFill>
                  <a:srgbClr val="9933FF"/>
                </a:solidFill>
                <a:latin typeface="宋体" panose="02010600030101010101" pitchFamily="2" charset="-122"/>
                <a:ea typeface="宋体" panose="02010600030101010101" pitchFamily="2" charset="-122"/>
              </a:rPr>
              <a:t>4%</a:t>
            </a:r>
            <a:r>
              <a:rPr lang="zh-CN" altLang="en-US" sz="2000" b="1">
                <a:solidFill>
                  <a:srgbClr val="000000"/>
                </a:solidFill>
                <a:latin typeface="宋体" panose="02010600030101010101" pitchFamily="2" charset="-122"/>
                <a:ea typeface="宋体" panose="02010600030101010101" pitchFamily="2" charset="-122"/>
              </a:rPr>
              <a:t>；</a:t>
            </a:r>
          </a:p>
          <a:p>
            <a:pPr marL="457200" indent="-457200" eaLnBrk="1" hangingPunct="1">
              <a:lnSpc>
                <a:spcPct val="140000"/>
              </a:lnSpc>
              <a:buFont typeface="Wingdings" panose="05000000000000000000" pitchFamily="2" charset="2"/>
              <a:buNone/>
            </a:pPr>
            <a:r>
              <a:rPr lang="zh-CN" altLang="en-US" sz="2000" b="1">
                <a:solidFill>
                  <a:srgbClr val="000000"/>
                </a:solidFill>
                <a:latin typeface="宋体" panose="02010600030101010101" pitchFamily="2" charset="-122"/>
                <a:ea typeface="宋体" panose="02010600030101010101" pitchFamily="2" charset="-122"/>
              </a:rPr>
              <a:t>       第二级</a:t>
            </a:r>
            <a:r>
              <a:rPr lang="en-US" altLang="zh-CN" sz="2000" b="1">
                <a:solidFill>
                  <a:srgbClr val="000000"/>
                </a:solidFill>
                <a:latin typeface="宋体" panose="02010600030101010101" pitchFamily="2" charset="-122"/>
                <a:ea typeface="宋体" panose="02010600030101010101" pitchFamily="2" charset="-122"/>
              </a:rPr>
              <a:t>Cache</a:t>
            </a:r>
            <a:r>
              <a:rPr lang="zh-CN" altLang="en-US" sz="2000" b="1">
                <a:solidFill>
                  <a:srgbClr val="000000"/>
                </a:solidFill>
                <a:latin typeface="宋体" panose="02010600030101010101" pitchFamily="2" charset="-122"/>
                <a:ea typeface="宋体" panose="02010600030101010101" pitchFamily="2" charset="-122"/>
              </a:rPr>
              <a:t>的局部不命中率是</a:t>
            </a:r>
            <a:r>
              <a:rPr lang="en-US" altLang="zh-CN" sz="2000" b="1">
                <a:solidFill>
                  <a:srgbClr val="9933FF"/>
                </a:solidFill>
                <a:latin typeface="宋体" panose="02010600030101010101" pitchFamily="2" charset="-122"/>
                <a:ea typeface="宋体" panose="02010600030101010101" pitchFamily="2" charset="-122"/>
              </a:rPr>
              <a:t>20/40</a:t>
            </a:r>
            <a:r>
              <a:rPr lang="zh-CN" altLang="en-US" sz="2000" b="1">
                <a:solidFill>
                  <a:srgbClr val="000000"/>
                </a:solidFill>
                <a:latin typeface="宋体" panose="02010600030101010101" pitchFamily="2" charset="-122"/>
                <a:ea typeface="宋体" panose="02010600030101010101" pitchFamily="2" charset="-122"/>
              </a:rPr>
              <a:t>，即</a:t>
            </a:r>
            <a:r>
              <a:rPr lang="en-US" altLang="zh-CN" sz="2000" b="1">
                <a:solidFill>
                  <a:srgbClr val="9933FF"/>
                </a:solidFill>
                <a:latin typeface="宋体" panose="02010600030101010101" pitchFamily="2" charset="-122"/>
                <a:ea typeface="宋体" panose="02010600030101010101" pitchFamily="2" charset="-122"/>
              </a:rPr>
              <a:t>50%</a:t>
            </a:r>
            <a:r>
              <a:rPr lang="zh-CN" altLang="en-US" sz="2000" b="1">
                <a:solidFill>
                  <a:srgbClr val="000000"/>
                </a:solidFill>
                <a:latin typeface="宋体" panose="02010600030101010101" pitchFamily="2" charset="-122"/>
                <a:ea typeface="宋体" panose="02010600030101010101" pitchFamily="2" charset="-122"/>
              </a:rPr>
              <a:t>；</a:t>
            </a:r>
          </a:p>
          <a:p>
            <a:pPr marL="457200" indent="-457200" eaLnBrk="1" hangingPunct="1">
              <a:lnSpc>
                <a:spcPct val="110000"/>
              </a:lnSpc>
              <a:buFont typeface="Wingdings" panose="05000000000000000000" pitchFamily="2" charset="2"/>
              <a:buNone/>
            </a:pPr>
            <a:r>
              <a:rPr lang="zh-CN" altLang="en-US" sz="2000" b="1">
                <a:solidFill>
                  <a:srgbClr val="000000"/>
                </a:solidFill>
                <a:latin typeface="宋体" panose="02010600030101010101" pitchFamily="2" charset="-122"/>
                <a:ea typeface="宋体" panose="02010600030101010101" pitchFamily="2" charset="-122"/>
              </a:rPr>
              <a:t>       第二级</a:t>
            </a:r>
            <a:r>
              <a:rPr lang="en-US" altLang="zh-CN" sz="2000" b="1">
                <a:solidFill>
                  <a:srgbClr val="000000"/>
                </a:solidFill>
                <a:latin typeface="宋体" panose="02010600030101010101" pitchFamily="2" charset="-122"/>
                <a:ea typeface="宋体" panose="02010600030101010101" pitchFamily="2" charset="-122"/>
              </a:rPr>
              <a:t>Cache</a:t>
            </a:r>
            <a:r>
              <a:rPr lang="zh-CN" altLang="en-US" sz="2000" b="1">
                <a:solidFill>
                  <a:srgbClr val="000000"/>
                </a:solidFill>
                <a:latin typeface="宋体" panose="02010600030101010101" pitchFamily="2" charset="-122"/>
                <a:ea typeface="宋体" panose="02010600030101010101" pitchFamily="2" charset="-122"/>
              </a:rPr>
              <a:t>的全局不命中率是</a:t>
            </a:r>
            <a:r>
              <a:rPr lang="en-US" altLang="zh-CN" sz="2000" b="1">
                <a:solidFill>
                  <a:srgbClr val="9933FF"/>
                </a:solidFill>
                <a:latin typeface="宋体" panose="02010600030101010101" pitchFamily="2" charset="-122"/>
                <a:ea typeface="宋体" panose="02010600030101010101" pitchFamily="2" charset="-122"/>
              </a:rPr>
              <a:t>20/1000</a:t>
            </a:r>
            <a:r>
              <a:rPr lang="zh-CN" altLang="en-US" sz="2000" b="1">
                <a:solidFill>
                  <a:srgbClr val="000000"/>
                </a:solidFill>
                <a:latin typeface="宋体" panose="02010600030101010101" pitchFamily="2" charset="-122"/>
                <a:ea typeface="宋体" panose="02010600030101010101" pitchFamily="2" charset="-122"/>
              </a:rPr>
              <a:t>，即</a:t>
            </a:r>
            <a:r>
              <a:rPr lang="en-US" altLang="zh-CN" sz="2000" b="1">
                <a:solidFill>
                  <a:srgbClr val="9933FF"/>
                </a:solidFill>
                <a:latin typeface="宋体" panose="02010600030101010101" pitchFamily="2" charset="-122"/>
                <a:ea typeface="宋体" panose="02010600030101010101" pitchFamily="2" charset="-122"/>
              </a:rPr>
              <a:t>2%</a:t>
            </a:r>
            <a:r>
              <a:rPr lang="zh-CN" altLang="en-US" sz="2000" b="1">
                <a:solidFill>
                  <a:srgbClr val="000000"/>
                </a:solidFill>
                <a:latin typeface="宋体" panose="02010600030101010101" pitchFamily="2" charset="-122"/>
                <a:ea typeface="宋体" panose="02010600030101010101" pitchFamily="2" charset="-122"/>
              </a:rPr>
              <a:t>。 </a:t>
            </a:r>
          </a:p>
        </p:txBody>
      </p:sp>
    </p:spTree>
  </p:cSld>
  <p:clrMapOvr>
    <a:masterClrMapping/>
  </p:clrMapOvr>
  <p:transition>
    <p:pull dir="rd"/>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pPr eaLnBrk="1" hangingPunct="1"/>
            <a:r>
              <a:rPr lang="en-US" altLang="zh-CN">
                <a:latin typeface="黑体" panose="02010609060101010101" pitchFamily="49" charset="-122"/>
              </a:rPr>
              <a:t>5.4 </a:t>
            </a:r>
            <a:r>
              <a:rPr lang="zh-CN" altLang="en-US">
                <a:latin typeface="黑体" panose="02010609060101010101" pitchFamily="49" charset="-122"/>
              </a:rPr>
              <a:t>减少</a:t>
            </a:r>
            <a:r>
              <a:rPr lang="en-US" altLang="zh-CN">
                <a:latin typeface="黑体" panose="02010609060101010101" pitchFamily="49" charset="-122"/>
              </a:rPr>
              <a:t>Cache</a:t>
            </a:r>
            <a:r>
              <a:rPr lang="zh-CN" altLang="en-US">
                <a:latin typeface="黑体" panose="02010609060101010101" pitchFamily="49" charset="-122"/>
              </a:rPr>
              <a:t>不命中开销</a:t>
            </a:r>
          </a:p>
        </p:txBody>
      </p:sp>
      <p:sp>
        <p:nvSpPr>
          <p:cNvPr id="120835" name="Rectangle 3" descr="Rectangle: Click to edit Master text styles&#10;Second level&#10;Third level&#10;Fourth level&#10;Fifth level"/>
          <p:cNvSpPr>
            <a:spLocks noGrp="1" noChangeArrowheads="1"/>
          </p:cNvSpPr>
          <p:nvPr>
            <p:ph type="body" idx="1"/>
          </p:nvPr>
        </p:nvSpPr>
        <p:spPr>
          <a:xfrm>
            <a:off x="685800" y="1722438"/>
            <a:ext cx="7772400" cy="3938587"/>
          </a:xfrm>
        </p:spPr>
        <p:txBody>
          <a:bodyPr/>
          <a:lstStyle/>
          <a:p>
            <a:pPr marL="457200" indent="-457200" eaLnBrk="1" hangingPunct="1">
              <a:buFont typeface="Wingdings" panose="05000000000000000000" pitchFamily="2" charset="2"/>
              <a:buNone/>
            </a:pPr>
            <a:r>
              <a:rPr lang="zh-CN" altLang="en-US" sz="2000" b="1">
                <a:latin typeface="Times New Roman" panose="02020603050405020304" pitchFamily="18" charset="0"/>
                <a:ea typeface="宋体" panose="02010600030101010101" pitchFamily="2" charset="-122"/>
              </a:rPr>
              <a:t>（</a:t>
            </a:r>
            <a:r>
              <a:rPr lang="en-US" altLang="zh-CN" sz="2000" b="1">
                <a:latin typeface="Times New Roman" panose="02020603050405020304" pitchFamily="18" charset="0"/>
                <a:ea typeface="宋体" panose="02010600030101010101" pitchFamily="2" charset="-122"/>
              </a:rPr>
              <a:t>2</a:t>
            </a:r>
            <a:r>
              <a:rPr lang="zh-CN" altLang="en-US" sz="2000" b="1">
                <a:latin typeface="Times New Roman" panose="02020603050405020304" pitchFamily="18" charset="0"/>
                <a:ea typeface="宋体" panose="02010600030101010101" pitchFamily="2" charset="-122"/>
              </a:rPr>
              <a:t>）</a:t>
            </a:r>
            <a:r>
              <a:rPr lang="zh-CN" altLang="en-US" sz="2000" b="1">
                <a:solidFill>
                  <a:schemeClr val="tx1"/>
                </a:solidFill>
                <a:latin typeface="Times New Roman" panose="02020603050405020304" pitchFamily="18" charset="0"/>
                <a:ea typeface="宋体" panose="02010600030101010101" pitchFamily="2" charset="-122"/>
              </a:rPr>
              <a:t>平均访存时间＝命中时间</a:t>
            </a:r>
            <a:r>
              <a:rPr lang="en-US" altLang="zh-CN" sz="2000" b="1" baseline="-25000">
                <a:solidFill>
                  <a:schemeClr val="tx1"/>
                </a:solidFill>
                <a:latin typeface="Times New Roman" panose="02020603050405020304" pitchFamily="18" charset="0"/>
                <a:ea typeface="宋体" panose="02010600030101010101" pitchFamily="2" charset="-122"/>
              </a:rPr>
              <a:t>L1</a:t>
            </a:r>
            <a:r>
              <a:rPr lang="zh-CN" altLang="en-US" sz="2000" b="1">
                <a:solidFill>
                  <a:schemeClr val="tx1"/>
                </a:solidFill>
                <a:latin typeface="Times New Roman" panose="02020603050405020304" pitchFamily="18" charset="0"/>
                <a:ea typeface="宋体" panose="02010600030101010101" pitchFamily="2" charset="-122"/>
              </a:rPr>
              <a:t>＋不命中率</a:t>
            </a:r>
            <a:r>
              <a:rPr lang="en-US" altLang="zh-CN" sz="2000" b="1" baseline="-25000">
                <a:solidFill>
                  <a:schemeClr val="tx1"/>
                </a:solidFill>
                <a:latin typeface="Times New Roman" panose="02020603050405020304" pitchFamily="18" charset="0"/>
                <a:ea typeface="宋体" panose="02010600030101010101" pitchFamily="2" charset="-122"/>
              </a:rPr>
              <a:t>L1</a:t>
            </a:r>
            <a:r>
              <a:rPr lang="en-US" altLang="zh-CN" sz="2000" b="1">
                <a:solidFill>
                  <a:schemeClr val="tx1"/>
                </a:solidFill>
                <a:latin typeface="Times New Roman" panose="02020603050405020304" pitchFamily="18" charset="0"/>
                <a:ea typeface="宋体" panose="02010600030101010101" pitchFamily="2" charset="-122"/>
              </a:rPr>
              <a:t>×</a:t>
            </a:r>
            <a:r>
              <a:rPr lang="zh-CN" altLang="en-US" sz="2000" b="1">
                <a:solidFill>
                  <a:schemeClr val="tx1"/>
                </a:solidFill>
                <a:latin typeface="Times New Roman" panose="02020603050405020304" pitchFamily="18" charset="0"/>
                <a:ea typeface="宋体" panose="02010600030101010101" pitchFamily="2" charset="-122"/>
              </a:rPr>
              <a:t>（命中时间</a:t>
            </a:r>
            <a:r>
              <a:rPr lang="en-US" altLang="zh-CN" sz="2000" b="1" baseline="-25000">
                <a:solidFill>
                  <a:schemeClr val="tx1"/>
                </a:solidFill>
                <a:latin typeface="Times New Roman" panose="02020603050405020304" pitchFamily="18" charset="0"/>
                <a:ea typeface="宋体" panose="02010600030101010101" pitchFamily="2" charset="-122"/>
              </a:rPr>
              <a:t>L2</a:t>
            </a:r>
            <a:r>
              <a:rPr lang="zh-CN" altLang="en-US" sz="2000" b="1">
                <a:solidFill>
                  <a:schemeClr val="tx1"/>
                </a:solidFill>
                <a:latin typeface="Times New Roman" panose="02020603050405020304" pitchFamily="18" charset="0"/>
                <a:ea typeface="宋体" panose="02010600030101010101" pitchFamily="2" charset="-122"/>
              </a:rPr>
              <a:t>＋</a:t>
            </a:r>
          </a:p>
          <a:p>
            <a:pPr marL="457200" indent="-457200" eaLnBrk="1" hangingPunct="1">
              <a:buFont typeface="Wingdings" panose="05000000000000000000" pitchFamily="2" charset="2"/>
              <a:buNone/>
            </a:pPr>
            <a:r>
              <a:rPr lang="zh-CN" altLang="en-US" sz="2000" b="1">
                <a:solidFill>
                  <a:schemeClr val="tx1"/>
                </a:solidFill>
                <a:latin typeface="Times New Roman" panose="02020603050405020304" pitchFamily="18" charset="0"/>
                <a:ea typeface="宋体" panose="02010600030101010101" pitchFamily="2" charset="-122"/>
              </a:rPr>
              <a:t>                                      不命中率</a:t>
            </a:r>
            <a:r>
              <a:rPr lang="en-US" altLang="zh-CN" sz="2000" b="1" baseline="-25000">
                <a:solidFill>
                  <a:schemeClr val="tx1"/>
                </a:solidFill>
                <a:latin typeface="Times New Roman" panose="02020603050405020304" pitchFamily="18" charset="0"/>
                <a:ea typeface="宋体" panose="02010600030101010101" pitchFamily="2" charset="-122"/>
              </a:rPr>
              <a:t>L2</a:t>
            </a:r>
            <a:r>
              <a:rPr lang="en-US" altLang="zh-CN" sz="2000" b="1">
                <a:solidFill>
                  <a:schemeClr val="tx1"/>
                </a:solidFill>
                <a:latin typeface="Times New Roman" panose="02020603050405020304" pitchFamily="18" charset="0"/>
                <a:ea typeface="宋体" panose="02010600030101010101" pitchFamily="2" charset="-122"/>
              </a:rPr>
              <a:t>×</a:t>
            </a:r>
            <a:r>
              <a:rPr lang="zh-CN" altLang="en-US" sz="2000" b="1">
                <a:solidFill>
                  <a:schemeClr val="tx1"/>
                </a:solidFill>
                <a:latin typeface="Times New Roman" panose="02020603050405020304" pitchFamily="18" charset="0"/>
                <a:ea typeface="宋体" panose="02010600030101010101" pitchFamily="2" charset="-122"/>
              </a:rPr>
              <a:t>不命中开销</a:t>
            </a:r>
            <a:r>
              <a:rPr lang="en-US" altLang="zh-CN" sz="2000" b="1" baseline="-25000">
                <a:solidFill>
                  <a:schemeClr val="tx1"/>
                </a:solidFill>
                <a:latin typeface="Times New Roman" panose="02020603050405020304" pitchFamily="18" charset="0"/>
                <a:ea typeface="宋体" panose="02010600030101010101" pitchFamily="2" charset="-122"/>
              </a:rPr>
              <a:t>L2</a:t>
            </a:r>
            <a:r>
              <a:rPr lang="zh-CN" altLang="en-US" sz="2000" b="1">
                <a:solidFill>
                  <a:schemeClr val="tx1"/>
                </a:solidFill>
                <a:latin typeface="Times New Roman" panose="02020603050405020304" pitchFamily="18" charset="0"/>
                <a:ea typeface="宋体" panose="02010600030101010101" pitchFamily="2" charset="-122"/>
              </a:rPr>
              <a:t>）</a:t>
            </a:r>
          </a:p>
          <a:p>
            <a:pPr marL="457200" indent="-457200" eaLnBrk="1" hangingPunct="1">
              <a:buFont typeface="Wingdings" panose="05000000000000000000" pitchFamily="2" charset="2"/>
              <a:buNone/>
            </a:pPr>
            <a:r>
              <a:rPr lang="zh-CN" altLang="en-US" sz="2000" b="1">
                <a:solidFill>
                  <a:schemeClr val="tx1"/>
                </a:solidFill>
                <a:latin typeface="Times New Roman" panose="02020603050405020304" pitchFamily="18" charset="0"/>
                <a:ea typeface="宋体" panose="02010600030101010101" pitchFamily="2" charset="-122"/>
              </a:rPr>
              <a:t>                                   ＝</a:t>
            </a:r>
            <a:r>
              <a:rPr lang="en-US" altLang="zh-CN" sz="2000" b="1">
                <a:solidFill>
                  <a:schemeClr val="tx1"/>
                </a:solidFill>
                <a:latin typeface="Times New Roman" panose="02020603050405020304" pitchFamily="18" charset="0"/>
                <a:ea typeface="宋体" panose="02010600030101010101" pitchFamily="2" charset="-122"/>
              </a:rPr>
              <a:t>1</a:t>
            </a:r>
            <a:r>
              <a:rPr lang="zh-CN" altLang="en-US" sz="2000" b="1">
                <a:solidFill>
                  <a:schemeClr val="tx1"/>
                </a:solidFill>
                <a:latin typeface="Times New Roman" panose="02020603050405020304" pitchFamily="18" charset="0"/>
                <a:ea typeface="宋体" panose="02010600030101010101" pitchFamily="2" charset="-122"/>
              </a:rPr>
              <a:t>＋</a:t>
            </a:r>
            <a:r>
              <a:rPr lang="en-US" altLang="zh-CN" sz="2000" b="1">
                <a:solidFill>
                  <a:schemeClr val="tx1"/>
                </a:solidFill>
                <a:latin typeface="Times New Roman" panose="02020603050405020304" pitchFamily="18" charset="0"/>
                <a:ea typeface="宋体" panose="02010600030101010101" pitchFamily="2" charset="-122"/>
              </a:rPr>
              <a:t>4%×</a:t>
            </a:r>
            <a:r>
              <a:rPr lang="zh-CN" altLang="en-US" sz="2000" b="1">
                <a:solidFill>
                  <a:schemeClr val="tx1"/>
                </a:solidFill>
                <a:latin typeface="Times New Roman" panose="02020603050405020304" pitchFamily="18" charset="0"/>
                <a:ea typeface="宋体" panose="02010600030101010101" pitchFamily="2" charset="-122"/>
              </a:rPr>
              <a:t>（</a:t>
            </a:r>
            <a:r>
              <a:rPr lang="en-US" altLang="zh-CN" sz="2000" b="1">
                <a:solidFill>
                  <a:schemeClr val="tx1"/>
                </a:solidFill>
                <a:latin typeface="Times New Roman" panose="02020603050405020304" pitchFamily="18" charset="0"/>
                <a:ea typeface="宋体" panose="02010600030101010101" pitchFamily="2" charset="-122"/>
              </a:rPr>
              <a:t>10</a:t>
            </a:r>
            <a:r>
              <a:rPr lang="zh-CN" altLang="en-US" sz="2000" b="1">
                <a:solidFill>
                  <a:schemeClr val="tx1"/>
                </a:solidFill>
                <a:latin typeface="Times New Roman" panose="02020603050405020304" pitchFamily="18" charset="0"/>
                <a:ea typeface="宋体" panose="02010600030101010101" pitchFamily="2" charset="-122"/>
              </a:rPr>
              <a:t>＋</a:t>
            </a:r>
            <a:r>
              <a:rPr lang="en-US" altLang="zh-CN" sz="2000" b="1">
                <a:solidFill>
                  <a:schemeClr val="tx1"/>
                </a:solidFill>
                <a:latin typeface="Times New Roman" panose="02020603050405020304" pitchFamily="18" charset="0"/>
                <a:ea typeface="宋体" panose="02010600030101010101" pitchFamily="2" charset="-122"/>
              </a:rPr>
              <a:t>50%×100</a:t>
            </a:r>
            <a:r>
              <a:rPr lang="zh-CN" altLang="en-US" sz="2000" b="1">
                <a:solidFill>
                  <a:schemeClr val="tx1"/>
                </a:solidFill>
                <a:latin typeface="Times New Roman" panose="02020603050405020304" pitchFamily="18" charset="0"/>
                <a:ea typeface="宋体" panose="02010600030101010101" pitchFamily="2" charset="-122"/>
              </a:rPr>
              <a:t>）</a:t>
            </a:r>
          </a:p>
          <a:p>
            <a:pPr marL="457200" indent="-457200" eaLnBrk="1" hangingPunct="1">
              <a:buFont typeface="Wingdings" panose="05000000000000000000" pitchFamily="2" charset="2"/>
              <a:buNone/>
            </a:pPr>
            <a:r>
              <a:rPr lang="zh-CN" altLang="en-US" sz="2000" b="1">
                <a:solidFill>
                  <a:schemeClr val="tx1"/>
                </a:solidFill>
                <a:latin typeface="Times New Roman" panose="02020603050405020304" pitchFamily="18" charset="0"/>
                <a:ea typeface="宋体" panose="02010600030101010101" pitchFamily="2" charset="-122"/>
              </a:rPr>
              <a:t>                                   ＝</a:t>
            </a:r>
            <a:r>
              <a:rPr lang="en-US" altLang="zh-CN" sz="2000" b="1">
                <a:solidFill>
                  <a:schemeClr val="tx1"/>
                </a:solidFill>
                <a:latin typeface="Times New Roman" panose="02020603050405020304" pitchFamily="18" charset="0"/>
                <a:ea typeface="宋体" panose="02010600030101010101" pitchFamily="2" charset="-122"/>
              </a:rPr>
              <a:t>1</a:t>
            </a:r>
            <a:r>
              <a:rPr lang="zh-CN" altLang="en-US" sz="2000" b="1">
                <a:solidFill>
                  <a:schemeClr val="tx1"/>
                </a:solidFill>
                <a:latin typeface="Times New Roman" panose="02020603050405020304" pitchFamily="18" charset="0"/>
                <a:ea typeface="宋体" panose="02010600030101010101" pitchFamily="2" charset="-122"/>
              </a:rPr>
              <a:t>＋</a:t>
            </a:r>
            <a:r>
              <a:rPr lang="en-US" altLang="zh-CN" sz="2000" b="1">
                <a:solidFill>
                  <a:schemeClr val="tx1"/>
                </a:solidFill>
                <a:latin typeface="Times New Roman" panose="02020603050405020304" pitchFamily="18" charset="0"/>
                <a:ea typeface="宋体" panose="02010600030101010101" pitchFamily="2" charset="-122"/>
              </a:rPr>
              <a:t>4%×60</a:t>
            </a:r>
            <a:r>
              <a:rPr lang="zh-CN" altLang="en-US" sz="2000" b="1">
                <a:solidFill>
                  <a:schemeClr val="tx1"/>
                </a:solidFill>
                <a:latin typeface="Times New Roman" panose="02020603050405020304" pitchFamily="18" charset="0"/>
                <a:ea typeface="宋体" panose="02010600030101010101" pitchFamily="2" charset="-122"/>
              </a:rPr>
              <a:t>＝</a:t>
            </a:r>
            <a:r>
              <a:rPr lang="en-US" altLang="zh-CN" sz="2000" b="1">
                <a:solidFill>
                  <a:srgbClr val="9933FF"/>
                </a:solidFill>
                <a:latin typeface="Times New Roman" panose="02020603050405020304" pitchFamily="18" charset="0"/>
                <a:ea typeface="宋体" panose="02010600030101010101" pitchFamily="2" charset="-122"/>
              </a:rPr>
              <a:t>3.4</a:t>
            </a:r>
            <a:r>
              <a:rPr lang="zh-CN" altLang="en-US" sz="2000" b="1">
                <a:solidFill>
                  <a:schemeClr val="tx1"/>
                </a:solidFill>
                <a:latin typeface="Times New Roman" panose="02020603050405020304" pitchFamily="18" charset="0"/>
                <a:ea typeface="宋体" panose="02010600030101010101" pitchFamily="2" charset="-122"/>
              </a:rPr>
              <a:t>个时钟周期</a:t>
            </a:r>
          </a:p>
          <a:p>
            <a:pPr marL="457200" indent="-457200" eaLnBrk="1" hangingPunct="1">
              <a:buFont typeface="Wingdings" panose="05000000000000000000" pitchFamily="2" charset="2"/>
              <a:buNone/>
            </a:pPr>
            <a:r>
              <a:rPr lang="zh-CN" altLang="en-US" sz="2000" b="1">
                <a:solidFill>
                  <a:srgbClr val="000000"/>
                </a:solidFill>
                <a:latin typeface="Times New Roman" panose="02020603050405020304" pitchFamily="18" charset="0"/>
                <a:ea typeface="宋体" panose="02010600030101010101" pitchFamily="2" charset="-122"/>
              </a:rPr>
              <a:t>        由于平均每条指令访存</a:t>
            </a:r>
            <a:r>
              <a:rPr lang="en-US" altLang="zh-CN" sz="2000" b="1">
                <a:solidFill>
                  <a:srgbClr val="9933FF"/>
                </a:solidFill>
                <a:latin typeface="Times New Roman" panose="02020603050405020304" pitchFamily="18" charset="0"/>
                <a:ea typeface="宋体" panose="02010600030101010101" pitchFamily="2" charset="-122"/>
              </a:rPr>
              <a:t>1.5</a:t>
            </a:r>
            <a:r>
              <a:rPr lang="zh-CN" altLang="en-US" sz="2000" b="1">
                <a:solidFill>
                  <a:srgbClr val="000000"/>
                </a:solidFill>
                <a:latin typeface="Times New Roman" panose="02020603050405020304" pitchFamily="18" charset="0"/>
                <a:ea typeface="宋体" panose="02010600030101010101" pitchFamily="2" charset="-122"/>
              </a:rPr>
              <a:t>次，且每次访存的平均停顿时间为：</a:t>
            </a:r>
          </a:p>
          <a:p>
            <a:pPr marL="457200" indent="-457200" eaLnBrk="1" hangingPunct="1">
              <a:buFont typeface="Wingdings" panose="05000000000000000000" pitchFamily="2" charset="2"/>
              <a:buNone/>
            </a:pPr>
            <a:r>
              <a:rPr lang="zh-CN" altLang="en-US" sz="2000" b="1">
                <a:solidFill>
                  <a:srgbClr val="000000"/>
                </a:solidFill>
                <a:latin typeface="Times New Roman" panose="02020603050405020304" pitchFamily="18" charset="0"/>
                <a:ea typeface="宋体" panose="02010600030101010101" pitchFamily="2" charset="-122"/>
              </a:rPr>
              <a:t>                           </a:t>
            </a:r>
            <a:r>
              <a:rPr lang="en-US" altLang="zh-CN" sz="2000" b="1">
                <a:solidFill>
                  <a:schemeClr val="tx1"/>
                </a:solidFill>
                <a:latin typeface="Times New Roman" panose="02020603050405020304" pitchFamily="18" charset="0"/>
                <a:ea typeface="宋体" panose="02010600030101010101" pitchFamily="2" charset="-122"/>
              </a:rPr>
              <a:t>3.4</a:t>
            </a:r>
            <a:r>
              <a:rPr lang="zh-CN" altLang="en-US" sz="2000" b="1">
                <a:solidFill>
                  <a:schemeClr val="tx1"/>
                </a:solidFill>
                <a:latin typeface="Times New Roman" panose="02020603050405020304" pitchFamily="18" charset="0"/>
                <a:ea typeface="宋体" panose="02010600030101010101" pitchFamily="2" charset="-122"/>
              </a:rPr>
              <a:t>－</a:t>
            </a:r>
            <a:r>
              <a:rPr lang="en-US" altLang="zh-CN" sz="2000" b="1">
                <a:solidFill>
                  <a:schemeClr val="tx1"/>
                </a:solidFill>
                <a:latin typeface="Times New Roman" panose="02020603050405020304" pitchFamily="18" charset="0"/>
                <a:ea typeface="宋体" panose="02010600030101010101" pitchFamily="2" charset="-122"/>
              </a:rPr>
              <a:t>1.0</a:t>
            </a:r>
            <a:r>
              <a:rPr lang="zh-CN" altLang="en-US" sz="2000" b="1">
                <a:solidFill>
                  <a:schemeClr val="tx1"/>
                </a:solidFill>
                <a:latin typeface="Times New Roman" panose="02020603050405020304" pitchFamily="18" charset="0"/>
                <a:ea typeface="宋体" panose="02010600030101010101" pitchFamily="2" charset="-122"/>
              </a:rPr>
              <a:t>＝</a:t>
            </a:r>
            <a:r>
              <a:rPr lang="en-US" altLang="zh-CN" sz="2000" b="1">
                <a:solidFill>
                  <a:schemeClr val="tx1"/>
                </a:solidFill>
                <a:latin typeface="Times New Roman" panose="02020603050405020304" pitchFamily="18" charset="0"/>
                <a:ea typeface="宋体" panose="02010600030101010101" pitchFamily="2" charset="-122"/>
              </a:rPr>
              <a:t>2.4</a:t>
            </a:r>
          </a:p>
          <a:p>
            <a:pPr marL="457200" indent="-457200" eaLnBrk="1" hangingPunct="1">
              <a:buFont typeface="Wingdings" panose="05000000000000000000" pitchFamily="2" charset="2"/>
              <a:buNone/>
            </a:pPr>
            <a:r>
              <a:rPr lang="zh-CN" altLang="en-US" sz="2000" b="1">
                <a:solidFill>
                  <a:srgbClr val="000000"/>
                </a:solidFill>
                <a:latin typeface="Times New Roman" panose="02020603050405020304" pitchFamily="18" charset="0"/>
                <a:ea typeface="宋体" panose="02010600030101010101" pitchFamily="2" charset="-122"/>
              </a:rPr>
              <a:t>所以：</a:t>
            </a:r>
          </a:p>
          <a:p>
            <a:pPr marL="457200" indent="-457200" eaLnBrk="1" hangingPunct="1">
              <a:buFont typeface="Wingdings" panose="05000000000000000000" pitchFamily="2" charset="2"/>
              <a:buNone/>
            </a:pPr>
            <a:r>
              <a:rPr lang="zh-CN" altLang="en-US" sz="2000" b="1">
                <a:solidFill>
                  <a:schemeClr val="tx1"/>
                </a:solidFill>
                <a:latin typeface="Times New Roman" panose="02020603050405020304" pitchFamily="18" charset="0"/>
                <a:ea typeface="宋体" panose="02010600030101010101" pitchFamily="2" charset="-122"/>
              </a:rPr>
              <a:t>              每条指令的平均停顿时间＝</a:t>
            </a:r>
            <a:r>
              <a:rPr lang="en-US" altLang="zh-CN" sz="2000" b="1">
                <a:solidFill>
                  <a:srgbClr val="9933FF"/>
                </a:solidFill>
                <a:latin typeface="Times New Roman" panose="02020603050405020304" pitchFamily="18" charset="0"/>
                <a:ea typeface="宋体" panose="02010600030101010101" pitchFamily="2" charset="-122"/>
              </a:rPr>
              <a:t>2.4×1.5</a:t>
            </a:r>
            <a:r>
              <a:rPr lang="zh-CN" altLang="en-US" sz="2000" b="1">
                <a:solidFill>
                  <a:srgbClr val="9933FF"/>
                </a:solidFill>
                <a:latin typeface="Times New Roman" panose="02020603050405020304" pitchFamily="18" charset="0"/>
                <a:ea typeface="宋体" panose="02010600030101010101" pitchFamily="2" charset="-122"/>
              </a:rPr>
              <a:t>＝</a:t>
            </a:r>
            <a:r>
              <a:rPr lang="en-US" altLang="zh-CN" sz="2000" b="1">
                <a:solidFill>
                  <a:srgbClr val="9933FF"/>
                </a:solidFill>
                <a:latin typeface="Times New Roman" panose="02020603050405020304" pitchFamily="18" charset="0"/>
                <a:ea typeface="宋体" panose="02010600030101010101" pitchFamily="2" charset="-122"/>
              </a:rPr>
              <a:t>3.6</a:t>
            </a:r>
            <a:r>
              <a:rPr lang="zh-CN" altLang="en-US" sz="2000" b="1">
                <a:solidFill>
                  <a:schemeClr val="tx1"/>
                </a:solidFill>
                <a:latin typeface="Times New Roman" panose="02020603050405020304" pitchFamily="18" charset="0"/>
                <a:ea typeface="宋体" panose="02010600030101010101" pitchFamily="2" charset="-122"/>
              </a:rPr>
              <a:t>个时钟周期</a:t>
            </a:r>
          </a:p>
        </p:txBody>
      </p:sp>
    </p:spTree>
  </p:cSld>
  <p:clrMapOvr>
    <a:masterClrMapping/>
  </p:clrMapOvr>
  <p:transition>
    <p:pull dir="rd"/>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eaLnBrk="1" hangingPunct="1"/>
            <a:r>
              <a:rPr lang="en-US" altLang="zh-CN">
                <a:latin typeface="黑体" panose="02010609060101010101" pitchFamily="49" charset="-122"/>
              </a:rPr>
              <a:t>5.4 </a:t>
            </a:r>
            <a:r>
              <a:rPr lang="zh-CN" altLang="en-US">
                <a:latin typeface="黑体" panose="02010609060101010101" pitchFamily="49" charset="-122"/>
              </a:rPr>
              <a:t>减少</a:t>
            </a:r>
            <a:r>
              <a:rPr lang="en-US" altLang="zh-CN">
                <a:latin typeface="黑体" panose="02010609060101010101" pitchFamily="49" charset="-122"/>
              </a:rPr>
              <a:t>Cache</a:t>
            </a:r>
            <a:r>
              <a:rPr lang="zh-CN" altLang="en-US">
                <a:latin typeface="黑体" panose="02010609060101010101" pitchFamily="49" charset="-122"/>
              </a:rPr>
              <a:t>不命中开销</a:t>
            </a:r>
          </a:p>
        </p:txBody>
      </p:sp>
      <p:sp>
        <p:nvSpPr>
          <p:cNvPr id="121859" name="Rectangle 3" descr="Rectangle: Click to edit Master text styles&#10;Second level&#10;Third level&#10;Fourth level&#10;Fifth level"/>
          <p:cNvSpPr>
            <a:spLocks noGrp="1" noChangeArrowheads="1"/>
          </p:cNvSpPr>
          <p:nvPr>
            <p:ph type="body" idx="1"/>
          </p:nvPr>
        </p:nvSpPr>
        <p:spPr/>
        <p:txBody>
          <a:bodyPr/>
          <a:lstStyle/>
          <a:p>
            <a:pPr marL="457200" indent="-457200" eaLnBrk="1" hangingPunct="1">
              <a:buFont typeface="Wingdings" panose="05000000000000000000" pitchFamily="2" charset="2"/>
              <a:buAutoNum type="arabicPeriod" startAt="4"/>
            </a:pPr>
            <a:r>
              <a:rPr lang="zh-CN" altLang="en-US">
                <a:latin typeface="黑体" panose="02010609060101010101" pitchFamily="49" charset="-122"/>
              </a:rPr>
              <a:t>对于第二级</a:t>
            </a:r>
            <a:r>
              <a:rPr lang="en-US" altLang="zh-CN">
                <a:latin typeface="黑体" panose="02010609060101010101" pitchFamily="49" charset="-122"/>
              </a:rPr>
              <a:t>Cache</a:t>
            </a:r>
            <a:r>
              <a:rPr lang="zh-CN" altLang="en-US">
                <a:latin typeface="黑体" panose="02010609060101010101" pitchFamily="49" charset="-122"/>
              </a:rPr>
              <a:t>，我们有以下结论：</a:t>
            </a:r>
          </a:p>
          <a:p>
            <a:pPr marL="1085850" lvl="1" indent="-457200" eaLnBrk="1" hangingPunct="1"/>
            <a:r>
              <a:rPr lang="zh-CN" altLang="en-US">
                <a:latin typeface="黑体" panose="02010609060101010101" pitchFamily="49" charset="-122"/>
              </a:rPr>
              <a:t>在第二级</a:t>
            </a:r>
            <a:r>
              <a:rPr lang="en-US" altLang="zh-CN">
                <a:latin typeface="黑体" panose="02010609060101010101" pitchFamily="49" charset="-122"/>
              </a:rPr>
              <a:t>Cache</a:t>
            </a:r>
            <a:r>
              <a:rPr lang="zh-CN" altLang="en-US">
                <a:latin typeface="黑体" panose="02010609060101010101" pitchFamily="49" charset="-122"/>
              </a:rPr>
              <a:t>比第一级 </a:t>
            </a:r>
            <a:r>
              <a:rPr lang="en-US" altLang="zh-CN">
                <a:latin typeface="黑体" panose="02010609060101010101" pitchFamily="49" charset="-122"/>
              </a:rPr>
              <a:t>Cache</a:t>
            </a:r>
            <a:r>
              <a:rPr lang="zh-CN" altLang="en-US">
                <a:latin typeface="黑体" panose="02010609060101010101" pitchFamily="49" charset="-122"/>
              </a:rPr>
              <a:t>大得多的情况下，两级</a:t>
            </a:r>
            <a:r>
              <a:rPr lang="en-US" altLang="zh-CN">
                <a:latin typeface="黑体" panose="02010609060101010101" pitchFamily="49" charset="-122"/>
              </a:rPr>
              <a:t>Cache</a:t>
            </a:r>
            <a:r>
              <a:rPr lang="zh-CN" altLang="en-US">
                <a:latin typeface="黑体" panose="02010609060101010101" pitchFamily="49" charset="-122"/>
              </a:rPr>
              <a:t>的全局不命中率和容量与第二级</a:t>
            </a:r>
            <a:r>
              <a:rPr lang="en-US" altLang="zh-CN">
                <a:latin typeface="黑体" panose="02010609060101010101" pitchFamily="49" charset="-122"/>
              </a:rPr>
              <a:t>Cache</a:t>
            </a:r>
            <a:r>
              <a:rPr lang="zh-CN" altLang="en-US">
                <a:latin typeface="黑体" panose="02010609060101010101" pitchFamily="49" charset="-122"/>
              </a:rPr>
              <a:t>相同的单级</a:t>
            </a:r>
            <a:r>
              <a:rPr lang="en-US" altLang="zh-CN">
                <a:latin typeface="黑体" panose="02010609060101010101" pitchFamily="49" charset="-122"/>
              </a:rPr>
              <a:t>Cache</a:t>
            </a:r>
            <a:r>
              <a:rPr lang="zh-CN" altLang="en-US">
                <a:latin typeface="黑体" panose="02010609060101010101" pitchFamily="49" charset="-122"/>
              </a:rPr>
              <a:t>的不命中率非常接近。</a:t>
            </a:r>
          </a:p>
          <a:p>
            <a:pPr marL="1085850" lvl="1" indent="-457200" eaLnBrk="1" hangingPunct="1"/>
            <a:r>
              <a:rPr lang="zh-CN" altLang="en-US">
                <a:latin typeface="黑体" panose="02010609060101010101" pitchFamily="49" charset="-122"/>
              </a:rPr>
              <a:t>局部不命中率不是衡量第二级</a:t>
            </a:r>
            <a:r>
              <a:rPr lang="en-US" altLang="zh-CN">
                <a:latin typeface="黑体" panose="02010609060101010101" pitchFamily="49" charset="-122"/>
              </a:rPr>
              <a:t>Cache</a:t>
            </a:r>
            <a:r>
              <a:rPr lang="zh-CN" altLang="en-US">
                <a:latin typeface="黑体" panose="02010609060101010101" pitchFamily="49" charset="-122"/>
              </a:rPr>
              <a:t>的一个好指标，因此，在评价第二级</a:t>
            </a:r>
            <a:r>
              <a:rPr lang="en-US" altLang="zh-CN">
                <a:latin typeface="黑体" panose="02010609060101010101" pitchFamily="49" charset="-122"/>
              </a:rPr>
              <a:t>Cache</a:t>
            </a:r>
            <a:r>
              <a:rPr lang="zh-CN" altLang="en-US">
                <a:latin typeface="黑体" panose="02010609060101010101" pitchFamily="49" charset="-122"/>
              </a:rPr>
              <a:t>时，应用全局不命中率这个指标。</a:t>
            </a:r>
          </a:p>
          <a:p>
            <a:pPr marL="457200" indent="-457200" eaLnBrk="1" hangingPunct="1">
              <a:buFont typeface="Wingdings" panose="05000000000000000000" pitchFamily="2" charset="2"/>
              <a:buAutoNum type="arabicPeriod" startAt="5"/>
            </a:pPr>
            <a:r>
              <a:rPr lang="zh-CN" altLang="en-US">
                <a:latin typeface="黑体" panose="02010609060101010101" pitchFamily="49" charset="-122"/>
              </a:rPr>
              <a:t>第二级</a:t>
            </a:r>
            <a:r>
              <a:rPr lang="en-US" altLang="zh-CN">
                <a:latin typeface="黑体" panose="02010609060101010101" pitchFamily="49" charset="-122"/>
              </a:rPr>
              <a:t>Cache</a:t>
            </a:r>
            <a:r>
              <a:rPr lang="zh-CN" altLang="en-US">
                <a:latin typeface="黑体" panose="02010609060101010101" pitchFamily="49" charset="-122"/>
              </a:rPr>
              <a:t>不会影响</a:t>
            </a:r>
            <a:r>
              <a:rPr lang="en-US" altLang="zh-CN">
                <a:latin typeface="黑体" panose="02010609060101010101" pitchFamily="49" charset="-122"/>
              </a:rPr>
              <a:t>CPU</a:t>
            </a:r>
            <a:r>
              <a:rPr lang="zh-CN" altLang="en-US">
                <a:latin typeface="黑体" panose="02010609060101010101" pitchFamily="49" charset="-122"/>
              </a:rPr>
              <a:t>的时钟频率，因此其设计有更大的考虑空间。</a:t>
            </a:r>
          </a:p>
          <a:p>
            <a:pPr marL="1085850" lvl="1" indent="-457200" eaLnBrk="1" hangingPunct="1"/>
            <a:r>
              <a:rPr lang="zh-CN" altLang="en-US">
                <a:latin typeface="黑体" panose="02010609060101010101" pitchFamily="49" charset="-122"/>
              </a:rPr>
              <a:t>两个问题：</a:t>
            </a:r>
          </a:p>
        </p:txBody>
      </p:sp>
    </p:spTree>
  </p:cSld>
  <p:clrMapOvr>
    <a:masterClrMapping/>
  </p:clrMapOvr>
  <p:transition>
    <p:pull dir="rd"/>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en-US" altLang="zh-CN">
                <a:latin typeface="黑体" panose="02010609060101010101" pitchFamily="49" charset="-122"/>
              </a:rPr>
              <a:t>5.4 </a:t>
            </a:r>
            <a:r>
              <a:rPr lang="zh-CN" altLang="en-US">
                <a:latin typeface="黑体" panose="02010609060101010101" pitchFamily="49" charset="-122"/>
              </a:rPr>
              <a:t>减少</a:t>
            </a:r>
            <a:r>
              <a:rPr lang="en-US" altLang="zh-CN">
                <a:latin typeface="黑体" panose="02010609060101010101" pitchFamily="49" charset="-122"/>
              </a:rPr>
              <a:t>Cache</a:t>
            </a:r>
            <a:r>
              <a:rPr lang="zh-CN" altLang="en-US">
                <a:latin typeface="黑体" panose="02010609060101010101" pitchFamily="49" charset="-122"/>
              </a:rPr>
              <a:t>不命中开销</a:t>
            </a:r>
          </a:p>
        </p:txBody>
      </p:sp>
      <p:sp>
        <p:nvSpPr>
          <p:cNvPr id="122883" name="Rectangle 3" descr="Rectangle: Click to edit Master text styles&#10;Second level&#10;Third level&#10;Fourth level&#10;Fifth level"/>
          <p:cNvSpPr>
            <a:spLocks noGrp="1" noChangeArrowheads="1"/>
          </p:cNvSpPr>
          <p:nvPr>
            <p:ph type="body" idx="1"/>
          </p:nvPr>
        </p:nvSpPr>
        <p:spPr>
          <a:xfrm>
            <a:off x="687388" y="1579563"/>
            <a:ext cx="7772400" cy="4657725"/>
          </a:xfrm>
        </p:spPr>
        <p:txBody>
          <a:bodyPr/>
          <a:lstStyle/>
          <a:p>
            <a:pPr lvl="2" eaLnBrk="1" hangingPunct="1"/>
            <a:r>
              <a:rPr lang="zh-CN" altLang="en-US">
                <a:latin typeface="宋体" panose="02010600030101010101" pitchFamily="2" charset="-122"/>
              </a:rPr>
              <a:t>它能否降低</a:t>
            </a:r>
            <a:r>
              <a:rPr lang="en-US" altLang="zh-CN">
                <a:latin typeface="宋体" panose="02010600030101010101" pitchFamily="2" charset="-122"/>
              </a:rPr>
              <a:t>CPI</a:t>
            </a:r>
            <a:r>
              <a:rPr lang="zh-CN" altLang="en-US">
                <a:latin typeface="宋体" panose="02010600030101010101" pitchFamily="2" charset="-122"/>
              </a:rPr>
              <a:t>中的平均访存时间部分？</a:t>
            </a:r>
          </a:p>
          <a:p>
            <a:pPr lvl="2" eaLnBrk="1" hangingPunct="1"/>
            <a:r>
              <a:rPr lang="zh-CN" altLang="en-US">
                <a:latin typeface="宋体" panose="02010600030101010101" pitchFamily="2" charset="-122"/>
              </a:rPr>
              <a:t>它的成本是多少？</a:t>
            </a:r>
          </a:p>
          <a:p>
            <a:pPr marL="457200" indent="-457200" eaLnBrk="1" hangingPunct="1">
              <a:buFont typeface="Wingdings" panose="05000000000000000000" pitchFamily="2" charset="2"/>
              <a:buAutoNum type="arabicPeriod" startAt="6"/>
            </a:pPr>
            <a:r>
              <a:rPr lang="zh-CN" altLang="en-US">
                <a:latin typeface="黑体" panose="02010609060101010101" pitchFamily="49" charset="-122"/>
              </a:rPr>
              <a:t>第二级</a:t>
            </a:r>
            <a:r>
              <a:rPr lang="en-US" altLang="zh-CN">
                <a:latin typeface="黑体" panose="02010609060101010101" pitchFamily="49" charset="-122"/>
              </a:rPr>
              <a:t>Cache</a:t>
            </a:r>
            <a:r>
              <a:rPr lang="zh-CN" altLang="en-US">
                <a:latin typeface="黑体" panose="02010609060101010101" pitchFamily="49" charset="-122"/>
              </a:rPr>
              <a:t>的参数</a:t>
            </a:r>
          </a:p>
          <a:p>
            <a:pPr marL="1085850" lvl="1" indent="-457200" eaLnBrk="1" hangingPunct="1"/>
            <a:r>
              <a:rPr lang="zh-CN" altLang="en-US"/>
              <a:t>容量</a:t>
            </a:r>
          </a:p>
          <a:p>
            <a:pPr lvl="2" eaLnBrk="1" hangingPunct="1">
              <a:buFont typeface="Wingdings" panose="05000000000000000000" pitchFamily="2" charset="2"/>
              <a:buNone/>
            </a:pPr>
            <a:r>
              <a:rPr lang="zh-CN" altLang="en-US">
                <a:latin typeface="宋体" panose="02010600030101010101" pitchFamily="2" charset="-122"/>
              </a:rPr>
              <a:t>第二级</a:t>
            </a:r>
            <a:r>
              <a:rPr lang="en-US" altLang="zh-CN">
                <a:latin typeface="宋体" panose="02010600030101010101" pitchFamily="2" charset="-122"/>
              </a:rPr>
              <a:t>Cache</a:t>
            </a:r>
            <a:r>
              <a:rPr lang="zh-CN" altLang="en-US">
                <a:latin typeface="宋体" panose="02010600030101010101" pitchFamily="2" charset="-122"/>
              </a:rPr>
              <a:t>的容量一般比第一级的大许多。</a:t>
            </a:r>
          </a:p>
          <a:p>
            <a:pPr lvl="3" eaLnBrk="1" hangingPunct="1">
              <a:buFont typeface="Wingdings" panose="05000000000000000000" pitchFamily="2" charset="2"/>
              <a:buNone/>
            </a:pPr>
            <a:r>
              <a:rPr lang="zh-CN" altLang="en-US"/>
              <a:t>大容量意味着第二级</a:t>
            </a:r>
            <a:r>
              <a:rPr lang="en-US" altLang="zh-CN">
                <a:latin typeface="Times New Roman" panose="02020603050405020304" pitchFamily="18" charset="0"/>
              </a:rPr>
              <a:t>Cache</a:t>
            </a:r>
            <a:r>
              <a:rPr lang="zh-CN" altLang="en-US">
                <a:latin typeface="Times New Roman" panose="02020603050405020304" pitchFamily="18" charset="0"/>
              </a:rPr>
              <a:t>可能实际上没有容量</a:t>
            </a:r>
          </a:p>
          <a:p>
            <a:pPr lvl="3" eaLnBrk="1" hangingPunct="1">
              <a:buFont typeface="Wingdings" panose="05000000000000000000" pitchFamily="2" charset="2"/>
              <a:buNone/>
            </a:pPr>
            <a:r>
              <a:rPr lang="zh-CN" altLang="en-US">
                <a:latin typeface="Times New Roman" panose="02020603050405020304" pitchFamily="18" charset="0"/>
              </a:rPr>
              <a:t>不命中，只剩下一些强制性不</a:t>
            </a:r>
            <a:r>
              <a:rPr lang="zh-CN" altLang="en-US"/>
              <a:t>命中和冲突不命中。 </a:t>
            </a:r>
            <a:endParaRPr lang="zh-CN" altLang="en-US">
              <a:latin typeface="宋体" panose="02010600030101010101" pitchFamily="2" charset="-122"/>
            </a:endParaRPr>
          </a:p>
          <a:p>
            <a:pPr marL="1085850" lvl="1" indent="-457200" eaLnBrk="1" hangingPunct="1"/>
            <a:r>
              <a:rPr lang="zh-CN" altLang="en-US"/>
              <a:t>相联度</a:t>
            </a:r>
          </a:p>
          <a:p>
            <a:pPr lvl="2" eaLnBrk="1" hangingPunct="1">
              <a:buFont typeface="Wingdings" panose="05000000000000000000" pitchFamily="2" charset="2"/>
              <a:buNone/>
            </a:pPr>
            <a:r>
              <a:rPr lang="zh-CN" altLang="en-US">
                <a:latin typeface="黑体" panose="02010609060101010101" pitchFamily="49" charset="-122"/>
              </a:rPr>
              <a:t>第二级</a:t>
            </a:r>
            <a:r>
              <a:rPr lang="en-US" altLang="zh-CN">
                <a:latin typeface="黑体" panose="02010609060101010101" pitchFamily="49" charset="-122"/>
              </a:rPr>
              <a:t>Cache</a:t>
            </a:r>
            <a:r>
              <a:rPr lang="zh-CN" altLang="en-US">
                <a:latin typeface="黑体" panose="02010609060101010101" pitchFamily="49" charset="-122"/>
              </a:rPr>
              <a:t>可采用较高的相联度或伪相联方法。</a:t>
            </a:r>
          </a:p>
        </p:txBody>
      </p:sp>
    </p:spTree>
  </p:cSld>
  <p:clrMapOvr>
    <a:masterClrMapping/>
  </p:clrMapOvr>
  <p:transition>
    <p:pull dir="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zh-CN">
                <a:latin typeface="黑体" panose="02010609060101010101" pitchFamily="49" charset="-122"/>
              </a:rPr>
              <a:t>5.1 </a:t>
            </a:r>
            <a:r>
              <a:rPr lang="zh-CN" altLang="en-US">
                <a:latin typeface="黑体" panose="02010609060101010101" pitchFamily="49" charset="-122"/>
              </a:rPr>
              <a:t>存储器的层次结构</a:t>
            </a:r>
          </a:p>
        </p:txBody>
      </p:sp>
      <p:pic>
        <p:nvPicPr>
          <p:cNvPr id="14339" name="Picture 4" descr="5-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4438" y="1196975"/>
            <a:ext cx="3811587"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Text Box 5"/>
          <p:cNvSpPr txBox="1">
            <a:spLocks noChangeArrowheads="1"/>
          </p:cNvSpPr>
          <p:nvPr/>
        </p:nvSpPr>
        <p:spPr bwMode="auto">
          <a:xfrm>
            <a:off x="3851275" y="5589588"/>
            <a:ext cx="2879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zh-CN" altLang="en-US" sz="2000" b="1">
                <a:solidFill>
                  <a:srgbClr val="000000"/>
                </a:solidFill>
                <a:latin typeface="宋体" panose="02010600030101010101" pitchFamily="2" charset="-122"/>
                <a:ea typeface="宋体" panose="02010600030101010101" pitchFamily="2" charset="-122"/>
              </a:rPr>
              <a:t>两种存储层次</a:t>
            </a:r>
          </a:p>
        </p:txBody>
      </p:sp>
    </p:spTree>
  </p:cSld>
  <p:clrMapOvr>
    <a:masterClrMapping/>
  </p:clrMapOvr>
  <p:transition>
    <p:pull dir="rd"/>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pPr eaLnBrk="1" hangingPunct="1"/>
            <a:r>
              <a:rPr lang="en-US" altLang="zh-CN">
                <a:latin typeface="黑体" panose="02010609060101010101" pitchFamily="49" charset="-122"/>
              </a:rPr>
              <a:t>5.4 </a:t>
            </a:r>
            <a:r>
              <a:rPr lang="zh-CN" altLang="en-US">
                <a:latin typeface="黑体" panose="02010609060101010101" pitchFamily="49" charset="-122"/>
              </a:rPr>
              <a:t>减少</a:t>
            </a:r>
            <a:r>
              <a:rPr lang="en-US" altLang="zh-CN">
                <a:latin typeface="黑体" panose="02010609060101010101" pitchFamily="49" charset="-122"/>
              </a:rPr>
              <a:t>Cache</a:t>
            </a:r>
            <a:r>
              <a:rPr lang="zh-CN" altLang="en-US">
                <a:latin typeface="黑体" panose="02010609060101010101" pitchFamily="49" charset="-122"/>
              </a:rPr>
              <a:t>不命中开销</a:t>
            </a:r>
          </a:p>
        </p:txBody>
      </p:sp>
      <p:sp>
        <p:nvSpPr>
          <p:cNvPr id="123907" name="Rectangle 3" descr="Rectangle: Click to edit Master text styles&#10;Second level&#10;Third level&#10;Fourth level&#10;Fifth level"/>
          <p:cNvSpPr>
            <a:spLocks noGrp="1" noChangeArrowheads="1"/>
          </p:cNvSpPr>
          <p:nvPr>
            <p:ph type="body" idx="1"/>
          </p:nvPr>
        </p:nvSpPr>
        <p:spPr>
          <a:xfrm>
            <a:off x="1042988" y="1484313"/>
            <a:ext cx="7199312" cy="3649662"/>
          </a:xfrm>
        </p:spPr>
        <p:txBody>
          <a:bodyPr/>
          <a:lstStyle/>
          <a:p>
            <a:pPr marL="457200" indent="-457200" eaLnBrk="1" hangingPunct="1">
              <a:lnSpc>
                <a:spcPct val="140000"/>
              </a:lnSpc>
              <a:buFont typeface="Wingdings" panose="05000000000000000000" pitchFamily="2" charset="2"/>
              <a:buNone/>
            </a:pPr>
            <a:r>
              <a:rPr lang="en-US" altLang="zh-CN" sz="2000" b="1">
                <a:latin typeface="宋体" panose="02010600030101010101" pitchFamily="2" charset="-122"/>
                <a:ea typeface="宋体" panose="02010600030101010101" pitchFamily="2" charset="-122"/>
              </a:rPr>
              <a:t>    </a:t>
            </a:r>
            <a:r>
              <a:rPr lang="zh-CN" altLang="en-US" sz="1800" b="1">
                <a:latin typeface="宋体" panose="02010600030101010101" pitchFamily="2" charset="-122"/>
                <a:ea typeface="宋体" panose="02010600030101010101" pitchFamily="2" charset="-122"/>
              </a:rPr>
              <a:t>例</a:t>
            </a:r>
            <a:r>
              <a:rPr lang="en-US" altLang="zh-CN" sz="1800" b="1">
                <a:latin typeface="宋体" panose="02010600030101010101" pitchFamily="2" charset="-122"/>
                <a:ea typeface="宋体" panose="02010600030101010101" pitchFamily="2" charset="-122"/>
              </a:rPr>
              <a:t>5.4</a:t>
            </a:r>
            <a:r>
              <a:rPr lang="en-US" altLang="zh-CN" sz="1800" b="1">
                <a:solidFill>
                  <a:srgbClr val="000000"/>
                </a:solidFill>
                <a:latin typeface="宋体" panose="02010600030101010101" pitchFamily="2" charset="-122"/>
                <a:ea typeface="宋体" panose="02010600030101010101" pitchFamily="2" charset="-122"/>
              </a:rPr>
              <a:t> </a:t>
            </a:r>
            <a:r>
              <a:rPr lang="zh-CN" altLang="en-US" sz="1800" b="1">
                <a:solidFill>
                  <a:srgbClr val="000000"/>
                </a:solidFill>
                <a:latin typeface="宋体" panose="02010600030101010101" pitchFamily="2" charset="-122"/>
                <a:ea typeface="宋体" panose="02010600030101010101" pitchFamily="2" charset="-122"/>
              </a:rPr>
              <a:t>给出有关第二级</a:t>
            </a:r>
            <a:r>
              <a:rPr lang="en-US" altLang="zh-CN" sz="1800" b="1">
                <a:solidFill>
                  <a:srgbClr val="000000"/>
                </a:solidFill>
                <a:latin typeface="宋体" panose="02010600030101010101" pitchFamily="2" charset="-122"/>
                <a:ea typeface="宋体" panose="02010600030101010101" pitchFamily="2" charset="-122"/>
              </a:rPr>
              <a:t>Cache</a:t>
            </a:r>
            <a:r>
              <a:rPr lang="zh-CN" altLang="en-US" sz="1800" b="1">
                <a:solidFill>
                  <a:srgbClr val="000000"/>
                </a:solidFill>
                <a:latin typeface="宋体" panose="02010600030101010101" pitchFamily="2" charset="-122"/>
                <a:ea typeface="宋体" panose="02010600030101010101" pitchFamily="2" charset="-122"/>
              </a:rPr>
              <a:t>的以下数据：</a:t>
            </a:r>
          </a:p>
          <a:p>
            <a:pPr marL="457200" indent="-457200" eaLnBrk="1" hangingPunct="1">
              <a:lnSpc>
                <a:spcPct val="140000"/>
              </a:lnSpc>
              <a:buFont typeface="Wingdings" panose="05000000000000000000" pitchFamily="2" charset="2"/>
              <a:buNone/>
            </a:pPr>
            <a:r>
              <a:rPr lang="zh-CN" altLang="en-US" sz="1800" b="1">
                <a:solidFill>
                  <a:srgbClr val="000000"/>
                </a:solidFill>
                <a:latin typeface="宋体" panose="02010600030101010101" pitchFamily="2" charset="-122"/>
                <a:ea typeface="宋体" panose="02010600030101010101" pitchFamily="2" charset="-122"/>
              </a:rPr>
              <a:t>    （</a:t>
            </a:r>
            <a:r>
              <a:rPr lang="en-US" altLang="zh-CN" sz="1800" b="1">
                <a:solidFill>
                  <a:srgbClr val="000000"/>
                </a:solidFill>
                <a:latin typeface="宋体" panose="02010600030101010101" pitchFamily="2" charset="-122"/>
                <a:ea typeface="宋体" panose="02010600030101010101" pitchFamily="2" charset="-122"/>
              </a:rPr>
              <a:t>1</a:t>
            </a:r>
            <a:r>
              <a:rPr lang="zh-CN" altLang="en-US" sz="1800" b="1">
                <a:solidFill>
                  <a:srgbClr val="000000"/>
                </a:solidFill>
                <a:latin typeface="宋体" panose="02010600030101010101" pitchFamily="2" charset="-122"/>
                <a:ea typeface="宋体" panose="02010600030101010101" pitchFamily="2" charset="-122"/>
              </a:rPr>
              <a:t>）对于直接映像，命中时间</a:t>
            </a:r>
            <a:r>
              <a:rPr lang="en-US" altLang="zh-CN" sz="1800" b="1" baseline="-25000">
                <a:solidFill>
                  <a:srgbClr val="000000"/>
                </a:solidFill>
                <a:latin typeface="宋体" panose="02010600030101010101" pitchFamily="2" charset="-122"/>
                <a:ea typeface="宋体" panose="02010600030101010101" pitchFamily="2" charset="-122"/>
              </a:rPr>
              <a:t>L2</a:t>
            </a:r>
            <a:r>
              <a:rPr lang="en-US" altLang="zh-CN" sz="1800" b="1">
                <a:solidFill>
                  <a:srgbClr val="000000"/>
                </a:solidFill>
                <a:latin typeface="宋体" panose="02010600030101010101" pitchFamily="2" charset="-122"/>
                <a:ea typeface="宋体" panose="02010600030101010101" pitchFamily="2" charset="-122"/>
              </a:rPr>
              <a:t> </a:t>
            </a:r>
            <a:r>
              <a:rPr lang="zh-CN" altLang="en-US" sz="1800" b="1">
                <a:solidFill>
                  <a:srgbClr val="000000"/>
                </a:solidFill>
                <a:latin typeface="宋体" panose="02010600030101010101" pitchFamily="2" charset="-122"/>
                <a:ea typeface="宋体" panose="02010600030101010101" pitchFamily="2" charset="-122"/>
              </a:rPr>
              <a:t>＝ </a:t>
            </a:r>
            <a:r>
              <a:rPr lang="en-US" altLang="zh-CN" sz="1800" b="1">
                <a:solidFill>
                  <a:srgbClr val="9933FF"/>
                </a:solidFill>
                <a:latin typeface="宋体" panose="02010600030101010101" pitchFamily="2" charset="-122"/>
                <a:ea typeface="宋体" panose="02010600030101010101" pitchFamily="2" charset="-122"/>
              </a:rPr>
              <a:t>10</a:t>
            </a:r>
            <a:r>
              <a:rPr lang="zh-CN" altLang="en-US" sz="1800" b="1">
                <a:solidFill>
                  <a:srgbClr val="000000"/>
                </a:solidFill>
                <a:latin typeface="宋体" panose="02010600030101010101" pitchFamily="2" charset="-122"/>
                <a:ea typeface="宋体" panose="02010600030101010101" pitchFamily="2" charset="-122"/>
              </a:rPr>
              <a:t>个时钟周期</a:t>
            </a:r>
          </a:p>
          <a:p>
            <a:pPr marL="457200" indent="-457200" eaLnBrk="1" hangingPunct="1">
              <a:lnSpc>
                <a:spcPct val="140000"/>
              </a:lnSpc>
              <a:buFont typeface="Wingdings" panose="05000000000000000000" pitchFamily="2" charset="2"/>
              <a:buNone/>
            </a:pPr>
            <a:r>
              <a:rPr lang="zh-CN" altLang="en-US" sz="1800" b="1">
                <a:solidFill>
                  <a:srgbClr val="000000"/>
                </a:solidFill>
                <a:latin typeface="宋体" panose="02010600030101010101" pitchFamily="2" charset="-122"/>
                <a:ea typeface="宋体" panose="02010600030101010101" pitchFamily="2" charset="-122"/>
              </a:rPr>
              <a:t>    </a:t>
            </a:r>
            <a:r>
              <a:rPr lang="zh-CN" altLang="en-US" sz="2000" b="1">
                <a:solidFill>
                  <a:srgbClr val="000000"/>
                </a:solidFill>
                <a:latin typeface="Times New Roman" panose="02020603050405020304" pitchFamily="18" charset="0"/>
                <a:ea typeface="宋体" panose="02010600030101010101" pitchFamily="2" charset="-122"/>
              </a:rPr>
              <a:t>（</a:t>
            </a:r>
            <a:r>
              <a:rPr lang="en-US" altLang="zh-CN" sz="2000" b="1">
                <a:solidFill>
                  <a:srgbClr val="000000"/>
                </a:solidFill>
                <a:latin typeface="Times New Roman" panose="02020603050405020304" pitchFamily="18" charset="0"/>
                <a:ea typeface="宋体" panose="02010600030101010101" pitchFamily="2" charset="-122"/>
              </a:rPr>
              <a:t>2</a:t>
            </a:r>
            <a:r>
              <a:rPr lang="zh-CN" altLang="en-US" sz="2000" b="1">
                <a:solidFill>
                  <a:srgbClr val="000000"/>
                </a:solidFill>
                <a:latin typeface="Times New Roman" panose="02020603050405020304" pitchFamily="18" charset="0"/>
                <a:ea typeface="宋体" panose="02010600030101010101" pitchFamily="2" charset="-122"/>
              </a:rPr>
              <a:t>）两路组相联使命中时间增加</a:t>
            </a:r>
            <a:r>
              <a:rPr lang="en-US" altLang="zh-CN" sz="2000" b="1">
                <a:solidFill>
                  <a:srgbClr val="9933FF"/>
                </a:solidFill>
                <a:latin typeface="Times New Roman" panose="02020603050405020304" pitchFamily="18" charset="0"/>
                <a:ea typeface="宋体" panose="02010600030101010101" pitchFamily="2" charset="-122"/>
              </a:rPr>
              <a:t>0.1</a:t>
            </a:r>
            <a:r>
              <a:rPr lang="zh-CN" altLang="en-US" sz="2000" b="1">
                <a:solidFill>
                  <a:srgbClr val="000000"/>
                </a:solidFill>
                <a:latin typeface="Times New Roman" panose="02020603050405020304" pitchFamily="18" charset="0"/>
                <a:ea typeface="宋体" panose="02010600030101010101" pitchFamily="2" charset="-122"/>
              </a:rPr>
              <a:t>个时钟周期，即为</a:t>
            </a:r>
            <a:r>
              <a:rPr lang="en-US" altLang="zh-CN" sz="2000" b="1">
                <a:solidFill>
                  <a:srgbClr val="9933FF"/>
                </a:solidFill>
                <a:latin typeface="Times New Roman" panose="02020603050405020304" pitchFamily="18" charset="0"/>
                <a:ea typeface="宋体" panose="02010600030101010101" pitchFamily="2" charset="-122"/>
              </a:rPr>
              <a:t>10.1</a:t>
            </a:r>
            <a:r>
              <a:rPr lang="zh-CN" altLang="en-US" sz="2000" b="1">
                <a:solidFill>
                  <a:srgbClr val="000000"/>
                </a:solidFill>
                <a:latin typeface="Times New Roman" panose="02020603050405020304" pitchFamily="18" charset="0"/>
                <a:ea typeface="宋体" panose="02010600030101010101" pitchFamily="2" charset="-122"/>
              </a:rPr>
              <a:t>个时钟周期。</a:t>
            </a:r>
          </a:p>
          <a:p>
            <a:pPr marL="457200" indent="-457200" eaLnBrk="1" hangingPunct="1">
              <a:lnSpc>
                <a:spcPct val="140000"/>
              </a:lnSpc>
              <a:buFont typeface="Wingdings" panose="05000000000000000000" pitchFamily="2" charset="2"/>
              <a:buNone/>
            </a:pPr>
            <a:r>
              <a:rPr lang="zh-CN" altLang="en-US" sz="1800" b="1">
                <a:solidFill>
                  <a:srgbClr val="000000"/>
                </a:solidFill>
                <a:latin typeface="宋体" panose="02010600030101010101" pitchFamily="2" charset="-122"/>
                <a:ea typeface="宋体" panose="02010600030101010101" pitchFamily="2" charset="-122"/>
              </a:rPr>
              <a:t>    （</a:t>
            </a:r>
            <a:r>
              <a:rPr lang="en-US" altLang="zh-CN" sz="1800" b="1">
                <a:solidFill>
                  <a:srgbClr val="000000"/>
                </a:solidFill>
                <a:latin typeface="宋体" panose="02010600030101010101" pitchFamily="2" charset="-122"/>
                <a:ea typeface="宋体" panose="02010600030101010101" pitchFamily="2" charset="-122"/>
              </a:rPr>
              <a:t>3</a:t>
            </a:r>
            <a:r>
              <a:rPr lang="zh-CN" altLang="en-US" sz="1800" b="1">
                <a:solidFill>
                  <a:srgbClr val="000000"/>
                </a:solidFill>
                <a:latin typeface="宋体" panose="02010600030101010101" pitchFamily="2" charset="-122"/>
                <a:ea typeface="宋体" panose="02010600030101010101" pitchFamily="2" charset="-122"/>
              </a:rPr>
              <a:t>） 对于直接映像，局部不命中率</a:t>
            </a:r>
            <a:r>
              <a:rPr lang="en-US" altLang="zh-CN" sz="1800" b="1" baseline="-25000">
                <a:solidFill>
                  <a:srgbClr val="000000"/>
                </a:solidFill>
                <a:latin typeface="宋体" panose="02010600030101010101" pitchFamily="2" charset="-122"/>
                <a:ea typeface="宋体" panose="02010600030101010101" pitchFamily="2" charset="-122"/>
              </a:rPr>
              <a:t>L2</a:t>
            </a:r>
            <a:r>
              <a:rPr lang="en-US" altLang="zh-CN" sz="1800" b="1">
                <a:solidFill>
                  <a:srgbClr val="000000"/>
                </a:solidFill>
                <a:latin typeface="宋体" panose="02010600030101010101" pitchFamily="2" charset="-122"/>
                <a:ea typeface="宋体" panose="02010600030101010101" pitchFamily="2" charset="-122"/>
              </a:rPr>
              <a:t> </a:t>
            </a:r>
            <a:r>
              <a:rPr lang="zh-CN" altLang="en-US" sz="1800" b="1">
                <a:solidFill>
                  <a:srgbClr val="000000"/>
                </a:solidFill>
                <a:latin typeface="宋体" panose="02010600030101010101" pitchFamily="2" charset="-122"/>
                <a:ea typeface="宋体" panose="02010600030101010101" pitchFamily="2" charset="-122"/>
              </a:rPr>
              <a:t>＝ </a:t>
            </a:r>
            <a:r>
              <a:rPr lang="en-US" altLang="zh-CN" sz="1800" b="1">
                <a:solidFill>
                  <a:srgbClr val="9933FF"/>
                </a:solidFill>
                <a:latin typeface="宋体" panose="02010600030101010101" pitchFamily="2" charset="-122"/>
                <a:ea typeface="宋体" panose="02010600030101010101" pitchFamily="2" charset="-122"/>
              </a:rPr>
              <a:t>25%</a:t>
            </a:r>
          </a:p>
          <a:p>
            <a:pPr marL="457200" indent="-457200" eaLnBrk="1" hangingPunct="1">
              <a:lnSpc>
                <a:spcPct val="140000"/>
              </a:lnSpc>
              <a:buFont typeface="Wingdings" panose="05000000000000000000" pitchFamily="2" charset="2"/>
              <a:buNone/>
            </a:pPr>
            <a:r>
              <a:rPr lang="en-US" altLang="zh-CN" sz="1800" b="1">
                <a:solidFill>
                  <a:srgbClr val="000000"/>
                </a:solidFill>
                <a:latin typeface="宋体" panose="02010600030101010101" pitchFamily="2" charset="-122"/>
                <a:ea typeface="宋体" panose="02010600030101010101" pitchFamily="2" charset="-122"/>
              </a:rPr>
              <a:t>    </a:t>
            </a:r>
            <a:r>
              <a:rPr lang="zh-CN" altLang="en-US" sz="1800" b="1">
                <a:solidFill>
                  <a:srgbClr val="000000"/>
                </a:solidFill>
                <a:latin typeface="宋体" panose="02010600030101010101" pitchFamily="2" charset="-122"/>
                <a:ea typeface="宋体" panose="02010600030101010101" pitchFamily="2" charset="-122"/>
              </a:rPr>
              <a:t>（</a:t>
            </a:r>
            <a:r>
              <a:rPr lang="en-US" altLang="zh-CN" sz="1800" b="1">
                <a:solidFill>
                  <a:srgbClr val="000000"/>
                </a:solidFill>
                <a:latin typeface="宋体" panose="02010600030101010101" pitchFamily="2" charset="-122"/>
                <a:ea typeface="宋体" panose="02010600030101010101" pitchFamily="2" charset="-122"/>
              </a:rPr>
              <a:t>4</a:t>
            </a:r>
            <a:r>
              <a:rPr lang="zh-CN" altLang="en-US" sz="1800" b="1">
                <a:solidFill>
                  <a:srgbClr val="000000"/>
                </a:solidFill>
                <a:latin typeface="宋体" panose="02010600030101010101" pitchFamily="2" charset="-122"/>
                <a:ea typeface="宋体" panose="02010600030101010101" pitchFamily="2" charset="-122"/>
              </a:rPr>
              <a:t>） 对于两路组相联，局部不命中率</a:t>
            </a:r>
            <a:r>
              <a:rPr lang="en-US" altLang="zh-CN" sz="1800" b="1" baseline="-25000">
                <a:solidFill>
                  <a:srgbClr val="000000"/>
                </a:solidFill>
                <a:latin typeface="宋体" panose="02010600030101010101" pitchFamily="2" charset="-122"/>
                <a:ea typeface="宋体" panose="02010600030101010101" pitchFamily="2" charset="-122"/>
              </a:rPr>
              <a:t>L2 </a:t>
            </a:r>
            <a:r>
              <a:rPr lang="zh-CN" altLang="en-US" sz="1800" b="1">
                <a:solidFill>
                  <a:srgbClr val="000000"/>
                </a:solidFill>
                <a:latin typeface="宋体" panose="02010600030101010101" pitchFamily="2" charset="-122"/>
                <a:ea typeface="宋体" panose="02010600030101010101" pitchFamily="2" charset="-122"/>
              </a:rPr>
              <a:t>＝ </a:t>
            </a:r>
            <a:r>
              <a:rPr lang="en-US" altLang="zh-CN" sz="1800" b="1">
                <a:solidFill>
                  <a:srgbClr val="9933FF"/>
                </a:solidFill>
                <a:latin typeface="宋体" panose="02010600030101010101" pitchFamily="2" charset="-122"/>
                <a:ea typeface="宋体" panose="02010600030101010101" pitchFamily="2" charset="-122"/>
              </a:rPr>
              <a:t>20%</a:t>
            </a:r>
          </a:p>
          <a:p>
            <a:pPr marL="457200" indent="-457200" eaLnBrk="1" hangingPunct="1">
              <a:lnSpc>
                <a:spcPct val="140000"/>
              </a:lnSpc>
              <a:buFont typeface="Wingdings" panose="05000000000000000000" pitchFamily="2" charset="2"/>
              <a:buNone/>
            </a:pPr>
            <a:r>
              <a:rPr lang="en-US" altLang="zh-CN" sz="1800" b="1">
                <a:solidFill>
                  <a:srgbClr val="000000"/>
                </a:solidFill>
                <a:latin typeface="宋体" panose="02010600030101010101" pitchFamily="2" charset="-122"/>
                <a:ea typeface="宋体" panose="02010600030101010101" pitchFamily="2" charset="-122"/>
              </a:rPr>
              <a:t>    </a:t>
            </a:r>
            <a:r>
              <a:rPr lang="zh-CN" altLang="en-US" sz="1800" b="1">
                <a:solidFill>
                  <a:srgbClr val="000000"/>
                </a:solidFill>
                <a:latin typeface="宋体" panose="02010600030101010101" pitchFamily="2" charset="-122"/>
                <a:ea typeface="宋体" panose="02010600030101010101" pitchFamily="2" charset="-122"/>
              </a:rPr>
              <a:t>（</a:t>
            </a:r>
            <a:r>
              <a:rPr lang="en-US" altLang="zh-CN" sz="1800" b="1">
                <a:solidFill>
                  <a:srgbClr val="000000"/>
                </a:solidFill>
                <a:latin typeface="宋体" panose="02010600030101010101" pitchFamily="2" charset="-122"/>
                <a:ea typeface="宋体" panose="02010600030101010101" pitchFamily="2" charset="-122"/>
              </a:rPr>
              <a:t>5</a:t>
            </a:r>
            <a:r>
              <a:rPr lang="zh-CN" altLang="en-US" sz="1800" b="1">
                <a:solidFill>
                  <a:srgbClr val="000000"/>
                </a:solidFill>
                <a:latin typeface="宋体" panose="02010600030101010101" pitchFamily="2" charset="-122"/>
                <a:ea typeface="宋体" panose="02010600030101010101" pitchFamily="2" charset="-122"/>
              </a:rPr>
              <a:t>） 不命中开销</a:t>
            </a:r>
            <a:r>
              <a:rPr lang="en-US" altLang="zh-CN" sz="1800" b="1" baseline="-25000">
                <a:solidFill>
                  <a:srgbClr val="000000"/>
                </a:solidFill>
                <a:latin typeface="宋体" panose="02010600030101010101" pitchFamily="2" charset="-122"/>
                <a:ea typeface="宋体" panose="02010600030101010101" pitchFamily="2" charset="-122"/>
              </a:rPr>
              <a:t>L2</a:t>
            </a:r>
            <a:r>
              <a:rPr lang="en-US" altLang="zh-CN" sz="1800" b="1">
                <a:solidFill>
                  <a:srgbClr val="000000"/>
                </a:solidFill>
                <a:latin typeface="宋体" panose="02010600030101010101" pitchFamily="2" charset="-122"/>
                <a:ea typeface="宋体" panose="02010600030101010101" pitchFamily="2" charset="-122"/>
              </a:rPr>
              <a:t> </a:t>
            </a:r>
            <a:r>
              <a:rPr lang="zh-CN" altLang="en-US" sz="1800" b="1">
                <a:solidFill>
                  <a:srgbClr val="000000"/>
                </a:solidFill>
                <a:latin typeface="宋体" panose="02010600030101010101" pitchFamily="2" charset="-122"/>
                <a:ea typeface="宋体" panose="02010600030101010101" pitchFamily="2" charset="-122"/>
              </a:rPr>
              <a:t>＝ </a:t>
            </a:r>
            <a:r>
              <a:rPr lang="en-US" altLang="zh-CN" sz="1800" b="1">
                <a:solidFill>
                  <a:srgbClr val="9933FF"/>
                </a:solidFill>
                <a:latin typeface="宋体" panose="02010600030101010101" pitchFamily="2" charset="-122"/>
                <a:ea typeface="宋体" panose="02010600030101010101" pitchFamily="2" charset="-122"/>
              </a:rPr>
              <a:t>50</a:t>
            </a:r>
            <a:r>
              <a:rPr lang="zh-CN" altLang="en-US" sz="1800" b="1">
                <a:solidFill>
                  <a:srgbClr val="000000"/>
                </a:solidFill>
                <a:latin typeface="宋体" panose="02010600030101010101" pitchFamily="2" charset="-122"/>
                <a:ea typeface="宋体" panose="02010600030101010101" pitchFamily="2" charset="-122"/>
              </a:rPr>
              <a:t>个时钟周期</a:t>
            </a:r>
          </a:p>
          <a:p>
            <a:pPr marL="457200" indent="-457200" eaLnBrk="1" hangingPunct="1">
              <a:lnSpc>
                <a:spcPct val="140000"/>
              </a:lnSpc>
              <a:buFont typeface="Wingdings" panose="05000000000000000000" pitchFamily="2" charset="2"/>
              <a:buNone/>
            </a:pPr>
            <a:r>
              <a:rPr lang="zh-CN" altLang="en-US" sz="1800" b="1">
                <a:solidFill>
                  <a:srgbClr val="000000"/>
                </a:solidFill>
                <a:latin typeface="宋体" panose="02010600030101010101" pitchFamily="2" charset="-122"/>
                <a:ea typeface="宋体" panose="02010600030101010101" pitchFamily="2" charset="-122"/>
              </a:rPr>
              <a:t>    试问第二级</a:t>
            </a:r>
            <a:r>
              <a:rPr lang="en-US" altLang="zh-CN" sz="1800" b="1">
                <a:solidFill>
                  <a:srgbClr val="000000"/>
                </a:solidFill>
                <a:latin typeface="宋体" panose="02010600030101010101" pitchFamily="2" charset="-122"/>
                <a:ea typeface="宋体" panose="02010600030101010101" pitchFamily="2" charset="-122"/>
              </a:rPr>
              <a:t>Cache</a:t>
            </a:r>
            <a:r>
              <a:rPr lang="zh-CN" altLang="en-US" sz="1800" b="1">
                <a:solidFill>
                  <a:srgbClr val="000000"/>
                </a:solidFill>
                <a:latin typeface="宋体" panose="02010600030101010101" pitchFamily="2" charset="-122"/>
                <a:ea typeface="宋体" panose="02010600030101010101" pitchFamily="2" charset="-122"/>
              </a:rPr>
              <a:t>的相联度对不命中开销的影响如何？</a:t>
            </a:r>
          </a:p>
        </p:txBody>
      </p:sp>
    </p:spTree>
  </p:cSld>
  <p:clrMapOvr>
    <a:masterClrMapping/>
  </p:clrMapOvr>
  <p:transition>
    <p:pull dir="rd"/>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r>
              <a:rPr lang="en-US" altLang="zh-CN">
                <a:latin typeface="黑体" panose="02010609060101010101" pitchFamily="49" charset="-122"/>
              </a:rPr>
              <a:t>5.4 </a:t>
            </a:r>
            <a:r>
              <a:rPr lang="zh-CN" altLang="en-US">
                <a:latin typeface="黑体" panose="02010609060101010101" pitchFamily="49" charset="-122"/>
              </a:rPr>
              <a:t>减少</a:t>
            </a:r>
            <a:r>
              <a:rPr lang="en-US" altLang="zh-CN">
                <a:latin typeface="黑体" panose="02010609060101010101" pitchFamily="49" charset="-122"/>
              </a:rPr>
              <a:t>Cache</a:t>
            </a:r>
            <a:r>
              <a:rPr lang="zh-CN" altLang="en-US">
                <a:latin typeface="黑体" panose="02010609060101010101" pitchFamily="49" charset="-122"/>
              </a:rPr>
              <a:t>不命中开销</a:t>
            </a:r>
          </a:p>
        </p:txBody>
      </p:sp>
      <p:sp>
        <p:nvSpPr>
          <p:cNvPr id="124931" name="Rectangle 3" descr="Rectangle: Click to edit Master text styles&#10;Second level&#10;Third level&#10;Fourth level&#10;Fifth level"/>
          <p:cNvSpPr>
            <a:spLocks noGrp="1" noChangeArrowheads="1"/>
          </p:cNvSpPr>
          <p:nvPr>
            <p:ph type="body" idx="1"/>
          </p:nvPr>
        </p:nvSpPr>
        <p:spPr>
          <a:xfrm>
            <a:off x="539750" y="1219200"/>
            <a:ext cx="7704138" cy="4995863"/>
          </a:xfrm>
        </p:spPr>
        <p:txBody>
          <a:bodyPr/>
          <a:lstStyle/>
          <a:p>
            <a:pPr marL="457200" indent="-457200" eaLnBrk="1" hangingPunct="1">
              <a:lnSpc>
                <a:spcPct val="130000"/>
              </a:lnSpc>
              <a:buFont typeface="Wingdings" panose="05000000000000000000" pitchFamily="2" charset="2"/>
              <a:buNone/>
            </a:pPr>
            <a:r>
              <a:rPr lang="en-US" altLang="zh-CN" b="1">
                <a:latin typeface="宋体" panose="02010600030101010101" pitchFamily="2" charset="-122"/>
                <a:ea typeface="宋体" panose="02010600030101010101" pitchFamily="2" charset="-122"/>
              </a:rPr>
              <a:t>   </a:t>
            </a:r>
            <a:r>
              <a:rPr lang="zh-CN" altLang="en-US" sz="2000" b="1">
                <a:latin typeface="宋体" panose="02010600030101010101" pitchFamily="2" charset="-122"/>
                <a:ea typeface="宋体" panose="02010600030101010101" pitchFamily="2" charset="-122"/>
              </a:rPr>
              <a:t>解 </a:t>
            </a:r>
            <a:r>
              <a:rPr lang="zh-CN" altLang="en-US" sz="2000" b="1">
                <a:solidFill>
                  <a:srgbClr val="000000"/>
                </a:solidFill>
                <a:latin typeface="宋体" panose="02010600030101010101" pitchFamily="2" charset="-122"/>
                <a:ea typeface="宋体" panose="02010600030101010101" pitchFamily="2" charset="-122"/>
              </a:rPr>
              <a:t>对一个直接映像的第二级</a:t>
            </a:r>
            <a:r>
              <a:rPr lang="en-US" altLang="zh-CN" sz="2000" b="1">
                <a:solidFill>
                  <a:srgbClr val="000000"/>
                </a:solidFill>
                <a:latin typeface="宋体" panose="02010600030101010101" pitchFamily="2" charset="-122"/>
                <a:ea typeface="宋体" panose="02010600030101010101" pitchFamily="2" charset="-122"/>
              </a:rPr>
              <a:t>Cache</a:t>
            </a:r>
            <a:r>
              <a:rPr lang="zh-CN" altLang="en-US" sz="2000" b="1">
                <a:solidFill>
                  <a:srgbClr val="000000"/>
                </a:solidFill>
                <a:latin typeface="宋体" panose="02010600030101010101" pitchFamily="2" charset="-122"/>
                <a:ea typeface="宋体" panose="02010600030101010101" pitchFamily="2" charset="-122"/>
              </a:rPr>
              <a:t>来说，第一级</a:t>
            </a:r>
            <a:r>
              <a:rPr lang="en-US" altLang="zh-CN" sz="2000" b="1">
                <a:solidFill>
                  <a:srgbClr val="000000"/>
                </a:solidFill>
                <a:latin typeface="宋体" panose="02010600030101010101" pitchFamily="2" charset="-122"/>
                <a:ea typeface="宋体" panose="02010600030101010101" pitchFamily="2" charset="-122"/>
              </a:rPr>
              <a:t>Cache</a:t>
            </a:r>
            <a:r>
              <a:rPr lang="zh-CN" altLang="en-US" sz="2000" b="1">
                <a:solidFill>
                  <a:srgbClr val="000000"/>
                </a:solidFill>
                <a:latin typeface="宋体" panose="02010600030101010101" pitchFamily="2" charset="-122"/>
                <a:ea typeface="宋体" panose="02010600030101010101" pitchFamily="2" charset="-122"/>
              </a:rPr>
              <a:t>的不命中开销为：</a:t>
            </a:r>
          </a:p>
          <a:p>
            <a:pPr marL="457200" indent="-457200" eaLnBrk="1" hangingPunct="1">
              <a:lnSpc>
                <a:spcPct val="130000"/>
              </a:lnSpc>
              <a:buFont typeface="Wingdings" panose="05000000000000000000" pitchFamily="2" charset="2"/>
              <a:buNone/>
            </a:pPr>
            <a:r>
              <a:rPr lang="zh-CN" altLang="en-US" sz="2000" b="1">
                <a:solidFill>
                  <a:srgbClr val="000000"/>
                </a:solidFill>
                <a:latin typeface="宋体" panose="02010600030101010101" pitchFamily="2" charset="-122"/>
                <a:ea typeface="宋体" panose="02010600030101010101" pitchFamily="2" charset="-122"/>
              </a:rPr>
              <a:t>      </a:t>
            </a:r>
            <a:r>
              <a:rPr lang="zh-CN" altLang="en-US" sz="2000" b="1">
                <a:solidFill>
                  <a:schemeClr val="tx1"/>
                </a:solidFill>
                <a:latin typeface="宋体" panose="02010600030101010101" pitchFamily="2" charset="-122"/>
                <a:ea typeface="宋体" panose="02010600030101010101" pitchFamily="2" charset="-122"/>
              </a:rPr>
              <a:t>不命中开销</a:t>
            </a:r>
            <a:r>
              <a:rPr lang="zh-CN" altLang="en-US" sz="2000" b="1" baseline="-25000">
                <a:solidFill>
                  <a:schemeClr val="tx1"/>
                </a:solidFill>
                <a:latin typeface="宋体" panose="02010600030101010101" pitchFamily="2" charset="-122"/>
                <a:ea typeface="宋体" panose="02010600030101010101" pitchFamily="2" charset="-122"/>
              </a:rPr>
              <a:t>直接映像，</a:t>
            </a:r>
            <a:r>
              <a:rPr lang="en-US" altLang="zh-CN" sz="2000" b="1" baseline="-25000">
                <a:solidFill>
                  <a:schemeClr val="tx1"/>
                </a:solidFill>
                <a:latin typeface="宋体" panose="02010600030101010101" pitchFamily="2" charset="-122"/>
                <a:ea typeface="宋体" panose="02010600030101010101" pitchFamily="2" charset="-122"/>
              </a:rPr>
              <a:t>L1</a:t>
            </a:r>
            <a:r>
              <a:rPr lang="en-US" altLang="zh-CN" sz="2000" b="1">
                <a:solidFill>
                  <a:schemeClr val="tx1"/>
                </a:solidFill>
                <a:latin typeface="宋体" panose="02010600030101010101" pitchFamily="2" charset="-122"/>
                <a:ea typeface="宋体" panose="02010600030101010101" pitchFamily="2" charset="-122"/>
              </a:rPr>
              <a:t> </a:t>
            </a:r>
            <a:r>
              <a:rPr lang="zh-CN" altLang="en-US" sz="2000" b="1">
                <a:solidFill>
                  <a:schemeClr val="tx1"/>
                </a:solidFill>
                <a:latin typeface="宋体" panose="02010600030101010101" pitchFamily="2" charset="-122"/>
                <a:ea typeface="宋体" panose="02010600030101010101" pitchFamily="2" charset="-122"/>
              </a:rPr>
              <a:t>＝ </a:t>
            </a:r>
            <a:r>
              <a:rPr lang="en-US" altLang="zh-CN" sz="2000" b="1">
                <a:solidFill>
                  <a:schemeClr val="tx1"/>
                </a:solidFill>
                <a:latin typeface="宋体" panose="02010600030101010101" pitchFamily="2" charset="-122"/>
                <a:ea typeface="宋体" panose="02010600030101010101" pitchFamily="2" charset="-122"/>
              </a:rPr>
              <a:t>10</a:t>
            </a:r>
            <a:r>
              <a:rPr lang="zh-CN" altLang="en-US" sz="2000" b="1">
                <a:solidFill>
                  <a:schemeClr val="tx1"/>
                </a:solidFill>
                <a:latin typeface="宋体" panose="02010600030101010101" pitchFamily="2" charset="-122"/>
                <a:ea typeface="宋体" panose="02010600030101010101" pitchFamily="2" charset="-122"/>
              </a:rPr>
              <a:t>＋</a:t>
            </a:r>
            <a:r>
              <a:rPr lang="en-US" altLang="zh-CN" sz="2000" b="1">
                <a:solidFill>
                  <a:schemeClr val="tx1"/>
                </a:solidFill>
                <a:latin typeface="宋体" panose="02010600030101010101" pitchFamily="2" charset="-122"/>
                <a:ea typeface="宋体" panose="02010600030101010101" pitchFamily="2" charset="-122"/>
              </a:rPr>
              <a:t>25%×50 </a:t>
            </a:r>
            <a:r>
              <a:rPr lang="zh-CN" altLang="en-US" sz="2000" b="1">
                <a:solidFill>
                  <a:schemeClr val="tx1"/>
                </a:solidFill>
                <a:latin typeface="宋体" panose="02010600030101010101" pitchFamily="2" charset="-122"/>
                <a:ea typeface="宋体" panose="02010600030101010101" pitchFamily="2" charset="-122"/>
              </a:rPr>
              <a:t>＝ </a:t>
            </a:r>
            <a:r>
              <a:rPr lang="en-US" altLang="zh-CN" sz="2000" b="1">
                <a:solidFill>
                  <a:schemeClr val="tx1"/>
                </a:solidFill>
                <a:latin typeface="宋体" panose="02010600030101010101" pitchFamily="2" charset="-122"/>
                <a:ea typeface="宋体" panose="02010600030101010101" pitchFamily="2" charset="-122"/>
              </a:rPr>
              <a:t>22.5 </a:t>
            </a:r>
            <a:r>
              <a:rPr lang="zh-CN" altLang="en-US" sz="2000" b="1">
                <a:solidFill>
                  <a:schemeClr val="tx1"/>
                </a:solidFill>
                <a:latin typeface="宋体" panose="02010600030101010101" pitchFamily="2" charset="-122"/>
                <a:ea typeface="宋体" panose="02010600030101010101" pitchFamily="2" charset="-122"/>
              </a:rPr>
              <a:t>个时钟周期</a:t>
            </a:r>
          </a:p>
          <a:p>
            <a:pPr marL="457200" indent="-457200" eaLnBrk="1" hangingPunct="1">
              <a:lnSpc>
                <a:spcPct val="130000"/>
              </a:lnSpc>
              <a:buFont typeface="Wingdings" panose="05000000000000000000" pitchFamily="2" charset="2"/>
              <a:buNone/>
            </a:pPr>
            <a:r>
              <a:rPr lang="zh-CN" altLang="en-US" sz="2000" b="1">
                <a:solidFill>
                  <a:srgbClr val="000000"/>
                </a:solidFill>
                <a:latin typeface="宋体" panose="02010600030101010101" pitchFamily="2" charset="-122"/>
                <a:ea typeface="宋体" panose="02010600030101010101" pitchFamily="2" charset="-122"/>
              </a:rPr>
              <a:t>       对于两路组相联第二级</a:t>
            </a:r>
            <a:r>
              <a:rPr lang="en-US" altLang="zh-CN" sz="2000" b="1">
                <a:solidFill>
                  <a:srgbClr val="000000"/>
                </a:solidFill>
                <a:latin typeface="宋体" panose="02010600030101010101" pitchFamily="2" charset="-122"/>
                <a:ea typeface="宋体" panose="02010600030101010101" pitchFamily="2" charset="-122"/>
              </a:rPr>
              <a:t>Cache</a:t>
            </a:r>
            <a:r>
              <a:rPr lang="zh-CN" altLang="en-US" sz="2000" b="1">
                <a:solidFill>
                  <a:srgbClr val="000000"/>
                </a:solidFill>
                <a:latin typeface="宋体" panose="02010600030101010101" pitchFamily="2" charset="-122"/>
                <a:ea typeface="宋体" panose="02010600030101010101" pitchFamily="2" charset="-122"/>
              </a:rPr>
              <a:t>来说，命中时间增加了</a:t>
            </a:r>
            <a:r>
              <a:rPr lang="en-US" altLang="zh-CN" sz="2000" b="1">
                <a:solidFill>
                  <a:srgbClr val="000000"/>
                </a:solidFill>
                <a:latin typeface="宋体" panose="02010600030101010101" pitchFamily="2" charset="-122"/>
                <a:ea typeface="宋体" panose="02010600030101010101" pitchFamily="2" charset="-122"/>
              </a:rPr>
              <a:t>10%</a:t>
            </a:r>
            <a:r>
              <a:rPr lang="zh-CN" altLang="en-US" sz="2000" b="1">
                <a:solidFill>
                  <a:srgbClr val="000000"/>
                </a:solidFill>
                <a:latin typeface="宋体" panose="02010600030101010101" pitchFamily="2" charset="-122"/>
                <a:ea typeface="宋体" panose="02010600030101010101" pitchFamily="2" charset="-122"/>
              </a:rPr>
              <a:t>（</a:t>
            </a:r>
            <a:r>
              <a:rPr lang="en-US" altLang="zh-CN" sz="2000" b="1">
                <a:solidFill>
                  <a:srgbClr val="000000"/>
                </a:solidFill>
                <a:latin typeface="宋体" panose="02010600030101010101" pitchFamily="2" charset="-122"/>
                <a:ea typeface="宋体" panose="02010600030101010101" pitchFamily="2" charset="-122"/>
              </a:rPr>
              <a:t>0.1</a:t>
            </a:r>
            <a:r>
              <a:rPr lang="zh-CN" altLang="en-US" sz="2000" b="1">
                <a:solidFill>
                  <a:srgbClr val="000000"/>
                </a:solidFill>
                <a:latin typeface="宋体" panose="02010600030101010101" pitchFamily="2" charset="-122"/>
                <a:ea typeface="宋体" panose="02010600030101010101" pitchFamily="2" charset="-122"/>
              </a:rPr>
              <a:t>）个时钟周期，故第一级</a:t>
            </a:r>
            <a:r>
              <a:rPr lang="en-US" altLang="zh-CN" sz="2000" b="1">
                <a:solidFill>
                  <a:srgbClr val="000000"/>
                </a:solidFill>
                <a:latin typeface="宋体" panose="02010600030101010101" pitchFamily="2" charset="-122"/>
                <a:ea typeface="宋体" panose="02010600030101010101" pitchFamily="2" charset="-122"/>
              </a:rPr>
              <a:t>Cache</a:t>
            </a:r>
            <a:r>
              <a:rPr lang="zh-CN" altLang="en-US" sz="2000" b="1">
                <a:solidFill>
                  <a:srgbClr val="000000"/>
                </a:solidFill>
                <a:latin typeface="宋体" panose="02010600030101010101" pitchFamily="2" charset="-122"/>
                <a:ea typeface="宋体" panose="02010600030101010101" pitchFamily="2" charset="-122"/>
              </a:rPr>
              <a:t>的不命中开销为：</a:t>
            </a:r>
          </a:p>
          <a:p>
            <a:pPr marL="457200" indent="-457200" eaLnBrk="1" hangingPunct="1">
              <a:lnSpc>
                <a:spcPct val="130000"/>
              </a:lnSpc>
              <a:buFont typeface="Wingdings" panose="05000000000000000000" pitchFamily="2" charset="2"/>
              <a:buNone/>
            </a:pPr>
            <a:r>
              <a:rPr lang="zh-CN" altLang="en-US" sz="2000" b="1">
                <a:solidFill>
                  <a:srgbClr val="000000"/>
                </a:solidFill>
                <a:latin typeface="宋体" panose="02010600030101010101" pitchFamily="2" charset="-122"/>
                <a:ea typeface="宋体" panose="02010600030101010101" pitchFamily="2" charset="-122"/>
              </a:rPr>
              <a:t>   </a:t>
            </a:r>
            <a:r>
              <a:rPr lang="zh-CN" altLang="en-US" sz="2000" b="1">
                <a:solidFill>
                  <a:schemeClr val="tx1"/>
                </a:solidFill>
                <a:latin typeface="宋体" panose="02010600030101010101" pitchFamily="2" charset="-122"/>
                <a:ea typeface="宋体" panose="02010600030101010101" pitchFamily="2" charset="-122"/>
              </a:rPr>
              <a:t>不命中开销</a:t>
            </a:r>
            <a:r>
              <a:rPr lang="zh-CN" altLang="en-US" sz="2000" b="1" baseline="-25000">
                <a:solidFill>
                  <a:schemeClr val="tx1"/>
                </a:solidFill>
                <a:latin typeface="宋体" panose="02010600030101010101" pitchFamily="2" charset="-122"/>
                <a:ea typeface="宋体" panose="02010600030101010101" pitchFamily="2" charset="-122"/>
              </a:rPr>
              <a:t>两路组相联，</a:t>
            </a:r>
            <a:r>
              <a:rPr lang="en-US" altLang="zh-CN" sz="2000" b="1" baseline="-25000">
                <a:solidFill>
                  <a:schemeClr val="tx1"/>
                </a:solidFill>
                <a:latin typeface="宋体" panose="02010600030101010101" pitchFamily="2" charset="-122"/>
                <a:ea typeface="宋体" panose="02010600030101010101" pitchFamily="2" charset="-122"/>
              </a:rPr>
              <a:t>L1</a:t>
            </a:r>
            <a:r>
              <a:rPr lang="en-US" altLang="zh-CN" sz="2000" b="1">
                <a:solidFill>
                  <a:schemeClr val="tx1"/>
                </a:solidFill>
                <a:latin typeface="宋体" panose="02010600030101010101" pitchFamily="2" charset="-122"/>
                <a:ea typeface="宋体" panose="02010600030101010101" pitchFamily="2" charset="-122"/>
              </a:rPr>
              <a:t> </a:t>
            </a:r>
            <a:r>
              <a:rPr lang="zh-CN" altLang="en-US" sz="2000" b="1">
                <a:solidFill>
                  <a:schemeClr val="tx1"/>
                </a:solidFill>
                <a:latin typeface="宋体" panose="02010600030101010101" pitchFamily="2" charset="-122"/>
                <a:ea typeface="宋体" panose="02010600030101010101" pitchFamily="2" charset="-122"/>
              </a:rPr>
              <a:t>＝ </a:t>
            </a:r>
            <a:r>
              <a:rPr lang="en-US" altLang="zh-CN" sz="2000" b="1">
                <a:solidFill>
                  <a:schemeClr val="tx1"/>
                </a:solidFill>
                <a:latin typeface="宋体" panose="02010600030101010101" pitchFamily="2" charset="-122"/>
                <a:ea typeface="宋体" panose="02010600030101010101" pitchFamily="2" charset="-122"/>
              </a:rPr>
              <a:t>10.1</a:t>
            </a:r>
            <a:r>
              <a:rPr lang="zh-CN" altLang="en-US" sz="2000" b="1">
                <a:solidFill>
                  <a:schemeClr val="tx1"/>
                </a:solidFill>
                <a:latin typeface="宋体" panose="02010600030101010101" pitchFamily="2" charset="-122"/>
                <a:ea typeface="宋体" panose="02010600030101010101" pitchFamily="2" charset="-122"/>
              </a:rPr>
              <a:t>＋</a:t>
            </a:r>
            <a:r>
              <a:rPr lang="en-US" altLang="zh-CN" sz="2000" b="1">
                <a:solidFill>
                  <a:schemeClr val="tx1"/>
                </a:solidFill>
                <a:latin typeface="宋体" panose="02010600030101010101" pitchFamily="2" charset="-122"/>
                <a:ea typeface="宋体" panose="02010600030101010101" pitchFamily="2" charset="-122"/>
              </a:rPr>
              <a:t>20%×50 </a:t>
            </a:r>
            <a:r>
              <a:rPr lang="zh-CN" altLang="en-US" sz="2000" b="1">
                <a:solidFill>
                  <a:schemeClr val="tx1"/>
                </a:solidFill>
                <a:latin typeface="宋体" panose="02010600030101010101" pitchFamily="2" charset="-122"/>
                <a:ea typeface="宋体" panose="02010600030101010101" pitchFamily="2" charset="-122"/>
              </a:rPr>
              <a:t>＝ </a:t>
            </a:r>
            <a:r>
              <a:rPr lang="en-US" altLang="zh-CN" sz="2000" b="1">
                <a:solidFill>
                  <a:schemeClr val="tx1"/>
                </a:solidFill>
                <a:latin typeface="宋体" panose="02010600030101010101" pitchFamily="2" charset="-122"/>
                <a:ea typeface="宋体" panose="02010600030101010101" pitchFamily="2" charset="-122"/>
              </a:rPr>
              <a:t>20.1 </a:t>
            </a:r>
            <a:r>
              <a:rPr lang="zh-CN" altLang="en-US" sz="2000" b="1">
                <a:solidFill>
                  <a:schemeClr val="tx1"/>
                </a:solidFill>
                <a:latin typeface="宋体" panose="02010600030101010101" pitchFamily="2" charset="-122"/>
                <a:ea typeface="宋体" panose="02010600030101010101" pitchFamily="2" charset="-122"/>
              </a:rPr>
              <a:t>个时钟周期</a:t>
            </a:r>
          </a:p>
          <a:p>
            <a:pPr marL="457200" indent="-457200" eaLnBrk="1" hangingPunct="1">
              <a:lnSpc>
                <a:spcPct val="130000"/>
              </a:lnSpc>
              <a:buFont typeface="Wingdings" panose="05000000000000000000" pitchFamily="2" charset="2"/>
              <a:buNone/>
            </a:pPr>
            <a:r>
              <a:rPr lang="zh-CN" altLang="en-US" sz="2000" b="1">
                <a:solidFill>
                  <a:srgbClr val="000000"/>
                </a:solidFill>
                <a:latin typeface="宋体" panose="02010600030101010101" pitchFamily="2" charset="-122"/>
                <a:ea typeface="宋体" panose="02010600030101010101" pitchFamily="2" charset="-122"/>
              </a:rPr>
              <a:t>    把第二级</a:t>
            </a:r>
            <a:r>
              <a:rPr lang="en-US" altLang="zh-CN" sz="2000" b="1">
                <a:solidFill>
                  <a:srgbClr val="000000"/>
                </a:solidFill>
                <a:latin typeface="宋体" panose="02010600030101010101" pitchFamily="2" charset="-122"/>
                <a:ea typeface="宋体" panose="02010600030101010101" pitchFamily="2" charset="-122"/>
              </a:rPr>
              <a:t>Cache</a:t>
            </a:r>
            <a:r>
              <a:rPr lang="zh-CN" altLang="en-US" sz="2000" b="1">
                <a:solidFill>
                  <a:srgbClr val="000000"/>
                </a:solidFill>
                <a:latin typeface="宋体" panose="02010600030101010101" pitchFamily="2" charset="-122"/>
                <a:ea typeface="宋体" panose="02010600030101010101" pitchFamily="2" charset="-122"/>
              </a:rPr>
              <a:t>的命中时间取整，得</a:t>
            </a:r>
            <a:r>
              <a:rPr lang="en-US" altLang="zh-CN" sz="2000" b="1">
                <a:solidFill>
                  <a:srgbClr val="000000"/>
                </a:solidFill>
                <a:latin typeface="宋体" panose="02010600030101010101" pitchFamily="2" charset="-122"/>
                <a:ea typeface="宋体" panose="02010600030101010101" pitchFamily="2" charset="-122"/>
              </a:rPr>
              <a:t>10</a:t>
            </a:r>
            <a:r>
              <a:rPr lang="zh-CN" altLang="en-US" sz="2000" b="1">
                <a:solidFill>
                  <a:srgbClr val="000000"/>
                </a:solidFill>
                <a:latin typeface="宋体" panose="02010600030101010101" pitchFamily="2" charset="-122"/>
                <a:ea typeface="宋体" panose="02010600030101010101" pitchFamily="2" charset="-122"/>
              </a:rPr>
              <a:t>或</a:t>
            </a:r>
            <a:r>
              <a:rPr lang="en-US" altLang="zh-CN" sz="2000" b="1">
                <a:solidFill>
                  <a:srgbClr val="000000"/>
                </a:solidFill>
                <a:latin typeface="宋体" panose="02010600030101010101" pitchFamily="2" charset="-122"/>
                <a:ea typeface="宋体" panose="02010600030101010101" pitchFamily="2" charset="-122"/>
              </a:rPr>
              <a:t>11</a:t>
            </a:r>
            <a:r>
              <a:rPr lang="zh-CN" altLang="en-US" sz="2000" b="1">
                <a:solidFill>
                  <a:srgbClr val="000000"/>
                </a:solidFill>
                <a:latin typeface="宋体" panose="02010600030101010101" pitchFamily="2" charset="-122"/>
                <a:ea typeface="宋体" panose="02010600030101010101" pitchFamily="2" charset="-122"/>
              </a:rPr>
              <a:t>，则：</a:t>
            </a:r>
          </a:p>
          <a:p>
            <a:pPr marL="457200" indent="-457200" eaLnBrk="1" hangingPunct="1">
              <a:lnSpc>
                <a:spcPct val="130000"/>
              </a:lnSpc>
              <a:buFont typeface="Wingdings" panose="05000000000000000000" pitchFamily="2" charset="2"/>
              <a:buNone/>
            </a:pPr>
            <a:r>
              <a:rPr lang="zh-CN" altLang="en-US" sz="2000" b="1">
                <a:solidFill>
                  <a:schemeClr val="tx1"/>
                </a:solidFill>
                <a:latin typeface="宋体" panose="02010600030101010101" pitchFamily="2" charset="-122"/>
                <a:ea typeface="宋体" panose="02010600030101010101" pitchFamily="2" charset="-122"/>
              </a:rPr>
              <a:t>     不命中开销</a:t>
            </a:r>
            <a:r>
              <a:rPr lang="zh-CN" altLang="en-US" sz="2000" b="1" baseline="-25000">
                <a:solidFill>
                  <a:schemeClr val="tx1"/>
                </a:solidFill>
                <a:latin typeface="宋体" panose="02010600030101010101" pitchFamily="2" charset="-122"/>
                <a:ea typeface="宋体" panose="02010600030101010101" pitchFamily="2" charset="-122"/>
              </a:rPr>
              <a:t>两路组相联，</a:t>
            </a:r>
            <a:r>
              <a:rPr lang="en-US" altLang="zh-CN" sz="2000" b="1" baseline="-25000">
                <a:solidFill>
                  <a:schemeClr val="tx1"/>
                </a:solidFill>
                <a:latin typeface="宋体" panose="02010600030101010101" pitchFamily="2" charset="-122"/>
                <a:ea typeface="宋体" panose="02010600030101010101" pitchFamily="2" charset="-122"/>
              </a:rPr>
              <a:t>L1</a:t>
            </a:r>
            <a:r>
              <a:rPr lang="en-US" altLang="zh-CN" sz="2000" b="1">
                <a:solidFill>
                  <a:schemeClr val="tx1"/>
                </a:solidFill>
                <a:latin typeface="宋体" panose="02010600030101010101" pitchFamily="2" charset="-122"/>
                <a:ea typeface="宋体" panose="02010600030101010101" pitchFamily="2" charset="-122"/>
              </a:rPr>
              <a:t> </a:t>
            </a:r>
            <a:r>
              <a:rPr lang="zh-CN" altLang="en-US" sz="2000" b="1">
                <a:solidFill>
                  <a:schemeClr val="tx1"/>
                </a:solidFill>
                <a:latin typeface="宋体" panose="02010600030101010101" pitchFamily="2" charset="-122"/>
                <a:ea typeface="宋体" panose="02010600030101010101" pitchFamily="2" charset="-122"/>
              </a:rPr>
              <a:t>＝ </a:t>
            </a:r>
            <a:r>
              <a:rPr lang="en-US" altLang="zh-CN" sz="2000" b="1">
                <a:solidFill>
                  <a:schemeClr val="tx1"/>
                </a:solidFill>
                <a:latin typeface="宋体" panose="02010600030101010101" pitchFamily="2" charset="-122"/>
                <a:ea typeface="宋体" panose="02010600030101010101" pitchFamily="2" charset="-122"/>
              </a:rPr>
              <a:t>10</a:t>
            </a:r>
            <a:r>
              <a:rPr lang="zh-CN" altLang="en-US" sz="2000" b="1">
                <a:solidFill>
                  <a:schemeClr val="tx1"/>
                </a:solidFill>
                <a:latin typeface="宋体" panose="02010600030101010101" pitchFamily="2" charset="-122"/>
                <a:ea typeface="宋体" panose="02010600030101010101" pitchFamily="2" charset="-122"/>
              </a:rPr>
              <a:t>＋</a:t>
            </a:r>
            <a:r>
              <a:rPr lang="en-US" altLang="zh-CN" sz="2000" b="1">
                <a:solidFill>
                  <a:schemeClr val="tx1"/>
                </a:solidFill>
                <a:latin typeface="宋体" panose="02010600030101010101" pitchFamily="2" charset="-122"/>
                <a:ea typeface="宋体" panose="02010600030101010101" pitchFamily="2" charset="-122"/>
              </a:rPr>
              <a:t>20%×50 </a:t>
            </a:r>
            <a:r>
              <a:rPr lang="zh-CN" altLang="en-US" sz="2000" b="1">
                <a:solidFill>
                  <a:schemeClr val="tx1"/>
                </a:solidFill>
                <a:latin typeface="宋体" panose="02010600030101010101" pitchFamily="2" charset="-122"/>
                <a:ea typeface="宋体" panose="02010600030101010101" pitchFamily="2" charset="-122"/>
              </a:rPr>
              <a:t>＝ </a:t>
            </a:r>
            <a:r>
              <a:rPr lang="en-US" altLang="zh-CN" sz="2000" b="1">
                <a:solidFill>
                  <a:schemeClr val="tx1"/>
                </a:solidFill>
                <a:latin typeface="宋体" panose="02010600030101010101" pitchFamily="2" charset="-122"/>
                <a:ea typeface="宋体" panose="02010600030101010101" pitchFamily="2" charset="-122"/>
              </a:rPr>
              <a:t>20.0 </a:t>
            </a:r>
            <a:r>
              <a:rPr lang="zh-CN" altLang="en-US" sz="2000" b="1">
                <a:solidFill>
                  <a:schemeClr val="tx1"/>
                </a:solidFill>
                <a:latin typeface="宋体" panose="02010600030101010101" pitchFamily="2" charset="-122"/>
                <a:ea typeface="宋体" panose="02010600030101010101" pitchFamily="2" charset="-122"/>
              </a:rPr>
              <a:t>个时钟周期</a:t>
            </a:r>
          </a:p>
          <a:p>
            <a:pPr marL="457200" indent="-457200" eaLnBrk="1" hangingPunct="1">
              <a:lnSpc>
                <a:spcPct val="130000"/>
              </a:lnSpc>
              <a:buFont typeface="Wingdings" panose="05000000000000000000" pitchFamily="2" charset="2"/>
              <a:buNone/>
            </a:pPr>
            <a:r>
              <a:rPr lang="zh-CN" altLang="en-US" sz="2000" b="1">
                <a:solidFill>
                  <a:schemeClr val="tx1"/>
                </a:solidFill>
                <a:latin typeface="宋体" panose="02010600030101010101" pitchFamily="2" charset="-122"/>
                <a:ea typeface="宋体" panose="02010600030101010101" pitchFamily="2" charset="-122"/>
              </a:rPr>
              <a:t>     不命中开销</a:t>
            </a:r>
            <a:r>
              <a:rPr lang="zh-CN" altLang="en-US" sz="2000" b="1" baseline="-25000">
                <a:solidFill>
                  <a:schemeClr val="tx1"/>
                </a:solidFill>
                <a:latin typeface="宋体" panose="02010600030101010101" pitchFamily="2" charset="-122"/>
                <a:ea typeface="宋体" panose="02010600030101010101" pitchFamily="2" charset="-122"/>
              </a:rPr>
              <a:t>两路组相联，</a:t>
            </a:r>
            <a:r>
              <a:rPr lang="en-US" altLang="zh-CN" sz="2000" b="1" baseline="-25000">
                <a:solidFill>
                  <a:schemeClr val="tx1"/>
                </a:solidFill>
                <a:latin typeface="宋体" panose="02010600030101010101" pitchFamily="2" charset="-122"/>
                <a:ea typeface="宋体" panose="02010600030101010101" pitchFamily="2" charset="-122"/>
              </a:rPr>
              <a:t>L1</a:t>
            </a:r>
            <a:r>
              <a:rPr lang="en-US" altLang="zh-CN" sz="2000" b="1">
                <a:solidFill>
                  <a:schemeClr val="tx1"/>
                </a:solidFill>
                <a:latin typeface="宋体" panose="02010600030101010101" pitchFamily="2" charset="-122"/>
                <a:ea typeface="宋体" panose="02010600030101010101" pitchFamily="2" charset="-122"/>
              </a:rPr>
              <a:t> </a:t>
            </a:r>
            <a:r>
              <a:rPr lang="zh-CN" altLang="en-US" sz="2000" b="1">
                <a:solidFill>
                  <a:schemeClr val="tx1"/>
                </a:solidFill>
                <a:latin typeface="宋体" panose="02010600030101010101" pitchFamily="2" charset="-122"/>
                <a:ea typeface="宋体" panose="02010600030101010101" pitchFamily="2" charset="-122"/>
              </a:rPr>
              <a:t>＝ </a:t>
            </a:r>
            <a:r>
              <a:rPr lang="en-US" altLang="zh-CN" sz="2000" b="1">
                <a:solidFill>
                  <a:schemeClr val="tx1"/>
                </a:solidFill>
                <a:latin typeface="宋体" panose="02010600030101010101" pitchFamily="2" charset="-122"/>
                <a:ea typeface="宋体" panose="02010600030101010101" pitchFamily="2" charset="-122"/>
              </a:rPr>
              <a:t>11</a:t>
            </a:r>
            <a:r>
              <a:rPr lang="zh-CN" altLang="en-US" sz="2000" b="1">
                <a:solidFill>
                  <a:schemeClr val="tx1"/>
                </a:solidFill>
                <a:latin typeface="宋体" panose="02010600030101010101" pitchFamily="2" charset="-122"/>
                <a:ea typeface="宋体" panose="02010600030101010101" pitchFamily="2" charset="-122"/>
              </a:rPr>
              <a:t>＋</a:t>
            </a:r>
            <a:r>
              <a:rPr lang="en-US" altLang="zh-CN" sz="2000" b="1">
                <a:solidFill>
                  <a:schemeClr val="tx1"/>
                </a:solidFill>
                <a:latin typeface="宋体" panose="02010600030101010101" pitchFamily="2" charset="-122"/>
                <a:ea typeface="宋体" panose="02010600030101010101" pitchFamily="2" charset="-122"/>
              </a:rPr>
              <a:t>20%×50 </a:t>
            </a:r>
            <a:r>
              <a:rPr lang="zh-CN" altLang="en-US" sz="2000" b="1">
                <a:solidFill>
                  <a:schemeClr val="tx1"/>
                </a:solidFill>
                <a:latin typeface="宋体" panose="02010600030101010101" pitchFamily="2" charset="-122"/>
                <a:ea typeface="宋体" panose="02010600030101010101" pitchFamily="2" charset="-122"/>
              </a:rPr>
              <a:t>＝ </a:t>
            </a:r>
            <a:r>
              <a:rPr lang="en-US" altLang="zh-CN" sz="2000" b="1">
                <a:solidFill>
                  <a:schemeClr val="tx1"/>
                </a:solidFill>
                <a:latin typeface="宋体" panose="02010600030101010101" pitchFamily="2" charset="-122"/>
                <a:ea typeface="宋体" panose="02010600030101010101" pitchFamily="2" charset="-122"/>
              </a:rPr>
              <a:t>21.0 </a:t>
            </a:r>
            <a:r>
              <a:rPr lang="zh-CN" altLang="en-US" sz="2000" b="1">
                <a:solidFill>
                  <a:schemeClr val="tx1"/>
                </a:solidFill>
                <a:latin typeface="宋体" panose="02010600030101010101" pitchFamily="2" charset="-122"/>
                <a:ea typeface="宋体" panose="02010600030101010101" pitchFamily="2" charset="-122"/>
              </a:rPr>
              <a:t>个时钟周期</a:t>
            </a:r>
          </a:p>
          <a:p>
            <a:pPr marL="457200" indent="-457200" eaLnBrk="1" hangingPunct="1">
              <a:lnSpc>
                <a:spcPct val="130000"/>
              </a:lnSpc>
              <a:buFont typeface="Wingdings" panose="05000000000000000000" pitchFamily="2" charset="2"/>
              <a:buNone/>
            </a:pPr>
            <a:r>
              <a:rPr lang="zh-CN" altLang="en-US" sz="2000" b="1">
                <a:latin typeface="宋体" panose="02010600030101010101" pitchFamily="2" charset="-122"/>
                <a:ea typeface="宋体" panose="02010600030101010101" pitchFamily="2" charset="-122"/>
              </a:rPr>
              <a:t>    故对于第二级</a:t>
            </a:r>
            <a:r>
              <a:rPr lang="en-US" altLang="zh-CN" sz="2000" b="1">
                <a:latin typeface="宋体" panose="02010600030101010101" pitchFamily="2" charset="-122"/>
                <a:ea typeface="宋体" panose="02010600030101010101" pitchFamily="2" charset="-122"/>
              </a:rPr>
              <a:t>Cache</a:t>
            </a:r>
            <a:r>
              <a:rPr lang="zh-CN" altLang="en-US" sz="2000" b="1">
                <a:latin typeface="宋体" panose="02010600030101010101" pitchFamily="2" charset="-122"/>
                <a:ea typeface="宋体" panose="02010600030101010101" pitchFamily="2" charset="-122"/>
              </a:rPr>
              <a:t>来说，两路组相联优于直接映像。</a:t>
            </a:r>
          </a:p>
        </p:txBody>
      </p:sp>
    </p:spTree>
  </p:cSld>
  <p:clrMapOvr>
    <a:masterClrMapping/>
  </p:clrMapOvr>
  <p:transition>
    <p:pull dir="rd"/>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eaLnBrk="1" hangingPunct="1"/>
            <a:r>
              <a:rPr lang="en-US" altLang="zh-CN">
                <a:latin typeface="黑体" panose="02010609060101010101" pitchFamily="49" charset="-122"/>
              </a:rPr>
              <a:t>5.4 </a:t>
            </a:r>
            <a:r>
              <a:rPr lang="zh-CN" altLang="en-US">
                <a:latin typeface="黑体" panose="02010609060101010101" pitchFamily="49" charset="-122"/>
              </a:rPr>
              <a:t>减少</a:t>
            </a:r>
            <a:r>
              <a:rPr lang="en-US" altLang="zh-CN">
                <a:latin typeface="黑体" panose="02010609060101010101" pitchFamily="49" charset="-122"/>
              </a:rPr>
              <a:t>Cache</a:t>
            </a:r>
            <a:r>
              <a:rPr lang="zh-CN" altLang="en-US">
                <a:latin typeface="黑体" panose="02010609060101010101" pitchFamily="49" charset="-122"/>
              </a:rPr>
              <a:t>不命中开销</a:t>
            </a:r>
          </a:p>
        </p:txBody>
      </p:sp>
      <p:sp>
        <p:nvSpPr>
          <p:cNvPr id="125955" name="Rectangle 3" descr="Rectangle: Click to edit Master text styles&#10;Second level&#10;Third level&#10;Fourth level&#10;Fifth level"/>
          <p:cNvSpPr>
            <a:spLocks noGrp="1" noChangeArrowheads="1"/>
          </p:cNvSpPr>
          <p:nvPr>
            <p:ph type="body" idx="1"/>
          </p:nvPr>
        </p:nvSpPr>
        <p:spPr>
          <a:xfrm>
            <a:off x="685800" y="1362075"/>
            <a:ext cx="7773988" cy="4154488"/>
          </a:xfrm>
        </p:spPr>
        <p:txBody>
          <a:bodyPr/>
          <a:lstStyle/>
          <a:p>
            <a:pPr marL="1085850" lvl="1" indent="-457200" eaLnBrk="1" hangingPunct="1"/>
            <a:r>
              <a:rPr lang="zh-CN" altLang="en-US"/>
              <a:t>块大小</a:t>
            </a:r>
          </a:p>
          <a:p>
            <a:pPr lvl="2" eaLnBrk="1" hangingPunct="1"/>
            <a:r>
              <a:rPr lang="zh-CN" altLang="en-US">
                <a:latin typeface="宋体" panose="02010600030101010101" pitchFamily="2" charset="-122"/>
              </a:rPr>
              <a:t>第二级</a:t>
            </a:r>
            <a:r>
              <a:rPr lang="en-US" altLang="zh-CN">
                <a:latin typeface="宋体" panose="02010600030101010101" pitchFamily="2" charset="-122"/>
              </a:rPr>
              <a:t>Cache</a:t>
            </a:r>
            <a:r>
              <a:rPr lang="zh-CN" altLang="en-US">
                <a:latin typeface="宋体" panose="02010600030101010101" pitchFamily="2" charset="-122"/>
              </a:rPr>
              <a:t>可采用较大的块</a:t>
            </a:r>
          </a:p>
          <a:p>
            <a:pPr lvl="3" eaLnBrk="1" hangingPunct="1">
              <a:buFont typeface="Wingdings" panose="05000000000000000000" pitchFamily="2" charset="2"/>
              <a:buNone/>
            </a:pPr>
            <a:r>
              <a:rPr lang="zh-CN" altLang="en-US">
                <a:latin typeface="宋体" panose="02010600030101010101" pitchFamily="2" charset="-122"/>
              </a:rPr>
              <a:t>   如 </a:t>
            </a:r>
            <a:r>
              <a:rPr lang="en-US" altLang="zh-CN">
                <a:latin typeface="宋体" panose="02010600030101010101" pitchFamily="2" charset="-122"/>
              </a:rPr>
              <a:t>64</a:t>
            </a:r>
            <a:r>
              <a:rPr lang="zh-CN" altLang="en-US">
                <a:latin typeface="宋体" panose="02010600030101010101" pitchFamily="2" charset="-122"/>
              </a:rPr>
              <a:t>、</a:t>
            </a:r>
            <a:r>
              <a:rPr lang="en-US" altLang="zh-CN">
                <a:latin typeface="宋体" panose="02010600030101010101" pitchFamily="2" charset="-122"/>
              </a:rPr>
              <a:t>128</a:t>
            </a:r>
            <a:r>
              <a:rPr lang="zh-CN" altLang="en-US">
                <a:latin typeface="宋体" panose="02010600030101010101" pitchFamily="2" charset="-122"/>
              </a:rPr>
              <a:t>、</a:t>
            </a:r>
            <a:r>
              <a:rPr lang="en-US" altLang="zh-CN">
                <a:latin typeface="宋体" panose="02010600030101010101" pitchFamily="2" charset="-122"/>
              </a:rPr>
              <a:t>256</a:t>
            </a:r>
            <a:r>
              <a:rPr lang="zh-CN" altLang="en-US">
                <a:latin typeface="宋体" panose="02010600030101010101" pitchFamily="2" charset="-122"/>
              </a:rPr>
              <a:t>字节 </a:t>
            </a:r>
          </a:p>
          <a:p>
            <a:pPr lvl="2" eaLnBrk="1" hangingPunct="1"/>
            <a:r>
              <a:rPr lang="zh-CN" altLang="en-US">
                <a:latin typeface="宋体" panose="02010600030101010101" pitchFamily="2" charset="-122"/>
              </a:rPr>
              <a:t>为减少平均访存时间，可以让容量较小的第一级</a:t>
            </a:r>
            <a:r>
              <a:rPr lang="en-US" altLang="zh-CN">
                <a:latin typeface="宋体" panose="02010600030101010101" pitchFamily="2" charset="-122"/>
              </a:rPr>
              <a:t>Cache</a:t>
            </a:r>
            <a:r>
              <a:rPr lang="zh-CN" altLang="en-US">
                <a:latin typeface="宋体" panose="02010600030101010101" pitchFamily="2" charset="-122"/>
              </a:rPr>
              <a:t>采用较小的块，而让容量较大的第二级</a:t>
            </a:r>
            <a:r>
              <a:rPr lang="en-US" altLang="zh-CN">
                <a:latin typeface="宋体" panose="02010600030101010101" pitchFamily="2" charset="-122"/>
              </a:rPr>
              <a:t>Cache</a:t>
            </a:r>
            <a:r>
              <a:rPr lang="zh-CN" altLang="en-US">
                <a:latin typeface="宋体" panose="02010600030101010101" pitchFamily="2" charset="-122"/>
              </a:rPr>
              <a:t>采用较大的块。</a:t>
            </a:r>
          </a:p>
          <a:p>
            <a:pPr lvl="2" eaLnBrk="1" hangingPunct="1"/>
            <a:r>
              <a:rPr lang="zh-CN" altLang="en-US">
                <a:solidFill>
                  <a:srgbClr val="FF0000"/>
                </a:solidFill>
              </a:rPr>
              <a:t>多级包容性 </a:t>
            </a:r>
          </a:p>
          <a:p>
            <a:pPr lvl="3" eaLnBrk="1" hangingPunct="1">
              <a:buFont typeface="Wingdings" panose="05000000000000000000" pitchFamily="2" charset="2"/>
              <a:buNone/>
            </a:pPr>
            <a:r>
              <a:rPr lang="zh-CN" altLang="en-US">
                <a:latin typeface="宋体" panose="02010600030101010101" pitchFamily="2" charset="-122"/>
              </a:rPr>
              <a:t>需要考虑的</a:t>
            </a:r>
            <a:r>
              <a:rPr lang="zh-CN" altLang="en-US">
                <a:solidFill>
                  <a:srgbClr val="D60093"/>
                </a:solidFill>
                <a:latin typeface="宋体" panose="02010600030101010101" pitchFamily="2" charset="-122"/>
              </a:rPr>
              <a:t>另一个问题</a:t>
            </a:r>
            <a:r>
              <a:rPr lang="zh-CN" altLang="en-US">
                <a:latin typeface="宋体" panose="02010600030101010101" pitchFamily="2" charset="-122"/>
              </a:rPr>
              <a:t>：</a:t>
            </a:r>
          </a:p>
          <a:p>
            <a:pPr lvl="3" eaLnBrk="1" hangingPunct="1">
              <a:buFont typeface="Wingdings" panose="05000000000000000000" pitchFamily="2" charset="2"/>
              <a:buNone/>
            </a:pPr>
            <a:r>
              <a:rPr lang="zh-CN" altLang="en-US">
                <a:latin typeface="宋体" panose="02010600030101010101" pitchFamily="2" charset="-122"/>
              </a:rPr>
              <a:t>    第一级</a:t>
            </a:r>
            <a:r>
              <a:rPr lang="en-US" altLang="zh-CN">
                <a:latin typeface="宋体" panose="02010600030101010101" pitchFamily="2" charset="-122"/>
              </a:rPr>
              <a:t>Cache</a:t>
            </a:r>
            <a:r>
              <a:rPr lang="zh-CN" altLang="en-US">
                <a:latin typeface="宋体" panose="02010600030101010101" pitchFamily="2" charset="-122"/>
              </a:rPr>
              <a:t>中的数据是否总是同时存在于第</a:t>
            </a:r>
          </a:p>
          <a:p>
            <a:pPr lvl="3" eaLnBrk="1" hangingPunct="1">
              <a:buFont typeface="Wingdings" panose="05000000000000000000" pitchFamily="2" charset="2"/>
              <a:buNone/>
            </a:pPr>
            <a:r>
              <a:rPr lang="zh-CN" altLang="en-US">
                <a:latin typeface="宋体" panose="02010600030101010101" pitchFamily="2" charset="-122"/>
              </a:rPr>
              <a:t>二级</a:t>
            </a:r>
            <a:r>
              <a:rPr lang="en-US" altLang="zh-CN">
                <a:latin typeface="宋体" panose="02010600030101010101" pitchFamily="2" charset="-122"/>
              </a:rPr>
              <a:t>Cache</a:t>
            </a:r>
            <a:r>
              <a:rPr lang="zh-CN" altLang="en-US">
                <a:latin typeface="宋体" panose="02010600030101010101" pitchFamily="2" charset="-122"/>
              </a:rPr>
              <a:t>中。</a:t>
            </a:r>
            <a:r>
              <a:rPr lang="zh-CN" altLang="en-US"/>
              <a:t> </a:t>
            </a:r>
          </a:p>
        </p:txBody>
      </p:sp>
    </p:spTree>
  </p:cSld>
  <p:clrMapOvr>
    <a:masterClrMapping/>
  </p:clrMapOvr>
  <p:transition>
    <p:pull dir="rd"/>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3" descr="Rectangle: Click to edit Master text styles&#10;Second level&#10;Third level&#10;Fourth level&#10;Fifth level"/>
          <p:cNvSpPr>
            <a:spLocks noGrp="1" noChangeArrowheads="1"/>
          </p:cNvSpPr>
          <p:nvPr>
            <p:ph type="body" idx="1"/>
          </p:nvPr>
        </p:nvSpPr>
        <p:spPr>
          <a:xfrm>
            <a:off x="685800" y="1989138"/>
            <a:ext cx="7772400" cy="2592387"/>
          </a:xfrm>
        </p:spPr>
        <p:txBody>
          <a:bodyPr/>
          <a:lstStyle/>
          <a:p>
            <a:pPr marL="457200" indent="-457200" eaLnBrk="1" hangingPunct="1"/>
            <a:r>
              <a:rPr lang="en-US" altLang="zh-CN">
                <a:latin typeface="黑体" panose="02010609060101010101" pitchFamily="49" charset="-122"/>
              </a:rPr>
              <a:t>Cache</a:t>
            </a:r>
            <a:r>
              <a:rPr lang="zh-CN" altLang="en-US">
                <a:latin typeface="黑体" panose="02010609060101010101" pitchFamily="49" charset="-122"/>
              </a:rPr>
              <a:t>中的写缓冲器导致对存储器访问的复杂化</a:t>
            </a:r>
          </a:p>
          <a:p>
            <a:pPr marL="647700" lvl="1" indent="0" eaLnBrk="1" hangingPunct="1">
              <a:lnSpc>
                <a:spcPct val="130000"/>
              </a:lnSpc>
              <a:buFont typeface="Wingdings" panose="05000000000000000000" pitchFamily="2" charset="2"/>
              <a:buNone/>
            </a:pPr>
            <a:r>
              <a:rPr lang="zh-CN" altLang="en-US"/>
              <a:t>      在读不命中时，所读单元的最新值有可能还在写缓冲器中，尚未写入主存。 </a:t>
            </a:r>
          </a:p>
        </p:txBody>
      </p:sp>
      <p:sp>
        <p:nvSpPr>
          <p:cNvPr id="126979" name="Text Box 5"/>
          <p:cNvSpPr txBox="1">
            <a:spLocks noChangeArrowheads="1"/>
          </p:cNvSpPr>
          <p:nvPr/>
        </p:nvSpPr>
        <p:spPr bwMode="auto">
          <a:xfrm>
            <a:off x="684213" y="1412875"/>
            <a:ext cx="684053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2600">
                <a:solidFill>
                  <a:srgbClr val="0000CC"/>
                </a:solidFill>
                <a:latin typeface="黑体" panose="02010609060101010101" pitchFamily="49" charset="-122"/>
              </a:rPr>
              <a:t>5.4.2 </a:t>
            </a:r>
            <a:r>
              <a:rPr lang="zh-CN" altLang="en-US" sz="2600">
                <a:solidFill>
                  <a:srgbClr val="0000CC"/>
                </a:solidFill>
                <a:latin typeface="黑体" panose="02010609060101010101" pitchFamily="49" charset="-122"/>
              </a:rPr>
              <a:t>让读不命中优先于写</a:t>
            </a:r>
          </a:p>
        </p:txBody>
      </p:sp>
      <p:sp>
        <p:nvSpPr>
          <p:cNvPr id="126980" name="Rectangle 6"/>
          <p:cNvSpPr>
            <a:spLocks noGrp="1" noChangeArrowheads="1"/>
          </p:cNvSpPr>
          <p:nvPr>
            <p:ph type="title"/>
          </p:nvPr>
        </p:nvSpPr>
        <p:spPr/>
        <p:txBody>
          <a:bodyPr/>
          <a:lstStyle/>
          <a:p>
            <a:pPr eaLnBrk="1" hangingPunct="1"/>
            <a:r>
              <a:rPr lang="en-US" altLang="zh-CN">
                <a:latin typeface="黑体" panose="02010609060101010101" pitchFamily="49" charset="-122"/>
              </a:rPr>
              <a:t>5.4 </a:t>
            </a:r>
            <a:r>
              <a:rPr lang="zh-CN" altLang="en-US">
                <a:latin typeface="黑体" panose="02010609060101010101" pitchFamily="49" charset="-122"/>
              </a:rPr>
              <a:t>减少</a:t>
            </a:r>
            <a:r>
              <a:rPr lang="en-US" altLang="zh-CN">
                <a:latin typeface="黑体" panose="02010609060101010101" pitchFamily="49" charset="-122"/>
              </a:rPr>
              <a:t>Cache</a:t>
            </a:r>
            <a:r>
              <a:rPr lang="zh-CN" altLang="en-US">
                <a:latin typeface="黑体" panose="02010609060101010101" pitchFamily="49" charset="-122"/>
              </a:rPr>
              <a:t>不命中开销</a:t>
            </a:r>
          </a:p>
        </p:txBody>
      </p:sp>
      <p:sp>
        <p:nvSpPr>
          <p:cNvPr id="126981" name="Rectangle 2" descr="Rectangle: Click to edit Master text styles&#10;Second level&#10;Third level&#10;Fourth level&#10;Fifth level"/>
          <p:cNvSpPr>
            <a:spLocks noChangeArrowheads="1"/>
          </p:cNvSpPr>
          <p:nvPr/>
        </p:nvSpPr>
        <p:spPr bwMode="auto">
          <a:xfrm>
            <a:off x="755650" y="3524250"/>
            <a:ext cx="7772400" cy="249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1085850" indent="-45720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714500" indent="-4572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AutoNum type="arabicPeriod" startAt="2"/>
            </a:pPr>
            <a:r>
              <a:rPr lang="zh-CN" altLang="en-US"/>
              <a:t>解决问题的方法</a:t>
            </a:r>
            <a:r>
              <a:rPr lang="en-US" altLang="zh-CN"/>
              <a:t>(</a:t>
            </a:r>
            <a:r>
              <a:rPr lang="zh-CN" altLang="en-US"/>
              <a:t>读不命中的处理</a:t>
            </a:r>
            <a:r>
              <a:rPr lang="en-US" altLang="zh-CN"/>
              <a:t>)</a:t>
            </a:r>
          </a:p>
          <a:p>
            <a:pPr lvl="1" eaLnBrk="1" hangingPunct="1"/>
            <a:r>
              <a:rPr lang="zh-CN" altLang="en-US"/>
              <a:t>推迟对读不命中的处理</a:t>
            </a:r>
          </a:p>
          <a:p>
            <a:pPr lvl="2" eaLnBrk="1" hangingPunct="1">
              <a:buFont typeface="Wingdings" panose="05000000000000000000" pitchFamily="2" charset="2"/>
              <a:buNone/>
            </a:pPr>
            <a:r>
              <a:rPr lang="zh-CN" altLang="en-US"/>
              <a:t>（</a:t>
            </a:r>
            <a:r>
              <a:rPr lang="zh-CN" altLang="en-US">
                <a:solidFill>
                  <a:srgbClr val="D60093"/>
                </a:solidFill>
              </a:rPr>
              <a:t>缺点：</a:t>
            </a:r>
            <a:r>
              <a:rPr lang="zh-CN" altLang="en-US">
                <a:latin typeface="宋体" panose="02010600030101010101" pitchFamily="2" charset="-122"/>
              </a:rPr>
              <a:t>读不命中的开销增加）</a:t>
            </a:r>
          </a:p>
          <a:p>
            <a:pPr lvl="1" eaLnBrk="1" hangingPunct="1"/>
            <a:r>
              <a:rPr lang="zh-CN" altLang="en-US"/>
              <a:t>检查写缓冲器中的内容</a:t>
            </a:r>
          </a:p>
          <a:p>
            <a:pPr eaLnBrk="1" hangingPunct="1">
              <a:buFont typeface="Wingdings" panose="05000000000000000000" pitchFamily="2" charset="2"/>
              <a:buAutoNum type="arabicPeriod" startAt="2"/>
            </a:pPr>
            <a:r>
              <a:rPr lang="zh-CN" altLang="en-US">
                <a:latin typeface="黑体" panose="02010609060101010101" pitchFamily="49" charset="-122"/>
              </a:rPr>
              <a:t>在写回法</a:t>
            </a:r>
            <a:r>
              <a:rPr lang="en-US" altLang="zh-CN">
                <a:latin typeface="黑体" panose="02010609060101010101" pitchFamily="49" charset="-122"/>
              </a:rPr>
              <a:t>Cache</a:t>
            </a:r>
            <a:r>
              <a:rPr lang="zh-CN" altLang="en-US">
                <a:latin typeface="黑体" panose="02010609060101010101" pitchFamily="49" charset="-122"/>
              </a:rPr>
              <a:t>中，也可采用写缓冲器。</a:t>
            </a:r>
          </a:p>
        </p:txBody>
      </p:sp>
    </p:spTree>
  </p:cSld>
  <p:clrMapOvr>
    <a:masterClrMapping/>
  </p:clrMapOvr>
  <p:transition>
    <p:pull dir="rd"/>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eaLnBrk="1" hangingPunct="1"/>
            <a:r>
              <a:rPr lang="en-US" altLang="zh-CN">
                <a:latin typeface="黑体" panose="02010609060101010101" pitchFamily="49" charset="-122"/>
              </a:rPr>
              <a:t>5.4 </a:t>
            </a:r>
            <a:r>
              <a:rPr lang="zh-CN" altLang="en-US">
                <a:latin typeface="黑体" panose="02010609060101010101" pitchFamily="49" charset="-122"/>
              </a:rPr>
              <a:t>减少</a:t>
            </a:r>
            <a:r>
              <a:rPr lang="en-US" altLang="zh-CN">
                <a:latin typeface="黑体" panose="02010609060101010101" pitchFamily="49" charset="-122"/>
              </a:rPr>
              <a:t>Cache</a:t>
            </a:r>
            <a:r>
              <a:rPr lang="zh-CN" altLang="en-US">
                <a:latin typeface="黑体" panose="02010609060101010101" pitchFamily="49" charset="-122"/>
              </a:rPr>
              <a:t>不命中开销</a:t>
            </a:r>
          </a:p>
        </p:txBody>
      </p:sp>
      <p:sp>
        <p:nvSpPr>
          <p:cNvPr id="129027" name="Text Box 4"/>
          <p:cNvSpPr txBox="1">
            <a:spLocks noChangeArrowheads="1"/>
          </p:cNvSpPr>
          <p:nvPr/>
        </p:nvSpPr>
        <p:spPr bwMode="auto">
          <a:xfrm>
            <a:off x="971550" y="1268413"/>
            <a:ext cx="684053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2600">
                <a:solidFill>
                  <a:srgbClr val="0000CC"/>
                </a:solidFill>
                <a:latin typeface="黑体" panose="02010609060101010101" pitchFamily="49" charset="-122"/>
              </a:rPr>
              <a:t>5.4.3 </a:t>
            </a:r>
            <a:r>
              <a:rPr lang="zh-CN" altLang="en-US" sz="2600">
                <a:solidFill>
                  <a:srgbClr val="0000CC"/>
                </a:solidFill>
                <a:latin typeface="黑体" panose="02010609060101010101" pitchFamily="49" charset="-122"/>
              </a:rPr>
              <a:t>写缓冲合并</a:t>
            </a:r>
          </a:p>
        </p:txBody>
      </p:sp>
      <p:sp>
        <p:nvSpPr>
          <p:cNvPr id="129028" name="Rectangle 5" descr="Rectangle: Click to edit Master text styles&#10;Second level&#10;Third level&#10;Fourth level&#10;Fifth level"/>
          <p:cNvSpPr>
            <a:spLocks noChangeArrowheads="1"/>
          </p:cNvSpPr>
          <p:nvPr/>
        </p:nvSpPr>
        <p:spPr bwMode="auto">
          <a:xfrm>
            <a:off x="971550" y="1781175"/>
            <a:ext cx="7772400" cy="438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1085850" indent="-45720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714500" indent="-4572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r>
              <a:rPr lang="zh-CN" altLang="en-US">
                <a:latin typeface="黑体" panose="02010609060101010101" pitchFamily="49" charset="-122"/>
              </a:rPr>
              <a:t>提高写缓冲器的效率</a:t>
            </a:r>
          </a:p>
          <a:p>
            <a:pPr eaLnBrk="1" hangingPunct="1"/>
            <a:r>
              <a:rPr lang="zh-CN" altLang="en-US">
                <a:solidFill>
                  <a:srgbClr val="FF0000"/>
                </a:solidFill>
                <a:latin typeface="黑体" panose="02010609060101010101" pitchFamily="49" charset="-122"/>
              </a:rPr>
              <a:t>写直达</a:t>
            </a:r>
            <a:r>
              <a:rPr lang="en-US" altLang="zh-CN">
                <a:solidFill>
                  <a:srgbClr val="FF0000"/>
                </a:solidFill>
                <a:latin typeface="黑体" panose="02010609060101010101" pitchFamily="49" charset="-122"/>
              </a:rPr>
              <a:t>Cache</a:t>
            </a:r>
          </a:p>
          <a:p>
            <a:pPr lvl="1" eaLnBrk="1" hangingPunct="1">
              <a:buFont typeface="Wingdings" panose="05000000000000000000" pitchFamily="2" charset="2"/>
              <a:buNone/>
            </a:pPr>
            <a:r>
              <a:rPr lang="zh-CN" altLang="en-US"/>
              <a:t>依靠写缓冲来减少对下一级存储器写操作的时间。</a:t>
            </a:r>
          </a:p>
          <a:p>
            <a:pPr lvl="1" eaLnBrk="1" hangingPunct="1"/>
            <a:r>
              <a:rPr lang="zh-CN" altLang="en-US"/>
              <a:t>如果写缓冲器为空，就把数据和相应地址写入该缓冲器。</a:t>
            </a:r>
          </a:p>
          <a:p>
            <a:pPr lvl="2" eaLnBrk="1" hangingPunct="1">
              <a:buFont typeface="Wingdings" panose="05000000000000000000" pitchFamily="2" charset="2"/>
              <a:buNone/>
            </a:pPr>
            <a:r>
              <a:rPr lang="zh-CN" altLang="en-US">
                <a:latin typeface="宋体" panose="02010600030101010101" pitchFamily="2" charset="-122"/>
              </a:rPr>
              <a:t>   从</a:t>
            </a:r>
            <a:r>
              <a:rPr lang="en-US" altLang="zh-CN">
                <a:latin typeface="宋体" panose="02010600030101010101" pitchFamily="2" charset="-122"/>
              </a:rPr>
              <a:t>CPU</a:t>
            </a:r>
            <a:r>
              <a:rPr lang="zh-CN" altLang="en-US">
                <a:latin typeface="宋体" panose="02010600030101010101" pitchFamily="2" charset="-122"/>
              </a:rPr>
              <a:t>的角度来看，该写操作就算是完成了。</a:t>
            </a:r>
          </a:p>
          <a:p>
            <a:pPr lvl="1" eaLnBrk="1" hangingPunct="1"/>
            <a:r>
              <a:rPr lang="zh-CN" altLang="en-US"/>
              <a:t>如果写缓冲器中已经有了待写入的数据，就要把这次的写入地址与写缓冲器中已有的所有地址进行比较，看是否有匹配的项。如果有地址匹配而</a:t>
            </a:r>
            <a:endParaRPr lang="zh-CN" altLang="en-US">
              <a:latin typeface="宋体" panose="02010600030101010101" pitchFamily="2" charset="-122"/>
            </a:endParaRPr>
          </a:p>
          <a:p>
            <a:pPr lvl="2" eaLnBrk="1" hangingPunct="1">
              <a:buFont typeface="Wingdings" panose="05000000000000000000" pitchFamily="2" charset="2"/>
              <a:buNone/>
            </a:pPr>
            <a:endParaRPr lang="en-US" altLang="zh-CN"/>
          </a:p>
        </p:txBody>
      </p:sp>
    </p:spTree>
  </p:cSld>
  <p:clrMapOvr>
    <a:masterClrMapping/>
  </p:clrMapOvr>
  <p:transition>
    <p:pull dir="rd"/>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pPr eaLnBrk="1" hangingPunct="1"/>
            <a:r>
              <a:rPr lang="en-US" altLang="zh-CN">
                <a:latin typeface="黑体" panose="02010609060101010101" pitchFamily="49" charset="-122"/>
              </a:rPr>
              <a:t>5.4 </a:t>
            </a:r>
            <a:r>
              <a:rPr lang="zh-CN" altLang="en-US">
                <a:latin typeface="黑体" panose="02010609060101010101" pitchFamily="49" charset="-122"/>
              </a:rPr>
              <a:t>减少</a:t>
            </a:r>
            <a:r>
              <a:rPr lang="en-US" altLang="zh-CN">
                <a:latin typeface="黑体" panose="02010609060101010101" pitchFamily="49" charset="-122"/>
              </a:rPr>
              <a:t>Cache</a:t>
            </a:r>
            <a:r>
              <a:rPr lang="zh-CN" altLang="en-US">
                <a:latin typeface="黑体" panose="02010609060101010101" pitchFamily="49" charset="-122"/>
              </a:rPr>
              <a:t>不命中开销</a:t>
            </a:r>
          </a:p>
        </p:txBody>
      </p:sp>
      <p:sp>
        <p:nvSpPr>
          <p:cNvPr id="130051" name="Rectangle 3" descr="Rectangle: Click to edit Master text styles&#10;Second level&#10;Third level&#10;Fourth level&#10;Fifth level"/>
          <p:cNvSpPr>
            <a:spLocks noGrp="1" noChangeArrowheads="1"/>
          </p:cNvSpPr>
          <p:nvPr>
            <p:ph type="body" idx="1"/>
          </p:nvPr>
        </p:nvSpPr>
        <p:spPr>
          <a:xfrm>
            <a:off x="684213" y="1989138"/>
            <a:ext cx="7772400" cy="4608512"/>
          </a:xfrm>
        </p:spPr>
        <p:txBody>
          <a:bodyPr/>
          <a:lstStyle/>
          <a:p>
            <a:pPr marL="1085850" lvl="1" indent="-457200" eaLnBrk="1" hangingPunct="1">
              <a:lnSpc>
                <a:spcPct val="110000"/>
              </a:lnSpc>
              <a:buFont typeface="Wingdings" panose="05000000000000000000" pitchFamily="2" charset="2"/>
              <a:buNone/>
            </a:pPr>
            <a:r>
              <a:rPr lang="en-US" altLang="zh-CN"/>
              <a:t>     </a:t>
            </a:r>
            <a:r>
              <a:rPr lang="zh-CN" altLang="en-US"/>
              <a:t>对应的位置又是空闲的，就把这次要写入的数据与该项合并。这就叫</a:t>
            </a:r>
            <a:r>
              <a:rPr lang="zh-CN" altLang="en-US">
                <a:solidFill>
                  <a:srgbClr val="FF0000"/>
                </a:solidFill>
              </a:rPr>
              <a:t>写缓冲合并。</a:t>
            </a:r>
          </a:p>
          <a:p>
            <a:pPr marL="1085850" lvl="1" indent="-457200" eaLnBrk="1" hangingPunct="1">
              <a:lnSpc>
                <a:spcPct val="110000"/>
              </a:lnSpc>
            </a:pPr>
            <a:r>
              <a:rPr lang="zh-CN" altLang="en-US"/>
              <a:t>如果写缓冲器满且又没有能进行写合并的项，就必须等待。</a:t>
            </a:r>
            <a:endParaRPr lang="en-US" altLang="zh-CN"/>
          </a:p>
          <a:p>
            <a:pPr marL="1085850" lvl="1" indent="-457200" eaLnBrk="1" hangingPunct="1">
              <a:lnSpc>
                <a:spcPct val="110000"/>
              </a:lnSpc>
              <a:buFont typeface="Wingdings" panose="05000000000000000000" pitchFamily="2" charset="2"/>
              <a:buNone/>
            </a:pPr>
            <a:endParaRPr lang="en-US" altLang="zh-CN"/>
          </a:p>
          <a:p>
            <a:pPr marL="1085850" lvl="1" indent="-457200" eaLnBrk="1" hangingPunct="1">
              <a:lnSpc>
                <a:spcPct val="110000"/>
              </a:lnSpc>
              <a:buFont typeface="Wingdings" panose="05000000000000000000" pitchFamily="2" charset="2"/>
              <a:buNone/>
            </a:pPr>
            <a:r>
              <a:rPr lang="zh-CN" altLang="en-US" sz="2000">
                <a:solidFill>
                  <a:srgbClr val="E24C05"/>
                </a:solidFill>
              </a:rPr>
              <a:t>      一次写多个连续的字比多次写快。</a:t>
            </a:r>
            <a:endParaRPr lang="zh-CN" altLang="en-US"/>
          </a:p>
          <a:p>
            <a:pPr marL="1085850" lvl="1" indent="-457200" eaLnBrk="1" hangingPunct="1">
              <a:lnSpc>
                <a:spcPct val="110000"/>
              </a:lnSpc>
              <a:buFont typeface="Wingdings" panose="05000000000000000000" pitchFamily="2" charset="2"/>
              <a:buNone/>
            </a:pPr>
            <a:r>
              <a:rPr lang="zh-CN" altLang="en-US" sz="2000"/>
              <a:t>      </a:t>
            </a:r>
            <a:r>
              <a:rPr lang="zh-CN" altLang="en-US" sz="2000" b="1">
                <a:solidFill>
                  <a:srgbClr val="E24C05"/>
                </a:solidFill>
                <a:ea typeface="宋体" panose="02010600030101010101" pitchFamily="2" charset="-122"/>
              </a:rPr>
              <a:t>提高了写缓冲器的空间利用率，而且还能减少因写缓冲</a:t>
            </a:r>
          </a:p>
          <a:p>
            <a:pPr marL="1085850" lvl="1" indent="-457200" eaLnBrk="1" hangingPunct="1">
              <a:lnSpc>
                <a:spcPct val="110000"/>
              </a:lnSpc>
              <a:buFont typeface="Wingdings" panose="05000000000000000000" pitchFamily="2" charset="2"/>
              <a:buNone/>
            </a:pPr>
            <a:r>
              <a:rPr lang="zh-CN" altLang="en-US" sz="2000" b="1">
                <a:solidFill>
                  <a:srgbClr val="E24C05"/>
                </a:solidFill>
                <a:ea typeface="宋体" panose="02010600030101010101" pitchFamily="2" charset="-122"/>
              </a:rPr>
              <a:t>器满而要进行的等待时间。</a:t>
            </a:r>
            <a:endParaRPr lang="en-US" altLang="zh-CN" sz="2000" b="1">
              <a:solidFill>
                <a:srgbClr val="E24C05"/>
              </a:solidFill>
              <a:ea typeface="宋体" panose="02010600030101010101" pitchFamily="2" charset="-122"/>
            </a:endParaRPr>
          </a:p>
          <a:p>
            <a:pPr marL="1085850" lvl="1" indent="-457200" eaLnBrk="1" hangingPunct="1">
              <a:lnSpc>
                <a:spcPct val="110000"/>
              </a:lnSpc>
              <a:buFont typeface="Wingdings" panose="05000000000000000000" pitchFamily="2" charset="2"/>
              <a:buNone/>
            </a:pPr>
            <a:r>
              <a:rPr lang="en-US" altLang="zh-CN" sz="2000" b="1">
                <a:solidFill>
                  <a:srgbClr val="E24C05"/>
                </a:solidFill>
                <a:ea typeface="宋体" panose="02010600030101010101" pitchFamily="2" charset="-122"/>
              </a:rPr>
              <a:t>        </a:t>
            </a:r>
            <a:endParaRPr lang="zh-CN" altLang="en-US" sz="2000" b="1">
              <a:solidFill>
                <a:srgbClr val="E24C05"/>
              </a:solidFill>
              <a:ea typeface="宋体" panose="02010600030101010101" pitchFamily="2" charset="-122"/>
            </a:endParaRPr>
          </a:p>
        </p:txBody>
      </p:sp>
    </p:spTree>
  </p:cSld>
  <p:clrMapOvr>
    <a:masterClrMapping/>
  </p:clrMapOvr>
  <p:transition>
    <p:pull dir="rd"/>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5"/>
          <p:cNvSpPr>
            <a:spLocks noGrp="1" noChangeArrowheads="1"/>
          </p:cNvSpPr>
          <p:nvPr>
            <p:ph type="title"/>
          </p:nvPr>
        </p:nvSpPr>
        <p:spPr/>
        <p:txBody>
          <a:bodyPr/>
          <a:lstStyle/>
          <a:p>
            <a:pPr eaLnBrk="1" hangingPunct="1"/>
            <a:r>
              <a:rPr lang="en-US" altLang="zh-CN">
                <a:latin typeface="黑体" panose="02010609060101010101" pitchFamily="49" charset="-122"/>
              </a:rPr>
              <a:t>5.4 </a:t>
            </a:r>
            <a:r>
              <a:rPr lang="zh-CN" altLang="en-US">
                <a:latin typeface="黑体" panose="02010609060101010101" pitchFamily="49" charset="-122"/>
              </a:rPr>
              <a:t>减少</a:t>
            </a:r>
            <a:r>
              <a:rPr lang="en-US" altLang="zh-CN">
                <a:latin typeface="黑体" panose="02010609060101010101" pitchFamily="49" charset="-122"/>
              </a:rPr>
              <a:t>Cache</a:t>
            </a:r>
            <a:r>
              <a:rPr lang="zh-CN" altLang="en-US">
                <a:latin typeface="黑体" panose="02010609060101010101" pitchFamily="49" charset="-122"/>
              </a:rPr>
              <a:t>不命中开销</a:t>
            </a:r>
          </a:p>
        </p:txBody>
      </p:sp>
      <p:graphicFrame>
        <p:nvGraphicFramePr>
          <p:cNvPr id="131075" name="Object 2"/>
          <p:cNvGraphicFramePr>
            <a:graphicFrameLocks noChangeAspect="1"/>
          </p:cNvGraphicFramePr>
          <p:nvPr>
            <p:ph idx="1"/>
          </p:nvPr>
        </p:nvGraphicFramePr>
        <p:xfrm>
          <a:off x="1187450" y="1214438"/>
          <a:ext cx="6626225" cy="4899025"/>
        </p:xfrm>
        <a:graphic>
          <a:graphicData uri="http://schemas.openxmlformats.org/presentationml/2006/ole">
            <mc:AlternateContent xmlns:mc="http://schemas.openxmlformats.org/markup-compatibility/2006">
              <mc:Choice xmlns:v="urn:schemas-microsoft-com:vml" Requires="v">
                <p:oleObj spid="_x0000_s131076" name="图片" r:id="rId3" imgW="3794989" imgH="2811894" progId="Word.Picture.8">
                  <p:embed/>
                </p:oleObj>
              </mc:Choice>
              <mc:Fallback>
                <p:oleObj name="图片" r:id="rId3" imgW="3794989" imgH="2811894" progId="Word.Picture.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1214438"/>
                        <a:ext cx="6626225" cy="4899025"/>
                      </a:xfrm>
                      <a:prstGeom prst="rect">
                        <a:avLst/>
                      </a:prstGeom>
                      <a:solidFill>
                        <a:srgbClr val="EAEAE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pull dir="rd"/>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lstStyle/>
          <a:p>
            <a:pPr eaLnBrk="1" hangingPunct="1"/>
            <a:r>
              <a:rPr lang="en-US" altLang="zh-CN">
                <a:latin typeface="黑体" panose="02010609060101010101" pitchFamily="49" charset="-122"/>
              </a:rPr>
              <a:t>5.4 </a:t>
            </a:r>
            <a:r>
              <a:rPr lang="zh-CN" altLang="en-US">
                <a:latin typeface="黑体" panose="02010609060101010101" pitchFamily="49" charset="-122"/>
              </a:rPr>
              <a:t>减少</a:t>
            </a:r>
            <a:r>
              <a:rPr lang="en-US" altLang="zh-CN">
                <a:latin typeface="黑体" panose="02010609060101010101" pitchFamily="49" charset="-122"/>
              </a:rPr>
              <a:t>Cache</a:t>
            </a:r>
            <a:r>
              <a:rPr lang="zh-CN" altLang="en-US">
                <a:latin typeface="黑体" panose="02010609060101010101" pitchFamily="49" charset="-122"/>
              </a:rPr>
              <a:t>不命中开销</a:t>
            </a:r>
          </a:p>
        </p:txBody>
      </p:sp>
      <p:sp>
        <p:nvSpPr>
          <p:cNvPr id="132099" name="Rectangle 3" descr="Rectangle: Click to edit Master text styles&#10;Second level&#10;Third level&#10;Fourth level&#10;Fifth level"/>
          <p:cNvSpPr>
            <a:spLocks noGrp="1" noChangeArrowheads="1"/>
          </p:cNvSpPr>
          <p:nvPr>
            <p:ph type="body" idx="1"/>
          </p:nvPr>
        </p:nvSpPr>
        <p:spPr>
          <a:xfrm>
            <a:off x="685800" y="1557338"/>
            <a:ext cx="7772400" cy="4679950"/>
          </a:xfrm>
        </p:spPr>
        <p:txBody>
          <a:bodyPr/>
          <a:lstStyle/>
          <a:p>
            <a:pPr marL="457200" indent="-457200" eaLnBrk="1" hangingPunct="1">
              <a:lnSpc>
                <a:spcPct val="110000"/>
              </a:lnSpc>
            </a:pPr>
            <a:r>
              <a:rPr lang="zh-CN" altLang="en-US"/>
              <a:t>请求字</a:t>
            </a:r>
          </a:p>
          <a:p>
            <a:pPr marL="1085850" lvl="1" indent="-457200" eaLnBrk="1" hangingPunct="1">
              <a:lnSpc>
                <a:spcPct val="110000"/>
              </a:lnSpc>
              <a:buFont typeface="Wingdings" panose="05000000000000000000" pitchFamily="2" charset="2"/>
              <a:buNone/>
            </a:pPr>
            <a:r>
              <a:rPr lang="zh-CN" altLang="en-US"/>
              <a:t>      </a:t>
            </a:r>
            <a:r>
              <a:rPr lang="zh-CN" altLang="en-US">
                <a:latin typeface="黑体" panose="02010609060101010101" pitchFamily="49" charset="-122"/>
              </a:rPr>
              <a:t>从下一级存储器调入</a:t>
            </a:r>
            <a:r>
              <a:rPr lang="en-US" altLang="zh-CN">
                <a:latin typeface="黑体" panose="02010609060101010101" pitchFamily="49" charset="-122"/>
              </a:rPr>
              <a:t>Cache</a:t>
            </a:r>
            <a:r>
              <a:rPr lang="zh-CN" altLang="en-US">
                <a:latin typeface="黑体" panose="02010609060101010101" pitchFamily="49" charset="-122"/>
              </a:rPr>
              <a:t>的块中，只有一个字</a:t>
            </a:r>
          </a:p>
          <a:p>
            <a:pPr marL="1085850" lvl="1" indent="-457200" eaLnBrk="1" hangingPunct="1">
              <a:lnSpc>
                <a:spcPct val="110000"/>
              </a:lnSpc>
              <a:buFont typeface="Wingdings" panose="05000000000000000000" pitchFamily="2" charset="2"/>
              <a:buNone/>
            </a:pPr>
            <a:r>
              <a:rPr lang="zh-CN" altLang="en-US">
                <a:latin typeface="黑体" panose="02010609060101010101" pitchFamily="49" charset="-122"/>
              </a:rPr>
              <a:t>是立即需要的。这个字称为</a:t>
            </a:r>
            <a:r>
              <a:rPr lang="zh-CN" altLang="en-US">
                <a:solidFill>
                  <a:srgbClr val="FF0000"/>
                </a:solidFill>
                <a:latin typeface="黑体" panose="02010609060101010101" pitchFamily="49" charset="-122"/>
              </a:rPr>
              <a:t>请求字</a:t>
            </a:r>
            <a:r>
              <a:rPr lang="zh-CN" altLang="en-US">
                <a:latin typeface="黑体" panose="02010609060101010101" pitchFamily="49" charset="-122"/>
              </a:rPr>
              <a:t>。 </a:t>
            </a:r>
          </a:p>
          <a:p>
            <a:pPr marL="457200" indent="-457200" eaLnBrk="1" hangingPunct="1">
              <a:lnSpc>
                <a:spcPct val="110000"/>
              </a:lnSpc>
            </a:pPr>
            <a:r>
              <a:rPr lang="zh-CN" altLang="en-US">
                <a:latin typeface="黑体" panose="02010609060101010101" pitchFamily="49" charset="-122"/>
              </a:rPr>
              <a:t>应尽早把请求字发送给</a:t>
            </a:r>
            <a:r>
              <a:rPr lang="en-US" altLang="zh-CN">
                <a:latin typeface="黑体" panose="02010609060101010101" pitchFamily="49" charset="-122"/>
              </a:rPr>
              <a:t>CPU</a:t>
            </a:r>
          </a:p>
          <a:p>
            <a:pPr marL="1085850" lvl="1" indent="-457200" eaLnBrk="1" hangingPunct="1">
              <a:lnSpc>
                <a:spcPct val="110000"/>
              </a:lnSpc>
            </a:pPr>
            <a:r>
              <a:rPr lang="zh-CN" altLang="en-US">
                <a:solidFill>
                  <a:srgbClr val="FF0000"/>
                </a:solidFill>
                <a:latin typeface="黑体" panose="02010609060101010101" pitchFamily="49" charset="-122"/>
              </a:rPr>
              <a:t>尽早重启动：</a:t>
            </a:r>
            <a:r>
              <a:rPr lang="zh-CN" altLang="en-US">
                <a:latin typeface="黑体" panose="02010609060101010101" pitchFamily="49" charset="-122"/>
              </a:rPr>
              <a:t>调块时，从块的起始位置开始读起。一旦请求字到达，就立即发送给</a:t>
            </a:r>
            <a:r>
              <a:rPr lang="en-US" altLang="zh-CN">
                <a:latin typeface="黑体" panose="02010609060101010101" pitchFamily="49" charset="-122"/>
              </a:rPr>
              <a:t>CPU</a:t>
            </a:r>
            <a:r>
              <a:rPr lang="zh-CN" altLang="en-US">
                <a:latin typeface="黑体" panose="02010609060101010101" pitchFamily="49" charset="-122"/>
              </a:rPr>
              <a:t>，让</a:t>
            </a:r>
            <a:r>
              <a:rPr lang="en-US" altLang="zh-CN">
                <a:latin typeface="黑体" panose="02010609060101010101" pitchFamily="49" charset="-122"/>
              </a:rPr>
              <a:t>CPU</a:t>
            </a:r>
            <a:r>
              <a:rPr lang="zh-CN" altLang="en-US">
                <a:latin typeface="黑体" panose="02010609060101010101" pitchFamily="49" charset="-122"/>
              </a:rPr>
              <a:t>继续执行。</a:t>
            </a:r>
          </a:p>
          <a:p>
            <a:pPr marL="1085850" lvl="1" indent="-457200" eaLnBrk="1" hangingPunct="1">
              <a:lnSpc>
                <a:spcPct val="110000"/>
              </a:lnSpc>
            </a:pPr>
            <a:r>
              <a:rPr lang="zh-CN" altLang="en-US">
                <a:solidFill>
                  <a:srgbClr val="FF0000"/>
                </a:solidFill>
                <a:latin typeface="黑体" panose="02010609060101010101" pitchFamily="49" charset="-122"/>
              </a:rPr>
              <a:t>请求字优先：</a:t>
            </a:r>
            <a:r>
              <a:rPr lang="zh-CN" altLang="en-US">
                <a:latin typeface="黑体" panose="02010609060101010101" pitchFamily="49" charset="-122"/>
              </a:rPr>
              <a:t>调块时，让存储器首先提供</a:t>
            </a:r>
            <a:r>
              <a:rPr lang="en-US" altLang="zh-CN">
                <a:latin typeface="黑体" panose="02010609060101010101" pitchFamily="49" charset="-122"/>
              </a:rPr>
              <a:t>CPU</a:t>
            </a:r>
            <a:r>
              <a:rPr lang="zh-CN" altLang="en-US">
                <a:latin typeface="黑体" panose="02010609060101010101" pitchFamily="49" charset="-122"/>
              </a:rPr>
              <a:t>索要的请求字。请求字一旦到达，就立即送给</a:t>
            </a:r>
            <a:r>
              <a:rPr lang="en-US" altLang="zh-CN">
                <a:latin typeface="黑体" panose="02010609060101010101" pitchFamily="49" charset="-122"/>
              </a:rPr>
              <a:t>CPU</a:t>
            </a:r>
            <a:r>
              <a:rPr lang="zh-CN" altLang="en-US">
                <a:latin typeface="黑体" panose="02010609060101010101" pitchFamily="49" charset="-122"/>
              </a:rPr>
              <a:t>，让</a:t>
            </a:r>
            <a:r>
              <a:rPr lang="en-US" altLang="zh-CN">
                <a:latin typeface="黑体" panose="02010609060101010101" pitchFamily="49" charset="-122"/>
              </a:rPr>
              <a:t>CPU</a:t>
            </a:r>
            <a:r>
              <a:rPr lang="zh-CN" altLang="en-US">
                <a:latin typeface="黑体" panose="02010609060101010101" pitchFamily="49" charset="-122"/>
              </a:rPr>
              <a:t>继续执行，同时从存储器调入该块的其他部分。</a:t>
            </a:r>
          </a:p>
        </p:txBody>
      </p:sp>
      <p:sp>
        <p:nvSpPr>
          <p:cNvPr id="132100" name="Text Box 4"/>
          <p:cNvSpPr txBox="1">
            <a:spLocks noChangeArrowheads="1"/>
          </p:cNvSpPr>
          <p:nvPr/>
        </p:nvSpPr>
        <p:spPr bwMode="auto">
          <a:xfrm>
            <a:off x="685800" y="912813"/>
            <a:ext cx="684053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2600">
                <a:solidFill>
                  <a:srgbClr val="0000CC"/>
                </a:solidFill>
                <a:latin typeface="黑体" panose="02010609060101010101" pitchFamily="49" charset="-122"/>
              </a:rPr>
              <a:t>5.4.4 </a:t>
            </a:r>
            <a:r>
              <a:rPr lang="zh-CN" altLang="en-US" sz="2600">
                <a:solidFill>
                  <a:srgbClr val="0000CC"/>
                </a:solidFill>
                <a:latin typeface="黑体" panose="02010609060101010101" pitchFamily="49" charset="-122"/>
              </a:rPr>
              <a:t>请求字处理技术</a:t>
            </a:r>
          </a:p>
        </p:txBody>
      </p:sp>
    </p:spTree>
  </p:cSld>
  <p:clrMapOvr>
    <a:masterClrMapping/>
  </p:clrMapOvr>
  <p:transition>
    <p:pull dir="rd"/>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pPr eaLnBrk="1" hangingPunct="1"/>
            <a:r>
              <a:rPr lang="en-US" altLang="zh-CN">
                <a:latin typeface="黑体" panose="02010609060101010101" pitchFamily="49" charset="-122"/>
              </a:rPr>
              <a:t>5.4 </a:t>
            </a:r>
            <a:r>
              <a:rPr lang="zh-CN" altLang="en-US">
                <a:latin typeface="黑体" panose="02010609060101010101" pitchFamily="49" charset="-122"/>
              </a:rPr>
              <a:t>减少</a:t>
            </a:r>
            <a:r>
              <a:rPr lang="en-US" altLang="zh-CN">
                <a:latin typeface="黑体" panose="02010609060101010101" pitchFamily="49" charset="-122"/>
              </a:rPr>
              <a:t>Cache</a:t>
            </a:r>
            <a:r>
              <a:rPr lang="zh-CN" altLang="en-US">
                <a:latin typeface="黑体" panose="02010609060101010101" pitchFamily="49" charset="-122"/>
              </a:rPr>
              <a:t>不命中开销</a:t>
            </a:r>
          </a:p>
        </p:txBody>
      </p:sp>
      <p:sp>
        <p:nvSpPr>
          <p:cNvPr id="133123" name="Rectangle 3" descr="Rectangle: Click to edit Master text styles&#10;Second level&#10;Third level&#10;Fourth level&#10;Fifth level"/>
          <p:cNvSpPr>
            <a:spLocks noGrp="1" noChangeArrowheads="1"/>
          </p:cNvSpPr>
          <p:nvPr>
            <p:ph type="body" idx="1"/>
          </p:nvPr>
        </p:nvSpPr>
        <p:spPr>
          <a:xfrm>
            <a:off x="685800" y="1676400"/>
            <a:ext cx="7989888" cy="3205163"/>
          </a:xfrm>
        </p:spPr>
        <p:txBody>
          <a:bodyPr/>
          <a:lstStyle/>
          <a:p>
            <a:pPr marL="457200" indent="-457200" eaLnBrk="1" hangingPunct="1">
              <a:lnSpc>
                <a:spcPct val="170000"/>
              </a:lnSpc>
              <a:buFont typeface="Wingdings" panose="05000000000000000000" pitchFamily="2" charset="2"/>
              <a:buAutoNum type="arabicPeriod" startAt="3"/>
            </a:pPr>
            <a:r>
              <a:rPr lang="zh-CN" altLang="en-US"/>
              <a:t>这种技术在以下情况下效果不大：</a:t>
            </a:r>
          </a:p>
          <a:p>
            <a:pPr lvl="2" eaLnBrk="1" hangingPunct="1">
              <a:lnSpc>
                <a:spcPct val="170000"/>
              </a:lnSpc>
            </a:pPr>
            <a:r>
              <a:rPr lang="en-US" altLang="zh-CN">
                <a:latin typeface="宋体" panose="02010600030101010101" pitchFamily="2" charset="-122"/>
              </a:rPr>
              <a:t>Cache</a:t>
            </a:r>
            <a:r>
              <a:rPr lang="zh-CN" altLang="en-US">
                <a:latin typeface="宋体" panose="02010600030101010101" pitchFamily="2" charset="-122"/>
              </a:rPr>
              <a:t>块较小</a:t>
            </a:r>
          </a:p>
          <a:p>
            <a:pPr lvl="2" eaLnBrk="1" hangingPunct="1">
              <a:lnSpc>
                <a:spcPct val="170000"/>
              </a:lnSpc>
            </a:pPr>
            <a:r>
              <a:rPr lang="zh-CN" altLang="en-US">
                <a:latin typeface="宋体" panose="02010600030101010101" pitchFamily="2" charset="-122"/>
              </a:rPr>
              <a:t>下一条指令正好访问同一</a:t>
            </a:r>
            <a:r>
              <a:rPr lang="en-US" altLang="zh-CN">
                <a:latin typeface="宋体" panose="02010600030101010101" pitchFamily="2" charset="-122"/>
              </a:rPr>
              <a:t>Cache</a:t>
            </a:r>
            <a:r>
              <a:rPr lang="zh-CN" altLang="en-US">
                <a:latin typeface="宋体" panose="02010600030101010101" pitchFamily="2" charset="-122"/>
              </a:rPr>
              <a:t>块的另一部分</a:t>
            </a:r>
          </a:p>
          <a:p>
            <a:pPr marL="457200" indent="-457200" eaLnBrk="1" hangingPunct="1">
              <a:lnSpc>
                <a:spcPct val="170000"/>
              </a:lnSpc>
              <a:buFont typeface="Wingdings" panose="05000000000000000000" pitchFamily="2" charset="2"/>
              <a:buAutoNum type="arabicPeriod" startAt="3"/>
            </a:pPr>
            <a:endParaRPr lang="en-US" altLang="zh-CN"/>
          </a:p>
        </p:txBody>
      </p:sp>
    </p:spTree>
  </p:cSld>
  <p:clrMapOvr>
    <a:masterClrMapping/>
  </p:clrMapOvr>
  <p:transition>
    <p:pull dir="rd"/>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pPr eaLnBrk="1" hangingPunct="1"/>
            <a:r>
              <a:rPr lang="en-US" altLang="zh-CN">
                <a:latin typeface="黑体" panose="02010609060101010101" pitchFamily="49" charset="-122"/>
              </a:rPr>
              <a:t>5.4 </a:t>
            </a:r>
            <a:r>
              <a:rPr lang="zh-CN" altLang="en-US">
                <a:latin typeface="黑体" panose="02010609060101010101" pitchFamily="49" charset="-122"/>
              </a:rPr>
              <a:t>减少</a:t>
            </a:r>
            <a:r>
              <a:rPr lang="en-US" altLang="zh-CN">
                <a:latin typeface="黑体" panose="02010609060101010101" pitchFamily="49" charset="-122"/>
              </a:rPr>
              <a:t>Cache</a:t>
            </a:r>
            <a:r>
              <a:rPr lang="zh-CN" altLang="en-US">
                <a:latin typeface="黑体" panose="02010609060101010101" pitchFamily="49" charset="-122"/>
              </a:rPr>
              <a:t>不命中开销</a:t>
            </a:r>
          </a:p>
        </p:txBody>
      </p:sp>
      <p:sp>
        <p:nvSpPr>
          <p:cNvPr id="134147" name="Rectangle 3" descr="Rectangle: Click to edit Master text styles&#10;Second level&#10;Third level&#10;Fourth level&#10;Fifth level"/>
          <p:cNvSpPr>
            <a:spLocks noGrp="1" noChangeArrowheads="1"/>
          </p:cNvSpPr>
          <p:nvPr>
            <p:ph type="body" idx="1"/>
          </p:nvPr>
        </p:nvSpPr>
        <p:spPr>
          <a:xfrm>
            <a:off x="687388" y="1987550"/>
            <a:ext cx="7772400" cy="4394200"/>
          </a:xfrm>
        </p:spPr>
        <p:txBody>
          <a:bodyPr/>
          <a:lstStyle/>
          <a:p>
            <a:pPr marL="457200" indent="-457200" eaLnBrk="1" hangingPunct="1"/>
            <a:r>
              <a:rPr lang="zh-CN" altLang="en-US">
                <a:solidFill>
                  <a:srgbClr val="FF0000"/>
                </a:solidFill>
                <a:latin typeface="黑体" panose="02010609060101010101" pitchFamily="49" charset="-122"/>
              </a:rPr>
              <a:t>非阻塞</a:t>
            </a:r>
            <a:r>
              <a:rPr lang="en-US" altLang="zh-CN">
                <a:solidFill>
                  <a:srgbClr val="FF0000"/>
                </a:solidFill>
                <a:latin typeface="黑体" panose="02010609060101010101" pitchFamily="49" charset="-122"/>
              </a:rPr>
              <a:t>Cache</a:t>
            </a:r>
            <a:r>
              <a:rPr lang="zh-CN" altLang="en-US">
                <a:solidFill>
                  <a:srgbClr val="FF0000"/>
                </a:solidFill>
                <a:latin typeface="黑体" panose="02010609060101010101" pitchFamily="49" charset="-122"/>
              </a:rPr>
              <a:t>：</a:t>
            </a:r>
            <a:r>
              <a:rPr lang="en-US" altLang="zh-CN">
                <a:latin typeface="黑体" panose="02010609060101010101" pitchFamily="49" charset="-122"/>
              </a:rPr>
              <a:t>Cache</a:t>
            </a:r>
            <a:r>
              <a:rPr lang="zh-CN" altLang="en-US">
                <a:latin typeface="黑体" panose="02010609060101010101" pitchFamily="49" charset="-122"/>
              </a:rPr>
              <a:t>不命中时仍允许</a:t>
            </a:r>
            <a:r>
              <a:rPr lang="en-US" altLang="zh-CN">
                <a:latin typeface="黑体" panose="02010609060101010101" pitchFamily="49" charset="-122"/>
              </a:rPr>
              <a:t>CPU</a:t>
            </a:r>
            <a:r>
              <a:rPr lang="zh-CN" altLang="en-US">
                <a:latin typeface="黑体" panose="02010609060101010101" pitchFamily="49" charset="-122"/>
              </a:rPr>
              <a:t>进行其他的命中访问。即允许</a:t>
            </a:r>
            <a:r>
              <a:rPr lang="zh-CN" altLang="en-US">
                <a:latin typeface="Times New Roman" panose="02020603050405020304" pitchFamily="18" charset="0"/>
              </a:rPr>
              <a:t>“</a:t>
            </a:r>
            <a:r>
              <a:rPr lang="zh-CN" altLang="en-US">
                <a:latin typeface="黑体" panose="02010609060101010101" pitchFamily="49" charset="-122"/>
              </a:rPr>
              <a:t>不命中下命中</a:t>
            </a:r>
            <a:r>
              <a:rPr lang="zh-CN" altLang="en-US">
                <a:latin typeface="Times New Roman" panose="02020603050405020304" pitchFamily="18" charset="0"/>
              </a:rPr>
              <a:t>”</a:t>
            </a:r>
            <a:r>
              <a:rPr lang="zh-CN" altLang="en-US">
                <a:latin typeface="黑体" panose="02010609060101010101" pitchFamily="49" charset="-122"/>
              </a:rPr>
              <a:t>。</a:t>
            </a:r>
          </a:p>
          <a:p>
            <a:pPr marL="457200" indent="-457200" eaLnBrk="1" hangingPunct="1">
              <a:buFont typeface="Wingdings" panose="05000000000000000000" pitchFamily="2" charset="2"/>
              <a:buAutoNum type="arabicPeriod" startAt="2"/>
            </a:pPr>
            <a:r>
              <a:rPr lang="zh-CN" altLang="en-US"/>
              <a:t>进一步提高性能：</a:t>
            </a:r>
          </a:p>
          <a:p>
            <a:pPr marL="1085850" lvl="1" indent="-457200" eaLnBrk="1" hangingPunct="1">
              <a:buSzTx/>
            </a:pPr>
            <a:r>
              <a:rPr lang="zh-CN" altLang="en-US">
                <a:latin typeface="Times New Roman" panose="02020603050405020304" pitchFamily="18" charset="0"/>
              </a:rPr>
              <a:t>“</a:t>
            </a:r>
            <a:r>
              <a:rPr lang="zh-CN" altLang="en-US"/>
              <a:t>多重不命中下命中</a:t>
            </a:r>
            <a:r>
              <a:rPr lang="zh-CN" altLang="en-US">
                <a:latin typeface="Times New Roman" panose="02020603050405020304" pitchFamily="18" charset="0"/>
              </a:rPr>
              <a:t>”</a:t>
            </a:r>
            <a:endParaRPr lang="zh-CN" altLang="en-US"/>
          </a:p>
          <a:p>
            <a:pPr marL="1085850" lvl="1" indent="-457200" eaLnBrk="1" hangingPunct="1">
              <a:buSzTx/>
            </a:pPr>
            <a:r>
              <a:rPr lang="zh-CN" altLang="en-US"/>
              <a:t> </a:t>
            </a:r>
            <a:r>
              <a:rPr lang="zh-CN" altLang="en-US">
                <a:latin typeface="Times New Roman" panose="02020603050405020304" pitchFamily="18" charset="0"/>
              </a:rPr>
              <a:t>“</a:t>
            </a:r>
            <a:r>
              <a:rPr lang="zh-CN" altLang="en-US"/>
              <a:t>不命中下不命中</a:t>
            </a:r>
            <a:r>
              <a:rPr lang="zh-CN" altLang="en-US">
                <a:latin typeface="Times New Roman" panose="02020603050405020304" pitchFamily="18" charset="0"/>
              </a:rPr>
              <a:t>”</a:t>
            </a:r>
            <a:endParaRPr lang="zh-CN" altLang="en-US"/>
          </a:p>
          <a:p>
            <a:pPr lvl="2" eaLnBrk="1" hangingPunct="1">
              <a:buClr>
                <a:schemeClr val="tx1"/>
              </a:buClr>
              <a:buSzTx/>
              <a:buFont typeface="Wingdings" panose="05000000000000000000" pitchFamily="2" charset="2"/>
              <a:buNone/>
            </a:pPr>
            <a:r>
              <a:rPr lang="zh-CN" altLang="en-US"/>
              <a:t>      （存储器必须能够处理多个不命中）</a:t>
            </a:r>
          </a:p>
          <a:p>
            <a:pPr marL="457200" indent="-457200" eaLnBrk="1" hangingPunct="1">
              <a:buFont typeface="Wingdings" panose="05000000000000000000" pitchFamily="2" charset="2"/>
              <a:buAutoNum type="arabicPeriod" startAt="3"/>
            </a:pPr>
            <a:r>
              <a:rPr lang="zh-CN" altLang="en-US"/>
              <a:t>可以同时处理的不命中次数越多，所能带来的性能上的提高就越大。</a:t>
            </a:r>
            <a:r>
              <a:rPr lang="zh-CN" altLang="en-US">
                <a:solidFill>
                  <a:srgbClr val="000000"/>
                </a:solidFill>
              </a:rPr>
              <a:t>（</a:t>
            </a:r>
            <a:r>
              <a:rPr lang="zh-CN" altLang="en-US" sz="2000" b="1">
                <a:solidFill>
                  <a:srgbClr val="000000"/>
                </a:solidFill>
                <a:ea typeface="宋体" panose="02010600030101010101" pitchFamily="2" charset="-122"/>
              </a:rPr>
              <a:t>不命中次数越多越好？）</a:t>
            </a:r>
          </a:p>
          <a:p>
            <a:pPr marL="457200" indent="-457200" eaLnBrk="1" hangingPunct="1">
              <a:buFont typeface="Wingdings" panose="05000000000000000000" pitchFamily="2" charset="2"/>
              <a:buAutoNum type="arabicPeriod" startAt="3"/>
            </a:pPr>
            <a:endParaRPr lang="en-US" altLang="zh-CN"/>
          </a:p>
        </p:txBody>
      </p:sp>
      <p:sp>
        <p:nvSpPr>
          <p:cNvPr id="134148" name="Text Box 4"/>
          <p:cNvSpPr txBox="1">
            <a:spLocks noChangeArrowheads="1"/>
          </p:cNvSpPr>
          <p:nvPr/>
        </p:nvSpPr>
        <p:spPr bwMode="auto">
          <a:xfrm>
            <a:off x="684213" y="1355725"/>
            <a:ext cx="684053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2600">
                <a:solidFill>
                  <a:srgbClr val="0000CC"/>
                </a:solidFill>
                <a:latin typeface="黑体" panose="02010609060101010101" pitchFamily="49" charset="-122"/>
              </a:rPr>
              <a:t>5.4.5 </a:t>
            </a:r>
            <a:r>
              <a:rPr lang="zh-CN" altLang="sv-SE" sz="2600">
                <a:solidFill>
                  <a:srgbClr val="0000CC"/>
                </a:solidFill>
                <a:latin typeface="黑体" panose="02010609060101010101" pitchFamily="49" charset="-122"/>
              </a:rPr>
              <a:t>非阻塞</a:t>
            </a:r>
            <a:r>
              <a:rPr lang="sv-SE" altLang="zh-CN" sz="2600">
                <a:solidFill>
                  <a:srgbClr val="0000CC"/>
                </a:solidFill>
                <a:latin typeface="黑体" panose="02010609060101010101" pitchFamily="49" charset="-122"/>
              </a:rPr>
              <a:t>Cache</a:t>
            </a:r>
            <a:r>
              <a:rPr lang="zh-CN" altLang="sv-SE" sz="2600">
                <a:solidFill>
                  <a:srgbClr val="0000CC"/>
                </a:solidFill>
                <a:latin typeface="黑体" panose="02010609060101010101" pitchFamily="49" charset="-122"/>
              </a:rPr>
              <a:t>技术</a:t>
            </a:r>
          </a:p>
        </p:txBody>
      </p:sp>
    </p:spTree>
  </p:cSld>
  <p:clrMapOvr>
    <a:masterClrMapping/>
  </p:clrMapOvr>
  <p:transition>
    <p:pull dir="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zh-CN">
                <a:latin typeface="黑体" panose="02010609060101010101" pitchFamily="49" charset="-122"/>
              </a:rPr>
              <a:t>5.1 </a:t>
            </a:r>
            <a:r>
              <a:rPr lang="zh-CN" altLang="en-US">
                <a:latin typeface="黑体" panose="02010609060101010101" pitchFamily="49" charset="-122"/>
              </a:rPr>
              <a:t>存储器的层次结构</a:t>
            </a:r>
          </a:p>
        </p:txBody>
      </p:sp>
      <p:sp>
        <p:nvSpPr>
          <p:cNvPr id="15363" name="Rectangle 4"/>
          <p:cNvSpPr>
            <a:spLocks noChangeArrowheads="1"/>
          </p:cNvSpPr>
          <p:nvPr/>
        </p:nvSpPr>
        <p:spPr bwMode="auto">
          <a:xfrm>
            <a:off x="827088" y="2428875"/>
            <a:ext cx="7543800" cy="3657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a:solidFill>
                <a:schemeClr val="tx1"/>
              </a:solidFill>
            </a:endParaRPr>
          </a:p>
        </p:txBody>
      </p:sp>
      <p:sp>
        <p:nvSpPr>
          <p:cNvPr id="15364" name="Rectangle 5"/>
          <p:cNvSpPr>
            <a:spLocks noChangeArrowheads="1"/>
          </p:cNvSpPr>
          <p:nvPr/>
        </p:nvSpPr>
        <p:spPr bwMode="auto">
          <a:xfrm>
            <a:off x="808038" y="2428875"/>
            <a:ext cx="2152650" cy="3657600"/>
          </a:xfrm>
          <a:prstGeom prst="rect">
            <a:avLst/>
          </a:prstGeom>
          <a:solidFill>
            <a:srgbClr val="FFF9E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a:solidFill>
                <a:schemeClr val="tx1"/>
              </a:solidFill>
            </a:endParaRPr>
          </a:p>
        </p:txBody>
      </p:sp>
      <p:sp>
        <p:nvSpPr>
          <p:cNvPr id="15365" name="Rectangle 6"/>
          <p:cNvSpPr>
            <a:spLocks noChangeArrowheads="1"/>
          </p:cNvSpPr>
          <p:nvPr/>
        </p:nvSpPr>
        <p:spPr bwMode="auto">
          <a:xfrm>
            <a:off x="827088" y="1666875"/>
            <a:ext cx="7543800" cy="762000"/>
          </a:xfrm>
          <a:prstGeom prst="rect">
            <a:avLst/>
          </a:prstGeom>
          <a:solidFill>
            <a:srgbClr val="FFF9E1"/>
          </a:solidFill>
          <a:ln>
            <a:noFill/>
          </a:ln>
          <a:effectLst/>
          <a:extLst>
            <a:ext uri="{91240B29-F687-4F45-9708-019B960494DF}">
              <a14:hiddenLine xmlns:a14="http://schemas.microsoft.com/office/drawing/2010/main" w="9525">
                <a:solidFill>
                  <a:srgbClr val="92E4A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a:solidFill>
                <a:schemeClr val="tx1"/>
              </a:solidFill>
            </a:endParaRPr>
          </a:p>
        </p:txBody>
      </p:sp>
      <p:sp>
        <p:nvSpPr>
          <p:cNvPr id="15366" name="Line 7"/>
          <p:cNvSpPr>
            <a:spLocks noChangeShapeType="1"/>
          </p:cNvSpPr>
          <p:nvPr/>
        </p:nvSpPr>
        <p:spPr bwMode="auto">
          <a:xfrm>
            <a:off x="827088" y="1666875"/>
            <a:ext cx="7543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7" name="Line 8"/>
          <p:cNvSpPr>
            <a:spLocks noChangeShapeType="1"/>
          </p:cNvSpPr>
          <p:nvPr/>
        </p:nvSpPr>
        <p:spPr bwMode="auto">
          <a:xfrm>
            <a:off x="827088" y="2428875"/>
            <a:ext cx="75438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8" name="Line 9"/>
          <p:cNvSpPr>
            <a:spLocks noChangeShapeType="1"/>
          </p:cNvSpPr>
          <p:nvPr/>
        </p:nvSpPr>
        <p:spPr bwMode="auto">
          <a:xfrm>
            <a:off x="827088" y="2962275"/>
            <a:ext cx="7543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9" name="Line 10"/>
          <p:cNvSpPr>
            <a:spLocks noChangeShapeType="1"/>
          </p:cNvSpPr>
          <p:nvPr/>
        </p:nvSpPr>
        <p:spPr bwMode="auto">
          <a:xfrm>
            <a:off x="827088" y="3495675"/>
            <a:ext cx="7543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70" name="Line 11"/>
          <p:cNvSpPr>
            <a:spLocks noChangeShapeType="1"/>
          </p:cNvSpPr>
          <p:nvPr/>
        </p:nvSpPr>
        <p:spPr bwMode="auto">
          <a:xfrm>
            <a:off x="827088" y="4410075"/>
            <a:ext cx="7543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71" name="Line 12"/>
          <p:cNvSpPr>
            <a:spLocks noChangeShapeType="1"/>
          </p:cNvSpPr>
          <p:nvPr/>
        </p:nvSpPr>
        <p:spPr bwMode="auto">
          <a:xfrm>
            <a:off x="827088" y="4943475"/>
            <a:ext cx="7543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72" name="Line 13"/>
          <p:cNvSpPr>
            <a:spLocks noChangeShapeType="1"/>
          </p:cNvSpPr>
          <p:nvPr/>
        </p:nvSpPr>
        <p:spPr bwMode="auto">
          <a:xfrm>
            <a:off x="827088" y="5591175"/>
            <a:ext cx="7543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73" name="Line 14"/>
          <p:cNvSpPr>
            <a:spLocks noChangeShapeType="1"/>
          </p:cNvSpPr>
          <p:nvPr/>
        </p:nvSpPr>
        <p:spPr bwMode="auto">
          <a:xfrm>
            <a:off x="827088" y="6086475"/>
            <a:ext cx="7543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74" name="Text Box 15"/>
          <p:cNvSpPr txBox="1">
            <a:spLocks noChangeArrowheads="1"/>
          </p:cNvSpPr>
          <p:nvPr/>
        </p:nvSpPr>
        <p:spPr bwMode="auto">
          <a:xfrm>
            <a:off x="1817688" y="1681163"/>
            <a:ext cx="11811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zh-CN" altLang="en-US" sz="1800" b="1">
                <a:latin typeface="Times New Roman" panose="02020603050405020304" pitchFamily="18" charset="0"/>
                <a:ea typeface="宋体" panose="02010600030101010101" pitchFamily="2" charset="-122"/>
              </a:rPr>
              <a:t>存储层次</a:t>
            </a:r>
          </a:p>
        </p:txBody>
      </p:sp>
      <p:sp>
        <p:nvSpPr>
          <p:cNvPr id="15375" name="Text Box 16"/>
          <p:cNvSpPr txBox="1">
            <a:spLocks noChangeArrowheads="1"/>
          </p:cNvSpPr>
          <p:nvPr/>
        </p:nvSpPr>
        <p:spPr bwMode="auto">
          <a:xfrm>
            <a:off x="922338" y="4943475"/>
            <a:ext cx="1905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1800" b="1">
                <a:solidFill>
                  <a:srgbClr val="008000"/>
                </a:solidFill>
                <a:latin typeface="Times New Roman" panose="02020603050405020304" pitchFamily="18" charset="0"/>
                <a:ea typeface="宋体" panose="02010600030101010101" pitchFamily="2" charset="-122"/>
              </a:rPr>
              <a:t>CPU</a:t>
            </a:r>
            <a:r>
              <a:rPr lang="zh-CN" altLang="zh-CN" sz="1800" b="1">
                <a:solidFill>
                  <a:srgbClr val="008000"/>
                </a:solidFill>
                <a:latin typeface="Times New Roman" panose="02020603050405020304" pitchFamily="18" charset="0"/>
                <a:ea typeface="宋体" panose="02010600030101010101" pitchFamily="2" charset="-122"/>
              </a:rPr>
              <a:t>对第二级的</a:t>
            </a:r>
            <a:br>
              <a:rPr lang="zh-CN" altLang="zh-CN" sz="1800" b="1">
                <a:solidFill>
                  <a:srgbClr val="008000"/>
                </a:solidFill>
                <a:latin typeface="Times New Roman" panose="02020603050405020304" pitchFamily="18" charset="0"/>
                <a:ea typeface="宋体" panose="02010600030101010101" pitchFamily="2" charset="-122"/>
              </a:rPr>
            </a:br>
            <a:r>
              <a:rPr lang="zh-CN" altLang="zh-CN" sz="1800" b="1">
                <a:solidFill>
                  <a:srgbClr val="008000"/>
                </a:solidFill>
                <a:latin typeface="Times New Roman" panose="02020603050405020304" pitchFamily="18" charset="0"/>
                <a:ea typeface="宋体" panose="02010600030101010101" pitchFamily="2" charset="-122"/>
              </a:rPr>
              <a:t>访问方式</a:t>
            </a:r>
            <a:endParaRPr lang="zh-CN" altLang="en-US" sz="1800" b="1">
              <a:solidFill>
                <a:srgbClr val="008000"/>
              </a:solidFill>
              <a:latin typeface="Times New Roman" panose="02020603050405020304" pitchFamily="18" charset="0"/>
              <a:ea typeface="宋体" panose="02010600030101010101" pitchFamily="2" charset="-122"/>
            </a:endParaRPr>
          </a:p>
        </p:txBody>
      </p:sp>
      <p:sp>
        <p:nvSpPr>
          <p:cNvPr id="15376" name="Line 17"/>
          <p:cNvSpPr>
            <a:spLocks noChangeShapeType="1"/>
          </p:cNvSpPr>
          <p:nvPr/>
        </p:nvSpPr>
        <p:spPr bwMode="auto">
          <a:xfrm>
            <a:off x="2960688" y="1666875"/>
            <a:ext cx="0" cy="441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77" name="Text Box 18"/>
          <p:cNvSpPr txBox="1">
            <a:spLocks noChangeArrowheads="1"/>
          </p:cNvSpPr>
          <p:nvPr/>
        </p:nvSpPr>
        <p:spPr bwMode="auto">
          <a:xfrm>
            <a:off x="808038" y="2047875"/>
            <a:ext cx="1238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zh-CN" altLang="en-US" sz="1800" b="1">
                <a:latin typeface="Times New Roman" panose="02020603050405020304" pitchFamily="18" charset="0"/>
                <a:ea typeface="宋体" panose="02010600030101010101" pitchFamily="2" charset="-122"/>
              </a:rPr>
              <a:t>比较项目</a:t>
            </a:r>
          </a:p>
        </p:txBody>
      </p:sp>
      <p:sp>
        <p:nvSpPr>
          <p:cNvPr id="15378" name="Line 19"/>
          <p:cNvSpPr>
            <a:spLocks noChangeShapeType="1"/>
          </p:cNvSpPr>
          <p:nvPr/>
        </p:nvSpPr>
        <p:spPr bwMode="auto">
          <a:xfrm>
            <a:off x="827088" y="1666875"/>
            <a:ext cx="21336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79" name="Text Box 20"/>
          <p:cNvSpPr txBox="1">
            <a:spLocks noChangeArrowheads="1"/>
          </p:cNvSpPr>
          <p:nvPr/>
        </p:nvSpPr>
        <p:spPr bwMode="auto">
          <a:xfrm>
            <a:off x="1284288" y="2519363"/>
            <a:ext cx="1676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zh-CN" altLang="en-US" sz="1800" b="1">
                <a:solidFill>
                  <a:srgbClr val="008000"/>
                </a:solidFill>
                <a:latin typeface="Times New Roman" panose="02020603050405020304" pitchFamily="18" charset="0"/>
                <a:ea typeface="宋体" panose="02010600030101010101" pitchFamily="2" charset="-122"/>
              </a:rPr>
              <a:t>目　　的</a:t>
            </a:r>
          </a:p>
        </p:txBody>
      </p:sp>
      <p:sp>
        <p:nvSpPr>
          <p:cNvPr id="15380" name="Text Box 21"/>
          <p:cNvSpPr txBox="1">
            <a:spLocks noChangeArrowheads="1"/>
          </p:cNvSpPr>
          <p:nvPr/>
        </p:nvSpPr>
        <p:spPr bwMode="auto">
          <a:xfrm>
            <a:off x="1055688" y="3052763"/>
            <a:ext cx="1676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zh-CN" altLang="en-US" sz="1800" b="1">
                <a:solidFill>
                  <a:srgbClr val="008000"/>
                </a:solidFill>
                <a:latin typeface="Times New Roman" panose="02020603050405020304" pitchFamily="18" charset="0"/>
                <a:ea typeface="宋体" panose="02010600030101010101" pitchFamily="2" charset="-122"/>
              </a:rPr>
              <a:t>存储管理实现</a:t>
            </a:r>
          </a:p>
        </p:txBody>
      </p:sp>
      <p:sp>
        <p:nvSpPr>
          <p:cNvPr id="15381" name="Text Box 22"/>
          <p:cNvSpPr txBox="1">
            <a:spLocks noChangeArrowheads="1"/>
          </p:cNvSpPr>
          <p:nvPr/>
        </p:nvSpPr>
        <p:spPr bwMode="auto">
          <a:xfrm>
            <a:off x="903288" y="3692525"/>
            <a:ext cx="2057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1800" b="1">
                <a:solidFill>
                  <a:schemeClr val="tx1"/>
                </a:solidFill>
                <a:latin typeface="Times New Roman" panose="02020603050405020304" pitchFamily="18" charset="0"/>
                <a:ea typeface="宋体" panose="02010600030101010101" pitchFamily="2" charset="-122"/>
              </a:rPr>
              <a:t> </a:t>
            </a:r>
            <a:r>
              <a:rPr lang="zh-CN" altLang="en-US" sz="1800" b="1">
                <a:solidFill>
                  <a:srgbClr val="008000"/>
                </a:solidFill>
                <a:latin typeface="Times New Roman" panose="02020603050405020304" pitchFamily="18" charset="0"/>
                <a:ea typeface="宋体" panose="02010600030101010101" pitchFamily="2" charset="-122"/>
              </a:rPr>
              <a:t>访问速度的比值</a:t>
            </a:r>
            <a:br>
              <a:rPr lang="zh-CN" altLang="en-US" sz="1800" b="1">
                <a:solidFill>
                  <a:srgbClr val="008000"/>
                </a:solidFill>
                <a:latin typeface="Times New Roman" panose="02020603050405020304" pitchFamily="18" charset="0"/>
                <a:ea typeface="宋体" panose="02010600030101010101" pitchFamily="2" charset="-122"/>
              </a:rPr>
            </a:br>
            <a:r>
              <a:rPr lang="en-US" altLang="zh-CN" sz="1800" b="1">
                <a:solidFill>
                  <a:srgbClr val="008000"/>
                </a:solidFill>
                <a:latin typeface="Times New Roman" panose="02020603050405020304" pitchFamily="18" charset="0"/>
                <a:ea typeface="宋体" panose="02010600030101010101" pitchFamily="2" charset="-122"/>
              </a:rPr>
              <a:t>(</a:t>
            </a:r>
            <a:r>
              <a:rPr lang="zh-CN" altLang="en-US" sz="1800" b="1">
                <a:solidFill>
                  <a:srgbClr val="008000"/>
                </a:solidFill>
                <a:latin typeface="Times New Roman" panose="02020603050405020304" pitchFamily="18" charset="0"/>
                <a:ea typeface="宋体" panose="02010600030101010101" pitchFamily="2" charset="-122"/>
              </a:rPr>
              <a:t>第一级和第二级</a:t>
            </a:r>
            <a:r>
              <a:rPr lang="en-US" altLang="zh-CN" sz="1800" b="1">
                <a:solidFill>
                  <a:srgbClr val="008000"/>
                </a:solidFill>
                <a:latin typeface="Times New Roman" panose="02020603050405020304" pitchFamily="18" charset="0"/>
                <a:ea typeface="宋体" panose="02010600030101010101" pitchFamily="2" charset="-122"/>
              </a:rPr>
              <a:t>)</a:t>
            </a:r>
          </a:p>
        </p:txBody>
      </p:sp>
      <p:sp>
        <p:nvSpPr>
          <p:cNvPr id="15382" name="Text Box 23"/>
          <p:cNvSpPr txBox="1">
            <a:spLocks noChangeArrowheads="1"/>
          </p:cNvSpPr>
          <p:nvPr/>
        </p:nvSpPr>
        <p:spPr bwMode="auto">
          <a:xfrm>
            <a:off x="903288" y="4505325"/>
            <a:ext cx="2057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zh-CN" altLang="en-US" sz="1800" b="1">
                <a:solidFill>
                  <a:srgbClr val="008000"/>
                </a:solidFill>
                <a:latin typeface="Times New Roman" panose="02020603050405020304" pitchFamily="18" charset="0"/>
                <a:ea typeface="宋体" panose="02010600030101010101" pitchFamily="2" charset="-122"/>
              </a:rPr>
              <a:t>典型的块</a:t>
            </a:r>
            <a:r>
              <a:rPr lang="en-US" altLang="zh-CN" sz="1800" b="1">
                <a:solidFill>
                  <a:srgbClr val="008000"/>
                </a:solidFill>
                <a:latin typeface="Times New Roman" panose="02020603050405020304" pitchFamily="18" charset="0"/>
                <a:ea typeface="宋体" panose="02010600030101010101" pitchFamily="2" charset="-122"/>
              </a:rPr>
              <a:t>(</a:t>
            </a:r>
            <a:r>
              <a:rPr lang="zh-CN" altLang="en-US" sz="1800" b="1">
                <a:solidFill>
                  <a:srgbClr val="008000"/>
                </a:solidFill>
                <a:latin typeface="Times New Roman" panose="02020603050405020304" pitchFamily="18" charset="0"/>
                <a:ea typeface="宋体" panose="02010600030101010101" pitchFamily="2" charset="-122"/>
              </a:rPr>
              <a:t>页</a:t>
            </a:r>
            <a:r>
              <a:rPr lang="en-US" altLang="zh-CN" sz="1800" b="1">
                <a:solidFill>
                  <a:srgbClr val="008000"/>
                </a:solidFill>
                <a:latin typeface="Times New Roman" panose="02020603050405020304" pitchFamily="18" charset="0"/>
                <a:ea typeface="宋体" panose="02010600030101010101" pitchFamily="2" charset="-122"/>
              </a:rPr>
              <a:t>)</a:t>
            </a:r>
            <a:r>
              <a:rPr lang="zh-CN" altLang="en-US" sz="1800" b="1">
                <a:solidFill>
                  <a:srgbClr val="008000"/>
                </a:solidFill>
                <a:latin typeface="Times New Roman" panose="02020603050405020304" pitchFamily="18" charset="0"/>
                <a:ea typeface="宋体" panose="02010600030101010101" pitchFamily="2" charset="-122"/>
              </a:rPr>
              <a:t>大小</a:t>
            </a:r>
          </a:p>
        </p:txBody>
      </p:sp>
      <p:sp>
        <p:nvSpPr>
          <p:cNvPr id="15383" name="Text Box 24"/>
          <p:cNvSpPr txBox="1">
            <a:spLocks noChangeArrowheads="1"/>
          </p:cNvSpPr>
          <p:nvPr/>
        </p:nvSpPr>
        <p:spPr bwMode="auto">
          <a:xfrm>
            <a:off x="769938" y="5667375"/>
            <a:ext cx="2286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zh-CN" altLang="en-US" sz="1800" b="1">
                <a:solidFill>
                  <a:srgbClr val="008000"/>
                </a:solidFill>
                <a:latin typeface="Times New Roman" panose="02020603050405020304" pitchFamily="18" charset="0"/>
                <a:ea typeface="宋体" panose="02010600030101010101" pitchFamily="2" charset="-122"/>
              </a:rPr>
              <a:t>失效时</a:t>
            </a:r>
            <a:r>
              <a:rPr lang="en-US" altLang="zh-CN" sz="1800" b="1">
                <a:solidFill>
                  <a:srgbClr val="008000"/>
                </a:solidFill>
                <a:latin typeface="Times New Roman" panose="02020603050405020304" pitchFamily="18" charset="0"/>
                <a:ea typeface="宋体" panose="02010600030101010101" pitchFamily="2" charset="-122"/>
              </a:rPr>
              <a:t>CPU</a:t>
            </a:r>
            <a:r>
              <a:rPr lang="zh-CN" altLang="en-US" sz="1800" b="1">
                <a:solidFill>
                  <a:srgbClr val="008000"/>
                </a:solidFill>
                <a:latin typeface="Times New Roman" panose="02020603050405020304" pitchFamily="18" charset="0"/>
                <a:ea typeface="宋体" panose="02010600030101010101" pitchFamily="2" charset="-122"/>
              </a:rPr>
              <a:t>是否切换</a:t>
            </a:r>
          </a:p>
        </p:txBody>
      </p:sp>
      <p:sp>
        <p:nvSpPr>
          <p:cNvPr id="15384" name="Text Box 25"/>
          <p:cNvSpPr txBox="1">
            <a:spLocks noChangeArrowheads="1"/>
          </p:cNvSpPr>
          <p:nvPr/>
        </p:nvSpPr>
        <p:spPr bwMode="auto">
          <a:xfrm>
            <a:off x="3055938" y="1895475"/>
            <a:ext cx="2647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CE5B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1800" b="1">
                <a:latin typeface="Times New Roman" panose="02020603050405020304" pitchFamily="18" charset="0"/>
                <a:ea typeface="宋体" panose="02010600030101010101" pitchFamily="2" charset="-122"/>
              </a:rPr>
              <a:t>“Cache </a:t>
            </a:r>
            <a:r>
              <a:rPr lang="zh-CN" altLang="en-US" sz="1800" b="1">
                <a:latin typeface="Times New Roman" panose="02020603050405020304" pitchFamily="18" charset="0"/>
                <a:ea typeface="宋体" panose="02010600030101010101" pitchFamily="2" charset="-122"/>
              </a:rPr>
              <a:t>－主存”层次</a:t>
            </a:r>
          </a:p>
        </p:txBody>
      </p:sp>
      <p:sp>
        <p:nvSpPr>
          <p:cNvPr id="15385" name="Text Box 26"/>
          <p:cNvSpPr txBox="1">
            <a:spLocks noChangeArrowheads="1"/>
          </p:cNvSpPr>
          <p:nvPr/>
        </p:nvSpPr>
        <p:spPr bwMode="auto">
          <a:xfrm>
            <a:off x="5799138" y="1871663"/>
            <a:ext cx="2286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CE5B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1800" b="1">
                <a:latin typeface="Times New Roman" panose="02020603050405020304" pitchFamily="18" charset="0"/>
                <a:ea typeface="宋体" panose="02010600030101010101" pitchFamily="2" charset="-122"/>
              </a:rPr>
              <a:t>“</a:t>
            </a:r>
            <a:r>
              <a:rPr lang="zh-CN" altLang="en-US" sz="1800" b="1">
                <a:latin typeface="Times New Roman" panose="02020603050405020304" pitchFamily="18" charset="0"/>
                <a:ea typeface="宋体" panose="02010600030101010101" pitchFamily="2" charset="-122"/>
              </a:rPr>
              <a:t>主存－辅存”层次</a:t>
            </a:r>
          </a:p>
        </p:txBody>
      </p:sp>
      <p:sp>
        <p:nvSpPr>
          <p:cNvPr id="15386" name="Line 27"/>
          <p:cNvSpPr>
            <a:spLocks noChangeShapeType="1"/>
          </p:cNvSpPr>
          <p:nvPr/>
        </p:nvSpPr>
        <p:spPr bwMode="auto">
          <a:xfrm>
            <a:off x="5684838" y="1666875"/>
            <a:ext cx="0" cy="441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7" name="Text Box 28"/>
          <p:cNvSpPr txBox="1">
            <a:spLocks noChangeArrowheads="1"/>
          </p:cNvSpPr>
          <p:nvPr/>
        </p:nvSpPr>
        <p:spPr bwMode="auto">
          <a:xfrm>
            <a:off x="2979738" y="2524125"/>
            <a:ext cx="2819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zh-CN" altLang="en-US" sz="1800" b="1">
                <a:solidFill>
                  <a:schemeClr val="tx1"/>
                </a:solidFill>
                <a:latin typeface="Times New Roman" panose="02020603050405020304" pitchFamily="18" charset="0"/>
                <a:ea typeface="宋体" panose="02010600030101010101" pitchFamily="2" charset="-122"/>
              </a:rPr>
              <a:t>为了弥补主存速度的不足</a:t>
            </a:r>
            <a:endParaRPr lang="zh-CN" altLang="en-US" sz="1800">
              <a:solidFill>
                <a:schemeClr val="tx1"/>
              </a:solidFill>
              <a:latin typeface="Times New Roman" panose="02020603050405020304" pitchFamily="18" charset="0"/>
              <a:ea typeface="宋体" panose="02010600030101010101" pitchFamily="2" charset="-122"/>
            </a:endParaRPr>
          </a:p>
        </p:txBody>
      </p:sp>
      <p:sp>
        <p:nvSpPr>
          <p:cNvPr id="15388" name="Text Box 29"/>
          <p:cNvSpPr txBox="1">
            <a:spLocks noChangeArrowheads="1"/>
          </p:cNvSpPr>
          <p:nvPr/>
        </p:nvSpPr>
        <p:spPr bwMode="auto">
          <a:xfrm>
            <a:off x="5684838" y="2505075"/>
            <a:ext cx="2743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zh-CN" altLang="en-US" sz="1800" b="1">
                <a:solidFill>
                  <a:schemeClr val="tx1"/>
                </a:solidFill>
                <a:latin typeface="Times New Roman" panose="02020603050405020304" pitchFamily="18" charset="0"/>
                <a:ea typeface="宋体" panose="02010600030101010101" pitchFamily="2" charset="-122"/>
              </a:rPr>
              <a:t>为了弥补主存容量的不足</a:t>
            </a:r>
          </a:p>
        </p:txBody>
      </p:sp>
      <p:sp>
        <p:nvSpPr>
          <p:cNvPr id="15389" name="Text Box 30"/>
          <p:cNvSpPr txBox="1">
            <a:spLocks noChangeArrowheads="1"/>
          </p:cNvSpPr>
          <p:nvPr/>
        </p:nvSpPr>
        <p:spPr bwMode="auto">
          <a:xfrm>
            <a:off x="3170238" y="3038475"/>
            <a:ext cx="2438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zh-CN" altLang="en-US" sz="1800" b="1">
                <a:solidFill>
                  <a:schemeClr val="tx1"/>
                </a:solidFill>
                <a:latin typeface="Times New Roman" panose="02020603050405020304" pitchFamily="18" charset="0"/>
                <a:ea typeface="宋体" panose="02010600030101010101" pitchFamily="2" charset="-122"/>
              </a:rPr>
              <a:t>全部由专用硬件实现</a:t>
            </a:r>
          </a:p>
        </p:txBody>
      </p:sp>
      <p:sp>
        <p:nvSpPr>
          <p:cNvPr id="15390" name="Text Box 31"/>
          <p:cNvSpPr txBox="1">
            <a:spLocks noChangeArrowheads="1"/>
          </p:cNvSpPr>
          <p:nvPr/>
        </p:nvSpPr>
        <p:spPr bwMode="auto">
          <a:xfrm>
            <a:off x="6237288" y="3038475"/>
            <a:ext cx="2438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zh-CN" altLang="en-US" sz="1800" b="1">
                <a:solidFill>
                  <a:schemeClr val="tx1"/>
                </a:solidFill>
                <a:latin typeface="Times New Roman" panose="02020603050405020304" pitchFamily="18" charset="0"/>
                <a:ea typeface="宋体" panose="02010600030101010101" pitchFamily="2" charset="-122"/>
              </a:rPr>
              <a:t>主要由软件实现</a:t>
            </a:r>
          </a:p>
        </p:txBody>
      </p:sp>
      <p:sp>
        <p:nvSpPr>
          <p:cNvPr id="15391" name="Text Box 32"/>
          <p:cNvSpPr txBox="1">
            <a:spLocks noChangeArrowheads="1"/>
          </p:cNvSpPr>
          <p:nvPr/>
        </p:nvSpPr>
        <p:spPr bwMode="auto">
          <a:xfrm>
            <a:off x="3894138" y="3781425"/>
            <a:ext cx="1143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zh-CN" altLang="en-US" sz="1800" b="1">
                <a:solidFill>
                  <a:schemeClr val="tx1"/>
                </a:solidFill>
                <a:latin typeface="Times New Roman" panose="02020603050405020304" pitchFamily="18" charset="0"/>
                <a:ea typeface="宋体" panose="02010600030101010101" pitchFamily="2" charset="-122"/>
              </a:rPr>
              <a:t>几比一</a:t>
            </a:r>
          </a:p>
        </p:txBody>
      </p:sp>
      <p:sp>
        <p:nvSpPr>
          <p:cNvPr id="15392" name="Text Box 33"/>
          <p:cNvSpPr txBox="1">
            <a:spLocks noChangeArrowheads="1"/>
          </p:cNvSpPr>
          <p:nvPr/>
        </p:nvSpPr>
        <p:spPr bwMode="auto">
          <a:xfrm>
            <a:off x="6542088" y="3776663"/>
            <a:ext cx="1143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zh-CN" altLang="en-US" sz="1800" b="1">
                <a:solidFill>
                  <a:schemeClr val="tx1"/>
                </a:solidFill>
                <a:latin typeface="Times New Roman" panose="02020603050405020304" pitchFamily="18" charset="0"/>
                <a:ea typeface="宋体" panose="02010600030101010101" pitchFamily="2" charset="-122"/>
              </a:rPr>
              <a:t>几万比一</a:t>
            </a:r>
          </a:p>
        </p:txBody>
      </p:sp>
      <p:sp>
        <p:nvSpPr>
          <p:cNvPr id="15393" name="Text Box 34"/>
          <p:cNvSpPr txBox="1">
            <a:spLocks noChangeArrowheads="1"/>
          </p:cNvSpPr>
          <p:nvPr/>
        </p:nvSpPr>
        <p:spPr bwMode="auto">
          <a:xfrm>
            <a:off x="3341688" y="4486275"/>
            <a:ext cx="211455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zh-CN" altLang="en-US" sz="1800" b="1">
                <a:solidFill>
                  <a:schemeClr val="tx1"/>
                </a:solidFill>
                <a:latin typeface="Times New Roman" panose="02020603050405020304" pitchFamily="18" charset="0"/>
                <a:ea typeface="宋体" panose="02010600030101010101" pitchFamily="2" charset="-122"/>
              </a:rPr>
              <a:t>几十</a:t>
            </a:r>
            <a:r>
              <a:rPr lang="en-US" altLang="zh-CN" sz="1800" b="1">
                <a:solidFill>
                  <a:schemeClr val="tx1"/>
                </a:solidFill>
                <a:latin typeface="Times New Roman" panose="02020603050405020304" pitchFamily="18" charset="0"/>
                <a:ea typeface="宋体" panose="02010600030101010101" pitchFamily="2" charset="-122"/>
              </a:rPr>
              <a:t>—</a:t>
            </a:r>
            <a:r>
              <a:rPr lang="zh-CN" altLang="en-US" sz="1800" b="1">
                <a:solidFill>
                  <a:schemeClr val="tx1"/>
                </a:solidFill>
                <a:latin typeface="Times New Roman" panose="02020603050405020304" pitchFamily="18" charset="0"/>
                <a:ea typeface="宋体" panose="02010600030101010101" pitchFamily="2" charset="-122"/>
              </a:rPr>
              <a:t>几百个字节</a:t>
            </a:r>
          </a:p>
        </p:txBody>
      </p:sp>
      <p:sp>
        <p:nvSpPr>
          <p:cNvPr id="15394" name="Text Box 35"/>
          <p:cNvSpPr txBox="1">
            <a:spLocks noChangeArrowheads="1"/>
          </p:cNvSpPr>
          <p:nvPr/>
        </p:nvSpPr>
        <p:spPr bwMode="auto">
          <a:xfrm>
            <a:off x="6065838" y="4486275"/>
            <a:ext cx="2438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zh-CN" altLang="en-US" sz="1800" b="1">
                <a:solidFill>
                  <a:schemeClr val="tx1"/>
                </a:solidFill>
                <a:latin typeface="Times New Roman" panose="02020603050405020304" pitchFamily="18" charset="0"/>
                <a:ea typeface="宋体" panose="02010600030101010101" pitchFamily="2" charset="-122"/>
              </a:rPr>
              <a:t>几千个字节或者更大</a:t>
            </a:r>
          </a:p>
        </p:txBody>
      </p:sp>
      <p:sp>
        <p:nvSpPr>
          <p:cNvPr id="15395" name="Text Box 36"/>
          <p:cNvSpPr txBox="1">
            <a:spLocks noChangeArrowheads="1"/>
          </p:cNvSpPr>
          <p:nvPr/>
        </p:nvSpPr>
        <p:spPr bwMode="auto">
          <a:xfrm>
            <a:off x="3722688" y="5076825"/>
            <a:ext cx="1447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zh-CN" altLang="en-US" sz="1800" b="1">
                <a:solidFill>
                  <a:schemeClr val="tx1"/>
                </a:solidFill>
                <a:latin typeface="Times New Roman" panose="02020603050405020304" pitchFamily="18" charset="0"/>
                <a:ea typeface="宋体" panose="02010600030101010101" pitchFamily="2" charset="-122"/>
              </a:rPr>
              <a:t>可直接访问</a:t>
            </a:r>
          </a:p>
        </p:txBody>
      </p:sp>
      <p:sp>
        <p:nvSpPr>
          <p:cNvPr id="15396" name="Text Box 37"/>
          <p:cNvSpPr txBox="1">
            <a:spLocks noChangeArrowheads="1"/>
          </p:cNvSpPr>
          <p:nvPr/>
        </p:nvSpPr>
        <p:spPr bwMode="auto">
          <a:xfrm>
            <a:off x="6313488" y="5095875"/>
            <a:ext cx="1905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zh-CN" altLang="en-US" sz="1800" b="1">
                <a:solidFill>
                  <a:schemeClr val="tx1"/>
                </a:solidFill>
                <a:latin typeface="Times New Roman" panose="02020603050405020304" pitchFamily="18" charset="0"/>
                <a:ea typeface="宋体" panose="02010600030101010101" pitchFamily="2" charset="-122"/>
              </a:rPr>
              <a:t>均通过第一级</a:t>
            </a:r>
          </a:p>
        </p:txBody>
      </p:sp>
      <p:sp>
        <p:nvSpPr>
          <p:cNvPr id="15397" name="Text Box 38"/>
          <p:cNvSpPr txBox="1">
            <a:spLocks noChangeArrowheads="1"/>
          </p:cNvSpPr>
          <p:nvPr/>
        </p:nvSpPr>
        <p:spPr bwMode="auto">
          <a:xfrm>
            <a:off x="3875088" y="5643563"/>
            <a:ext cx="1295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zh-CN" altLang="en-US" sz="1800" b="1">
                <a:solidFill>
                  <a:schemeClr val="tx1"/>
                </a:solidFill>
                <a:latin typeface="Times New Roman" panose="02020603050405020304" pitchFamily="18" charset="0"/>
                <a:ea typeface="宋体" panose="02010600030101010101" pitchFamily="2" charset="-122"/>
              </a:rPr>
              <a:t>不切换</a:t>
            </a:r>
          </a:p>
        </p:txBody>
      </p:sp>
      <p:sp>
        <p:nvSpPr>
          <p:cNvPr id="15398" name="Text Box 39"/>
          <p:cNvSpPr txBox="1">
            <a:spLocks noChangeArrowheads="1"/>
          </p:cNvSpPr>
          <p:nvPr/>
        </p:nvSpPr>
        <p:spPr bwMode="auto">
          <a:xfrm>
            <a:off x="6161088" y="5648325"/>
            <a:ext cx="2438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zh-CN" altLang="en-US" sz="1800" b="1">
                <a:solidFill>
                  <a:schemeClr val="tx1"/>
                </a:solidFill>
                <a:latin typeface="Times New Roman" panose="02020603050405020304" pitchFamily="18" charset="0"/>
                <a:ea typeface="宋体" panose="02010600030101010101" pitchFamily="2" charset="-122"/>
              </a:rPr>
              <a:t>切换到其他进程</a:t>
            </a:r>
          </a:p>
        </p:txBody>
      </p:sp>
      <p:sp>
        <p:nvSpPr>
          <p:cNvPr id="15399" name="Text Box 40"/>
          <p:cNvSpPr txBox="1">
            <a:spLocks noChangeArrowheads="1"/>
          </p:cNvSpPr>
          <p:nvPr/>
        </p:nvSpPr>
        <p:spPr bwMode="auto">
          <a:xfrm>
            <a:off x="1835150" y="1125538"/>
            <a:ext cx="6477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2000" b="1">
                <a:solidFill>
                  <a:srgbClr val="000000"/>
                </a:solidFill>
                <a:latin typeface="宋体" panose="02010600030101010101" pitchFamily="2" charset="-122"/>
                <a:ea typeface="宋体" panose="02010600030101010101" pitchFamily="2" charset="-122"/>
              </a:rPr>
              <a:t>“Cache</a:t>
            </a:r>
            <a:r>
              <a:rPr lang="zh-CN" altLang="en-US" sz="2000" b="1">
                <a:solidFill>
                  <a:srgbClr val="000000"/>
                </a:solidFill>
                <a:latin typeface="宋体" panose="02010600030101010101" pitchFamily="2" charset="-122"/>
                <a:ea typeface="宋体" panose="02010600030101010101" pitchFamily="2" charset="-122"/>
              </a:rPr>
              <a:t>－主存”与“主存－辅存”层次的区别</a:t>
            </a:r>
          </a:p>
        </p:txBody>
      </p:sp>
    </p:spTree>
  </p:cSld>
  <p:clrMapOvr>
    <a:masterClrMapping/>
  </p:clrMapOvr>
  <p:transition>
    <p:pull dir="rd"/>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AutoShape 1" descr="C:\Users\aa\AppData\Roaming\Tencent\Users\52350136\QQ\WinTemp\RichOle\3KCNDHL@NV[CTOS~{84M1.png"/>
          <p:cNvSpPr>
            <a:spLocks noChangeAspect="1" noChangeArrowheads="1"/>
          </p:cNvSpPr>
          <p:nvPr/>
        </p:nvSpPr>
        <p:spPr bwMode="auto">
          <a:xfrm>
            <a:off x="0" y="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黑体" panose="02010609060101010101" pitchFamily="49" charset="-122"/>
              </a:defRPr>
            </a:lvl1pPr>
            <a:lvl2pPr marL="742950" indent="-285750">
              <a:defRPr kumimoji="1" sz="2400">
                <a:solidFill>
                  <a:schemeClr val="tx1"/>
                </a:solidFill>
                <a:latin typeface="Tahoma" panose="020B0604030504040204" pitchFamily="34" charset="0"/>
                <a:ea typeface="黑体" panose="02010609060101010101" pitchFamily="49" charset="-122"/>
              </a:defRPr>
            </a:lvl2pPr>
            <a:lvl3pPr marL="1143000" indent="-228600">
              <a:defRPr kumimoji="1" sz="2400">
                <a:solidFill>
                  <a:schemeClr val="tx1"/>
                </a:solidFill>
                <a:latin typeface="Tahoma" panose="020B0604030504040204" pitchFamily="34" charset="0"/>
                <a:ea typeface="黑体" panose="02010609060101010101" pitchFamily="49" charset="-122"/>
              </a:defRPr>
            </a:lvl3pPr>
            <a:lvl4pPr marL="1600200" indent="-228600">
              <a:defRPr kumimoji="1" sz="2400">
                <a:solidFill>
                  <a:schemeClr val="tx1"/>
                </a:solidFill>
                <a:latin typeface="Tahoma" panose="020B0604030504040204" pitchFamily="34" charset="0"/>
                <a:ea typeface="黑体" panose="02010609060101010101" pitchFamily="49" charset="-122"/>
              </a:defRPr>
            </a:lvl4pPr>
            <a:lvl5pPr marL="2057400" indent="-228600">
              <a:defRPr kumimoji="1" sz="24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71" name="AutoShape 2" descr="C:\Users\aa\AppData\Roaming\Tencent\Users\52350136\QQ\WinTemp\RichOle\3KCNDHL@NV[CTOS~{84M1.png"/>
          <p:cNvSpPr>
            <a:spLocks noChangeAspect="1" noChangeArrowheads="1"/>
          </p:cNvSpPr>
          <p:nvPr/>
        </p:nvSpPr>
        <p:spPr bwMode="auto">
          <a:xfrm>
            <a:off x="152400" y="1524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黑体" panose="02010609060101010101" pitchFamily="49" charset="-122"/>
              </a:defRPr>
            </a:lvl1pPr>
            <a:lvl2pPr marL="742950" indent="-285750">
              <a:defRPr kumimoji="1" sz="2400">
                <a:solidFill>
                  <a:schemeClr val="tx1"/>
                </a:solidFill>
                <a:latin typeface="Tahoma" panose="020B0604030504040204" pitchFamily="34" charset="0"/>
                <a:ea typeface="黑体" panose="02010609060101010101" pitchFamily="49" charset="-122"/>
              </a:defRPr>
            </a:lvl2pPr>
            <a:lvl3pPr marL="1143000" indent="-228600">
              <a:defRPr kumimoji="1" sz="2400">
                <a:solidFill>
                  <a:schemeClr val="tx1"/>
                </a:solidFill>
                <a:latin typeface="Tahoma" panose="020B0604030504040204" pitchFamily="34" charset="0"/>
                <a:ea typeface="黑体" panose="02010609060101010101" pitchFamily="49" charset="-122"/>
              </a:defRPr>
            </a:lvl3pPr>
            <a:lvl4pPr marL="1600200" indent="-228600">
              <a:defRPr kumimoji="1" sz="2400">
                <a:solidFill>
                  <a:schemeClr val="tx1"/>
                </a:solidFill>
                <a:latin typeface="Tahoma" panose="020B0604030504040204" pitchFamily="34" charset="0"/>
                <a:ea typeface="黑体" panose="02010609060101010101" pitchFamily="49" charset="-122"/>
              </a:defRPr>
            </a:lvl4pPr>
            <a:lvl5pPr marL="2057400" indent="-228600">
              <a:defRPr kumimoji="1" sz="24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9pPr>
          </a:lstStyle>
          <a:p>
            <a:endParaRPr lang="zh-CN" altLang="en-US"/>
          </a:p>
        </p:txBody>
      </p:sp>
      <p:pic>
        <p:nvPicPr>
          <p:cNvPr id="135172" name="Picture 3" descr="C:\Users\aa\AppData\Roaming\Tencent\Users\52350136\QQ\WinTemp\RichOle\]$ZOM]O$`{4]`OF}1B[H[3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304800"/>
            <a:ext cx="7726363" cy="625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dir="rd"/>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3" descr="Rectangle: Click to edit Master text styles&#10;Second level&#10;Third level&#10;Fourth level&#10;Fifth level"/>
          <p:cNvSpPr>
            <a:spLocks noGrp="1" noChangeArrowheads="1"/>
          </p:cNvSpPr>
          <p:nvPr>
            <p:ph type="body" idx="1"/>
          </p:nvPr>
        </p:nvSpPr>
        <p:spPr>
          <a:xfrm>
            <a:off x="701675" y="1019175"/>
            <a:ext cx="7772400" cy="1511300"/>
          </a:xfrm>
        </p:spPr>
        <p:txBody>
          <a:bodyPr/>
          <a:lstStyle/>
          <a:p>
            <a:pPr marL="457200" indent="-457200" eaLnBrk="1" hangingPunct="1">
              <a:lnSpc>
                <a:spcPct val="110000"/>
              </a:lnSpc>
              <a:buFont typeface="Wingdings" panose="05000000000000000000" pitchFamily="2" charset="2"/>
              <a:buNone/>
            </a:pPr>
            <a:r>
              <a:rPr lang="en-US" altLang="zh-CN"/>
              <a:t>     </a:t>
            </a:r>
            <a:r>
              <a:rPr lang="zh-CN" altLang="en-US">
                <a:solidFill>
                  <a:schemeClr val="tx1"/>
                </a:solidFill>
                <a:latin typeface="黑体" panose="02010609060101010101" pitchFamily="49" charset="-122"/>
              </a:rPr>
              <a:t>命中时间直接影响到处理器的时钟频率。在当今的许</a:t>
            </a:r>
          </a:p>
          <a:p>
            <a:pPr marL="457200" indent="-457200" eaLnBrk="1" hangingPunct="1">
              <a:lnSpc>
                <a:spcPct val="110000"/>
              </a:lnSpc>
              <a:buFont typeface="Wingdings" panose="05000000000000000000" pitchFamily="2" charset="2"/>
              <a:buNone/>
            </a:pPr>
            <a:r>
              <a:rPr lang="zh-CN" altLang="en-US">
                <a:solidFill>
                  <a:schemeClr val="tx1"/>
                </a:solidFill>
                <a:latin typeface="黑体" panose="02010609060101010101" pitchFamily="49" charset="-122"/>
              </a:rPr>
              <a:t>多计算机中，往往是</a:t>
            </a:r>
            <a:r>
              <a:rPr lang="en-US" altLang="zh-CN">
                <a:solidFill>
                  <a:schemeClr val="tx1"/>
                </a:solidFill>
                <a:latin typeface="黑体" panose="02010609060101010101" pitchFamily="49" charset="-122"/>
              </a:rPr>
              <a:t>Cache</a:t>
            </a:r>
            <a:r>
              <a:rPr lang="zh-CN" altLang="en-US">
                <a:solidFill>
                  <a:schemeClr val="tx1"/>
                </a:solidFill>
                <a:latin typeface="黑体" panose="02010609060101010101" pitchFamily="49" charset="-122"/>
              </a:rPr>
              <a:t>的访问时间限制了处理器的时</a:t>
            </a:r>
          </a:p>
          <a:p>
            <a:pPr marL="457200" indent="-457200" eaLnBrk="1" hangingPunct="1">
              <a:lnSpc>
                <a:spcPct val="110000"/>
              </a:lnSpc>
              <a:buFont typeface="Wingdings" panose="05000000000000000000" pitchFamily="2" charset="2"/>
              <a:buNone/>
            </a:pPr>
            <a:r>
              <a:rPr lang="zh-CN" altLang="en-US">
                <a:solidFill>
                  <a:schemeClr val="tx1"/>
                </a:solidFill>
                <a:latin typeface="黑体" panose="02010609060101010101" pitchFamily="49" charset="-122"/>
              </a:rPr>
              <a:t>钟频率。</a:t>
            </a:r>
          </a:p>
        </p:txBody>
      </p:sp>
      <p:sp>
        <p:nvSpPr>
          <p:cNvPr id="136195" name="Text Box 4"/>
          <p:cNvSpPr txBox="1">
            <a:spLocks noChangeArrowheads="1"/>
          </p:cNvSpPr>
          <p:nvPr/>
        </p:nvSpPr>
        <p:spPr bwMode="auto">
          <a:xfrm>
            <a:off x="15875" y="309563"/>
            <a:ext cx="9144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2800">
                <a:solidFill>
                  <a:srgbClr val="000000"/>
                </a:solidFill>
                <a:latin typeface="黑体" panose="02010609060101010101" pitchFamily="49" charset="-122"/>
              </a:rPr>
              <a:t>5.5 </a:t>
            </a:r>
            <a:r>
              <a:rPr lang="zh-CN" altLang="en-US" sz="2800">
                <a:solidFill>
                  <a:srgbClr val="000000"/>
                </a:solidFill>
                <a:latin typeface="黑体" panose="02010609060101010101" pitchFamily="49" charset="-122"/>
              </a:rPr>
              <a:t>减少命中时间</a:t>
            </a:r>
          </a:p>
        </p:txBody>
      </p:sp>
      <p:sp>
        <p:nvSpPr>
          <p:cNvPr id="136196" name="Text Box 5"/>
          <p:cNvSpPr txBox="1">
            <a:spLocks noChangeArrowheads="1"/>
          </p:cNvSpPr>
          <p:nvPr/>
        </p:nvSpPr>
        <p:spPr bwMode="auto">
          <a:xfrm>
            <a:off x="701675" y="2635250"/>
            <a:ext cx="684053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2600">
                <a:solidFill>
                  <a:srgbClr val="0000CC"/>
                </a:solidFill>
                <a:latin typeface="黑体" panose="02010609060101010101" pitchFamily="49" charset="-122"/>
              </a:rPr>
              <a:t>5.5.1 </a:t>
            </a:r>
            <a:r>
              <a:rPr lang="zh-CN" altLang="en-US" sz="2600">
                <a:solidFill>
                  <a:srgbClr val="0000CC"/>
                </a:solidFill>
                <a:latin typeface="黑体" panose="02010609060101010101" pitchFamily="49" charset="-122"/>
              </a:rPr>
              <a:t>容量小、结构简单的</a:t>
            </a:r>
            <a:r>
              <a:rPr lang="en-US" altLang="zh-CN" sz="2600">
                <a:solidFill>
                  <a:srgbClr val="0000CC"/>
                </a:solidFill>
                <a:latin typeface="黑体" panose="02010609060101010101" pitchFamily="49" charset="-122"/>
              </a:rPr>
              <a:t>Cache</a:t>
            </a:r>
          </a:p>
        </p:txBody>
      </p:sp>
      <p:sp>
        <p:nvSpPr>
          <p:cNvPr id="136197" name="Rectangle 6" descr="Rectangle: Click to edit Master text styles&#10;Second level&#10;Third level&#10;Fourth level&#10;Fifth level"/>
          <p:cNvSpPr>
            <a:spLocks noChangeArrowheads="1"/>
          </p:cNvSpPr>
          <p:nvPr/>
        </p:nvSpPr>
        <p:spPr bwMode="auto">
          <a:xfrm>
            <a:off x="900113" y="3284538"/>
            <a:ext cx="7772400" cy="245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marL="0" indent="0" eaLnBrk="1" hangingPunct="1">
              <a:buFont typeface="Wingdings" panose="05000000000000000000" pitchFamily="2" charset="2"/>
              <a:buNone/>
              <a:defRPr/>
            </a:pPr>
            <a:r>
              <a:rPr lang="zh-CN" altLang="en-US" sz="2000" dirty="0">
                <a:solidFill>
                  <a:schemeClr val="tx1"/>
                </a:solidFill>
              </a:rPr>
              <a:t>命中访问过程：访问标识存储体 </a:t>
            </a:r>
            <a:r>
              <a:rPr lang="en-US" altLang="zh-CN" sz="2000" dirty="0">
                <a:solidFill>
                  <a:schemeClr val="tx1"/>
                </a:solidFill>
                <a:sym typeface="Wingdings" panose="05000000000000000000" pitchFamily="2" charset="2"/>
              </a:rPr>
              <a:t> </a:t>
            </a:r>
            <a:r>
              <a:rPr lang="zh-CN" altLang="en-US" sz="2000" dirty="0">
                <a:solidFill>
                  <a:schemeClr val="tx1"/>
                </a:solidFill>
                <a:sym typeface="Wingdings" panose="05000000000000000000" pitchFamily="2" charset="2"/>
              </a:rPr>
              <a:t>地址比较 </a:t>
            </a:r>
            <a:r>
              <a:rPr lang="en-US" altLang="zh-CN" sz="2000" dirty="0">
                <a:solidFill>
                  <a:schemeClr val="tx1"/>
                </a:solidFill>
                <a:sym typeface="Wingdings" panose="05000000000000000000" pitchFamily="2" charset="2"/>
              </a:rPr>
              <a:t> </a:t>
            </a:r>
            <a:r>
              <a:rPr lang="zh-CN" altLang="en-US" sz="2000" dirty="0">
                <a:solidFill>
                  <a:schemeClr val="tx1"/>
                </a:solidFill>
                <a:sym typeface="Wingdings" panose="05000000000000000000" pitchFamily="2" charset="2"/>
              </a:rPr>
              <a:t>取出数据送往</a:t>
            </a:r>
            <a:r>
              <a:rPr lang="en-US" altLang="zh-CN" sz="2000" dirty="0">
                <a:solidFill>
                  <a:schemeClr val="tx1"/>
                </a:solidFill>
                <a:sym typeface="Wingdings" panose="05000000000000000000" pitchFamily="2" charset="2"/>
              </a:rPr>
              <a:t>CPU</a:t>
            </a:r>
            <a:endParaRPr lang="en-US" altLang="zh-CN" sz="2000" dirty="0">
              <a:solidFill>
                <a:schemeClr val="tx1"/>
              </a:solidFill>
            </a:endParaRPr>
          </a:p>
          <a:p>
            <a:pPr eaLnBrk="1" hangingPunct="1">
              <a:defRPr/>
            </a:pPr>
            <a:r>
              <a:rPr lang="zh-CN" altLang="en-US" dirty="0"/>
              <a:t>硬件越简单，速度就越快；</a:t>
            </a:r>
          </a:p>
          <a:p>
            <a:pPr eaLnBrk="1" hangingPunct="1">
              <a:defRPr/>
            </a:pPr>
            <a:r>
              <a:rPr lang="zh-CN" altLang="en-US" dirty="0">
                <a:latin typeface="黑体" panose="02010609060101010101" pitchFamily="49" charset="-122"/>
              </a:rPr>
              <a:t>应使</a:t>
            </a:r>
            <a:r>
              <a:rPr lang="en-US" altLang="zh-CN" dirty="0">
                <a:latin typeface="黑体" panose="02010609060101010101" pitchFamily="49" charset="-122"/>
              </a:rPr>
              <a:t>Cache</a:t>
            </a:r>
            <a:r>
              <a:rPr lang="zh-CN" altLang="en-US" dirty="0">
                <a:latin typeface="黑体" panose="02010609060101010101" pitchFamily="49" charset="-122"/>
              </a:rPr>
              <a:t>足够小，以便可以与</a:t>
            </a:r>
            <a:r>
              <a:rPr lang="en-US" altLang="zh-CN" dirty="0">
                <a:latin typeface="黑体" panose="02010609060101010101" pitchFamily="49" charset="-122"/>
              </a:rPr>
              <a:t>CPU</a:t>
            </a:r>
            <a:r>
              <a:rPr lang="zh-CN" altLang="en-US" dirty="0">
                <a:latin typeface="黑体" panose="02010609060101010101" pitchFamily="49" charset="-122"/>
              </a:rPr>
              <a:t>一起放在同一块芯片上。</a:t>
            </a:r>
            <a:endParaRPr lang="en-US" altLang="zh-CN" dirty="0">
              <a:latin typeface="黑体" panose="02010609060101010101" pitchFamily="49" charset="-122"/>
            </a:endParaRPr>
          </a:p>
          <a:p>
            <a:pPr lvl="1" eaLnBrk="1" hangingPunct="1">
              <a:buFont typeface="Wingdings" panose="05000000000000000000" pitchFamily="2" charset="2"/>
              <a:buNone/>
              <a:defRPr/>
            </a:pPr>
            <a:r>
              <a:rPr lang="en-US" altLang="zh-CN" dirty="0"/>
              <a:t> </a:t>
            </a:r>
            <a:r>
              <a:rPr lang="zh-CN" altLang="en-US" dirty="0"/>
              <a:t>某些设计采用了一种折衷方案：</a:t>
            </a:r>
          </a:p>
          <a:p>
            <a:pPr lvl="1" eaLnBrk="1" hangingPunct="1">
              <a:buFont typeface="Wingdings" panose="05000000000000000000" pitchFamily="2" charset="2"/>
              <a:buNone/>
              <a:defRPr/>
            </a:pPr>
            <a:r>
              <a:rPr lang="zh-CN" altLang="en-US" dirty="0">
                <a:latin typeface="宋体" panose="02010600030101010101" pitchFamily="2" charset="-122"/>
              </a:rPr>
              <a:t>     </a:t>
            </a:r>
            <a:r>
              <a:rPr lang="zh-CN" altLang="en-US" sz="2000" b="1" dirty="0">
                <a:solidFill>
                  <a:srgbClr val="000000"/>
                </a:solidFill>
                <a:latin typeface="宋体" panose="02010600030101010101" pitchFamily="2" charset="-122"/>
                <a:ea typeface="宋体" panose="02010600030101010101" pitchFamily="2" charset="-122"/>
              </a:rPr>
              <a:t>把</a:t>
            </a:r>
            <a:r>
              <a:rPr lang="en-US" altLang="zh-CN" sz="2000" b="1" dirty="0">
                <a:solidFill>
                  <a:srgbClr val="000000"/>
                </a:solidFill>
                <a:latin typeface="宋体" panose="02010600030101010101" pitchFamily="2" charset="-122"/>
                <a:ea typeface="宋体" panose="02010600030101010101" pitchFamily="2" charset="-122"/>
              </a:rPr>
              <a:t>Cache</a:t>
            </a:r>
            <a:r>
              <a:rPr lang="zh-CN" altLang="en-US" sz="2000" b="1" dirty="0">
                <a:solidFill>
                  <a:srgbClr val="000000"/>
                </a:solidFill>
                <a:latin typeface="宋体" panose="02010600030101010101" pitchFamily="2" charset="-122"/>
                <a:ea typeface="宋体" panose="02010600030101010101" pitchFamily="2" charset="-122"/>
              </a:rPr>
              <a:t>的标识放在片内，而把</a:t>
            </a:r>
            <a:r>
              <a:rPr lang="en-US" altLang="zh-CN" sz="2000" b="1" dirty="0">
                <a:solidFill>
                  <a:srgbClr val="000000"/>
                </a:solidFill>
                <a:latin typeface="宋体" panose="02010600030101010101" pitchFamily="2" charset="-122"/>
                <a:ea typeface="宋体" panose="02010600030101010101" pitchFamily="2" charset="-122"/>
              </a:rPr>
              <a:t>Cache</a:t>
            </a:r>
            <a:r>
              <a:rPr lang="zh-CN" altLang="en-US" sz="2000" b="1" dirty="0">
                <a:solidFill>
                  <a:srgbClr val="000000"/>
                </a:solidFill>
                <a:latin typeface="宋体" panose="02010600030101010101" pitchFamily="2" charset="-122"/>
                <a:ea typeface="宋体" panose="02010600030101010101" pitchFamily="2" charset="-122"/>
              </a:rPr>
              <a:t>的数据存储器放在片外。</a:t>
            </a:r>
          </a:p>
          <a:p>
            <a:pPr eaLnBrk="1" hangingPunct="1">
              <a:defRPr/>
            </a:pPr>
            <a:endParaRPr lang="zh-CN" altLang="en-US" dirty="0">
              <a:latin typeface="黑体" panose="02010609060101010101" pitchFamily="49" charset="-122"/>
            </a:endParaRPr>
          </a:p>
          <a:p>
            <a:pPr eaLnBrk="1" hangingPunct="1">
              <a:defRPr/>
            </a:pPr>
            <a:endParaRPr lang="en-US" altLang="zh-CN" dirty="0">
              <a:latin typeface="黑体" panose="02010609060101010101" pitchFamily="49" charset="-122"/>
            </a:endParaRPr>
          </a:p>
        </p:txBody>
      </p:sp>
    </p:spTree>
  </p:cSld>
  <p:clrMapOvr>
    <a:masterClrMapping/>
  </p:clrMapOvr>
  <p:transition>
    <p:pull dir="rd"/>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pPr eaLnBrk="1" hangingPunct="1"/>
            <a:r>
              <a:rPr lang="en-US" altLang="zh-CN">
                <a:latin typeface="黑体" panose="02010609060101010101" pitchFamily="49" charset="-122"/>
              </a:rPr>
              <a:t>5.5 </a:t>
            </a:r>
            <a:r>
              <a:rPr lang="zh-CN" altLang="en-US">
                <a:latin typeface="黑体" panose="02010609060101010101" pitchFamily="49" charset="-122"/>
              </a:rPr>
              <a:t>减少命中时间</a:t>
            </a:r>
          </a:p>
        </p:txBody>
      </p:sp>
      <p:sp>
        <p:nvSpPr>
          <p:cNvPr id="138243" name="Text Box 4"/>
          <p:cNvSpPr txBox="1">
            <a:spLocks noChangeArrowheads="1"/>
          </p:cNvSpPr>
          <p:nvPr/>
        </p:nvSpPr>
        <p:spPr bwMode="auto">
          <a:xfrm>
            <a:off x="755650" y="1125538"/>
            <a:ext cx="684053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2600">
                <a:solidFill>
                  <a:srgbClr val="0000CC"/>
                </a:solidFill>
                <a:latin typeface="黑体" panose="02010609060101010101" pitchFamily="49" charset="-122"/>
              </a:rPr>
              <a:t>5.5.2 </a:t>
            </a:r>
            <a:r>
              <a:rPr lang="zh-CN" altLang="en-US" sz="2600">
                <a:solidFill>
                  <a:srgbClr val="0000CC"/>
                </a:solidFill>
                <a:latin typeface="黑体" panose="02010609060101010101" pitchFamily="49" charset="-122"/>
              </a:rPr>
              <a:t>虚拟</a:t>
            </a:r>
            <a:r>
              <a:rPr lang="en-US" altLang="zh-CN" sz="2600">
                <a:solidFill>
                  <a:srgbClr val="0000CC"/>
                </a:solidFill>
                <a:latin typeface="黑体" panose="02010609060101010101" pitchFamily="49" charset="-122"/>
              </a:rPr>
              <a:t>Cache</a:t>
            </a:r>
          </a:p>
        </p:txBody>
      </p:sp>
      <p:sp>
        <p:nvSpPr>
          <p:cNvPr id="138244" name="Rectangle 5" descr="Rectangle: Click to edit Master text styles&#10;Second level&#10;Third level&#10;Fourth level&#10;Fifth level"/>
          <p:cNvSpPr>
            <a:spLocks noChangeArrowheads="1"/>
          </p:cNvSpPr>
          <p:nvPr/>
        </p:nvSpPr>
        <p:spPr bwMode="auto">
          <a:xfrm>
            <a:off x="755650" y="2109788"/>
            <a:ext cx="7702550" cy="257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49263" indent="-449263">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900113" indent="-271463">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r>
              <a:rPr lang="zh-CN" altLang="en-US">
                <a:latin typeface="黑体" panose="02010609060101010101" pitchFamily="49" charset="-122"/>
              </a:rPr>
              <a:t>物理</a:t>
            </a:r>
            <a:r>
              <a:rPr lang="en-US" altLang="zh-CN">
                <a:latin typeface="黑体" panose="02010609060101010101" pitchFamily="49" charset="-122"/>
              </a:rPr>
              <a:t>Cache</a:t>
            </a:r>
          </a:p>
          <a:p>
            <a:pPr lvl="1" eaLnBrk="1" hangingPunct="1"/>
            <a:r>
              <a:rPr lang="zh-CN" altLang="en-US">
                <a:latin typeface="黑体" panose="02010609060101010101" pitchFamily="49" charset="-122"/>
              </a:rPr>
              <a:t>使用物理地址进行访问的传统</a:t>
            </a:r>
            <a:r>
              <a:rPr lang="en-US" altLang="zh-CN">
                <a:latin typeface="黑体" panose="02010609060101010101" pitchFamily="49" charset="-122"/>
              </a:rPr>
              <a:t>Cache</a:t>
            </a:r>
            <a:r>
              <a:rPr lang="zh-CN" altLang="en-US">
                <a:latin typeface="黑体" panose="02010609060101010101" pitchFamily="49" charset="-122"/>
              </a:rPr>
              <a:t>。</a:t>
            </a:r>
          </a:p>
          <a:p>
            <a:pPr lvl="1" eaLnBrk="1" hangingPunct="1"/>
            <a:r>
              <a:rPr lang="zh-CN" altLang="en-US"/>
              <a:t>标识存储器中存放的是物理地址，进行地址检测也是用物理地址。</a:t>
            </a:r>
          </a:p>
          <a:p>
            <a:pPr lvl="1" eaLnBrk="1" hangingPunct="1"/>
            <a:endParaRPr lang="en-US" altLang="zh-CN">
              <a:solidFill>
                <a:srgbClr val="E24C05"/>
              </a:solidFill>
            </a:endParaRPr>
          </a:p>
        </p:txBody>
      </p:sp>
    </p:spTree>
  </p:cSld>
  <p:clrMapOvr>
    <a:masterClrMapping/>
  </p:clrMapOvr>
  <p:transition>
    <p:pull dir="rd"/>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5"/>
          <p:cNvSpPr>
            <a:spLocks noGrp="1" noChangeArrowheads="1"/>
          </p:cNvSpPr>
          <p:nvPr>
            <p:ph type="title"/>
          </p:nvPr>
        </p:nvSpPr>
        <p:spPr/>
        <p:txBody>
          <a:bodyPr/>
          <a:lstStyle/>
          <a:p>
            <a:pPr eaLnBrk="1" hangingPunct="1"/>
            <a:r>
              <a:rPr lang="en-US" altLang="zh-CN">
                <a:latin typeface="黑体" panose="02010609060101010101" pitchFamily="49" charset="-122"/>
              </a:rPr>
              <a:t>5.5 </a:t>
            </a:r>
            <a:r>
              <a:rPr lang="zh-CN" altLang="en-US">
                <a:latin typeface="黑体" panose="02010609060101010101" pitchFamily="49" charset="-122"/>
              </a:rPr>
              <a:t>减少命中时间</a:t>
            </a:r>
          </a:p>
        </p:txBody>
      </p:sp>
      <p:sp>
        <p:nvSpPr>
          <p:cNvPr id="139267" name="Rectangle 3" descr="Rectangle: Click to edit Master text styles&#10;Second level&#10;Third level&#10;Fourth level&#10;Fifth level"/>
          <p:cNvSpPr>
            <a:spLocks noGrp="1" noChangeArrowheads="1"/>
          </p:cNvSpPr>
          <p:nvPr>
            <p:ph type="body" sz="half" idx="1"/>
          </p:nvPr>
        </p:nvSpPr>
        <p:spPr>
          <a:xfrm>
            <a:off x="685800" y="1508125"/>
            <a:ext cx="8062913" cy="1057275"/>
          </a:xfrm>
        </p:spPr>
        <p:txBody>
          <a:bodyPr/>
          <a:lstStyle/>
          <a:p>
            <a:pPr lvl="1" eaLnBrk="1" hangingPunct="1"/>
            <a:r>
              <a:rPr lang="zh-CN" altLang="en-US">
                <a:solidFill>
                  <a:srgbClr val="D60093"/>
                </a:solidFill>
              </a:rPr>
              <a:t>缺点</a:t>
            </a:r>
            <a:r>
              <a:rPr lang="zh-CN" altLang="en-US"/>
              <a:t>：</a:t>
            </a:r>
            <a:r>
              <a:rPr lang="zh-CN" altLang="en-US">
                <a:latin typeface="Times New Roman" panose="02020603050405020304" pitchFamily="18" charset="0"/>
              </a:rPr>
              <a:t>地址转换和访问</a:t>
            </a:r>
            <a:r>
              <a:rPr lang="en-US" altLang="zh-CN">
                <a:latin typeface="Times New Roman" panose="02020603050405020304" pitchFamily="18" charset="0"/>
              </a:rPr>
              <a:t>Cache</a:t>
            </a:r>
            <a:r>
              <a:rPr lang="zh-CN" altLang="en-US">
                <a:latin typeface="Times New Roman" panose="02020603050405020304" pitchFamily="18" charset="0"/>
              </a:rPr>
              <a:t>串行进行，访问速度很慢。</a:t>
            </a:r>
          </a:p>
        </p:txBody>
      </p:sp>
      <p:graphicFrame>
        <p:nvGraphicFramePr>
          <p:cNvPr id="139268" name="Object 4"/>
          <p:cNvGraphicFramePr>
            <a:graphicFrameLocks noChangeAspect="1"/>
          </p:cNvGraphicFramePr>
          <p:nvPr>
            <p:ph sz="half" idx="2"/>
          </p:nvPr>
        </p:nvGraphicFramePr>
        <p:xfrm>
          <a:off x="1403350" y="3068638"/>
          <a:ext cx="6551613" cy="1457325"/>
        </p:xfrm>
        <a:graphic>
          <a:graphicData uri="http://schemas.openxmlformats.org/presentationml/2006/ole">
            <mc:AlternateContent xmlns:mc="http://schemas.openxmlformats.org/markup-compatibility/2006">
              <mc:Choice xmlns:v="urn:schemas-microsoft-com:vml" Requires="v">
                <p:oleObj spid="_x0000_s139270" name="图片" r:id="rId3" imgW="3557016" imgH="792480" progId="Word.Picture.8">
                  <p:embed/>
                </p:oleObj>
              </mc:Choice>
              <mc:Fallback>
                <p:oleObj name="图片" r:id="rId3" imgW="3557016" imgH="792480" progId="Word.Picture.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3068638"/>
                        <a:ext cx="6551613" cy="1457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9269" name="Text Box 7"/>
          <p:cNvSpPr txBox="1">
            <a:spLocks noChangeArrowheads="1"/>
          </p:cNvSpPr>
          <p:nvPr/>
        </p:nvSpPr>
        <p:spPr bwMode="auto">
          <a:xfrm>
            <a:off x="3563938" y="4797425"/>
            <a:ext cx="2663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zh-CN" altLang="en-US" sz="2000" b="1">
                <a:solidFill>
                  <a:srgbClr val="000000"/>
                </a:solidFill>
                <a:latin typeface="Times New Roman" panose="02020603050405020304" pitchFamily="18" charset="0"/>
                <a:ea typeface="宋体" panose="02010600030101010101" pitchFamily="2" charset="-122"/>
              </a:rPr>
              <a:t>物理</a:t>
            </a:r>
            <a:r>
              <a:rPr lang="en-US" altLang="zh-CN" sz="2000" b="1">
                <a:solidFill>
                  <a:srgbClr val="000000"/>
                </a:solidFill>
                <a:latin typeface="Times New Roman" panose="02020603050405020304" pitchFamily="18" charset="0"/>
                <a:ea typeface="宋体" panose="02010600030101010101" pitchFamily="2" charset="-122"/>
              </a:rPr>
              <a:t>Cache</a:t>
            </a:r>
            <a:r>
              <a:rPr lang="zh-CN" altLang="en-US" sz="2000" b="1">
                <a:solidFill>
                  <a:srgbClr val="000000"/>
                </a:solidFill>
                <a:latin typeface="Times New Roman" panose="02020603050405020304" pitchFamily="18" charset="0"/>
                <a:ea typeface="宋体" panose="02010600030101010101" pitchFamily="2" charset="-122"/>
              </a:rPr>
              <a:t>存储系统 </a:t>
            </a:r>
          </a:p>
        </p:txBody>
      </p:sp>
    </p:spTree>
  </p:cSld>
  <p:clrMapOvr>
    <a:masterClrMapping/>
  </p:clrMapOvr>
  <p:transition>
    <p:pull dir="rd"/>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5"/>
          <p:cNvSpPr>
            <a:spLocks noGrp="1" noChangeArrowheads="1"/>
          </p:cNvSpPr>
          <p:nvPr>
            <p:ph type="title"/>
          </p:nvPr>
        </p:nvSpPr>
        <p:spPr/>
        <p:txBody>
          <a:bodyPr/>
          <a:lstStyle/>
          <a:p>
            <a:pPr eaLnBrk="1" hangingPunct="1"/>
            <a:r>
              <a:rPr lang="en-US" altLang="zh-CN">
                <a:latin typeface="黑体" panose="02010609060101010101" pitchFamily="49" charset="-122"/>
              </a:rPr>
              <a:t>5.5 </a:t>
            </a:r>
            <a:r>
              <a:rPr lang="zh-CN" altLang="en-US">
                <a:latin typeface="黑体" panose="02010609060101010101" pitchFamily="49" charset="-122"/>
              </a:rPr>
              <a:t>减少命中时间</a:t>
            </a:r>
          </a:p>
        </p:txBody>
      </p:sp>
      <p:sp>
        <p:nvSpPr>
          <p:cNvPr id="140291" name="Rectangle 3" descr="Rectangle: Click to edit Master text styles&#10;Second level&#10;Third level&#10;Fourth level&#10;Fifth level"/>
          <p:cNvSpPr>
            <a:spLocks noGrp="1" noChangeArrowheads="1"/>
          </p:cNvSpPr>
          <p:nvPr>
            <p:ph type="body" sz="half" idx="1"/>
          </p:nvPr>
        </p:nvSpPr>
        <p:spPr>
          <a:xfrm>
            <a:off x="685800" y="1219200"/>
            <a:ext cx="7847013" cy="4730750"/>
          </a:xfrm>
        </p:spPr>
        <p:txBody>
          <a:bodyPr/>
          <a:lstStyle/>
          <a:p>
            <a:pPr marL="457200" indent="-457200" eaLnBrk="1" hangingPunct="1">
              <a:buFont typeface="Wingdings" panose="05000000000000000000" pitchFamily="2" charset="2"/>
              <a:buAutoNum type="arabicPeriod" startAt="2"/>
            </a:pPr>
            <a:r>
              <a:rPr lang="zh-CN" altLang="en-US">
                <a:latin typeface="黑体" panose="02010609060101010101" pitchFamily="49" charset="-122"/>
              </a:rPr>
              <a:t>虚拟</a:t>
            </a:r>
            <a:r>
              <a:rPr lang="en-US" altLang="zh-CN">
                <a:latin typeface="黑体" panose="02010609060101010101" pitchFamily="49" charset="-122"/>
              </a:rPr>
              <a:t>Cache</a:t>
            </a:r>
          </a:p>
          <a:p>
            <a:pPr marL="1085850" lvl="1" indent="-457200" eaLnBrk="1" hangingPunct="1">
              <a:lnSpc>
                <a:spcPct val="110000"/>
              </a:lnSpc>
            </a:pPr>
            <a:r>
              <a:rPr lang="zh-CN" altLang="en-US">
                <a:latin typeface="Times New Roman" panose="02020603050405020304" pitchFamily="18" charset="0"/>
              </a:rPr>
              <a:t>可以直接用虚拟地址进行访问的</a:t>
            </a:r>
            <a:r>
              <a:rPr lang="en-US" altLang="zh-CN">
                <a:latin typeface="Times New Roman" panose="02020603050405020304" pitchFamily="18" charset="0"/>
              </a:rPr>
              <a:t>Cache</a:t>
            </a:r>
            <a:r>
              <a:rPr lang="zh-CN" altLang="en-US">
                <a:latin typeface="Times New Roman" panose="02020603050405020304" pitchFamily="18" charset="0"/>
              </a:rPr>
              <a:t>。标识存储器中存放的是虚拟地址，进行地址检测用的也是虚拟地址</a:t>
            </a:r>
            <a:r>
              <a:rPr lang="zh-CN" altLang="en-US" sz="2000"/>
              <a:t>。 </a:t>
            </a:r>
          </a:p>
          <a:p>
            <a:pPr marL="1085850" lvl="1" indent="-457200" eaLnBrk="1" hangingPunct="1">
              <a:lnSpc>
                <a:spcPct val="110000"/>
              </a:lnSpc>
            </a:pPr>
            <a:r>
              <a:rPr lang="zh-CN" altLang="en-US">
                <a:solidFill>
                  <a:srgbClr val="D60093"/>
                </a:solidFill>
                <a:latin typeface="Times New Roman" panose="02020603050405020304" pitchFamily="18" charset="0"/>
              </a:rPr>
              <a:t>优点：</a:t>
            </a:r>
          </a:p>
          <a:p>
            <a:pPr lvl="2" eaLnBrk="1" hangingPunct="1">
              <a:lnSpc>
                <a:spcPct val="110000"/>
              </a:lnSpc>
            </a:pPr>
            <a:r>
              <a:rPr lang="zh-CN" altLang="en-US">
                <a:latin typeface="Times New Roman" panose="02020603050405020304" pitchFamily="18" charset="0"/>
              </a:rPr>
              <a:t>在</a:t>
            </a:r>
            <a:r>
              <a:rPr lang="zh-CN" altLang="en-US">
                <a:solidFill>
                  <a:srgbClr val="FF0000"/>
                </a:solidFill>
                <a:latin typeface="Times New Roman" panose="02020603050405020304" pitchFamily="18" charset="0"/>
              </a:rPr>
              <a:t>命中时</a:t>
            </a:r>
            <a:r>
              <a:rPr lang="zh-CN" altLang="en-US">
                <a:latin typeface="Times New Roman" panose="02020603050405020304" pitchFamily="18" charset="0"/>
              </a:rPr>
              <a:t>不需要地址转换，省去了地址转换的时间。即使不命中，地址转换和访问</a:t>
            </a:r>
            <a:r>
              <a:rPr lang="en-US" altLang="zh-CN">
                <a:latin typeface="Times New Roman" panose="02020603050405020304" pitchFamily="18" charset="0"/>
              </a:rPr>
              <a:t>Cache</a:t>
            </a:r>
            <a:r>
              <a:rPr lang="zh-CN" altLang="en-US">
                <a:latin typeface="Times New Roman" panose="02020603050405020304" pitchFamily="18" charset="0"/>
              </a:rPr>
              <a:t>也是并行进行的，其速度比物理</a:t>
            </a:r>
            <a:r>
              <a:rPr lang="en-US" altLang="zh-CN">
                <a:latin typeface="Times New Roman" panose="02020603050405020304" pitchFamily="18" charset="0"/>
              </a:rPr>
              <a:t>Cache</a:t>
            </a:r>
            <a:r>
              <a:rPr lang="zh-CN" altLang="en-US">
                <a:latin typeface="Times New Roman" panose="02020603050405020304" pitchFamily="18" charset="0"/>
              </a:rPr>
              <a:t>快很多。</a:t>
            </a:r>
            <a:r>
              <a:rPr lang="zh-CN" altLang="en-US" sz="1800"/>
              <a:t> </a:t>
            </a:r>
          </a:p>
        </p:txBody>
      </p:sp>
      <p:graphicFrame>
        <p:nvGraphicFramePr>
          <p:cNvPr id="140292" name="Object 4"/>
          <p:cNvGraphicFramePr>
            <a:graphicFrameLocks noChangeAspect="1"/>
          </p:cNvGraphicFramePr>
          <p:nvPr>
            <p:ph sz="half" idx="2"/>
          </p:nvPr>
        </p:nvGraphicFramePr>
        <p:xfrm>
          <a:off x="2411413" y="4652963"/>
          <a:ext cx="4751387" cy="1524000"/>
        </p:xfrm>
        <a:graphic>
          <a:graphicData uri="http://schemas.openxmlformats.org/presentationml/2006/ole">
            <mc:AlternateContent xmlns:mc="http://schemas.openxmlformats.org/markup-compatibility/2006">
              <mc:Choice xmlns:v="urn:schemas-microsoft-com:vml" Requires="v">
                <p:oleObj spid="_x0000_s140293" name="图片" r:id="rId3" imgW="2956560" imgH="947928" progId="Word.Picture.8">
                  <p:embed/>
                </p:oleObj>
              </mc:Choice>
              <mc:Fallback>
                <p:oleObj name="图片" r:id="rId3" imgW="2956560" imgH="947928" progId="Word.Picture.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413" y="4652963"/>
                        <a:ext cx="4751387" cy="152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pull dir="rd"/>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pPr eaLnBrk="1" hangingPunct="1"/>
            <a:r>
              <a:rPr lang="en-US" altLang="zh-CN">
                <a:latin typeface="黑体" panose="02010609060101010101" pitchFamily="49" charset="-122"/>
              </a:rPr>
              <a:t>5.5 </a:t>
            </a:r>
            <a:r>
              <a:rPr lang="zh-CN" altLang="en-US">
                <a:latin typeface="黑体" panose="02010609060101010101" pitchFamily="49" charset="-122"/>
              </a:rPr>
              <a:t>减少命中时间</a:t>
            </a:r>
          </a:p>
        </p:txBody>
      </p:sp>
      <p:sp>
        <p:nvSpPr>
          <p:cNvPr id="141315" name="Rectangle 3" descr="Rectangle: Click to edit Master text styles&#10;Second level&#10;Third level&#10;Fourth level&#10;Fifth level"/>
          <p:cNvSpPr>
            <a:spLocks noGrp="1" noChangeArrowheads="1"/>
          </p:cNvSpPr>
          <p:nvPr>
            <p:ph type="body" idx="1"/>
          </p:nvPr>
        </p:nvSpPr>
        <p:spPr>
          <a:xfrm>
            <a:off x="684213" y="692150"/>
            <a:ext cx="7772400" cy="2520950"/>
          </a:xfrm>
        </p:spPr>
        <p:txBody>
          <a:bodyPr/>
          <a:lstStyle/>
          <a:p>
            <a:pPr marL="457200" indent="-457200" eaLnBrk="1" hangingPunct="1">
              <a:buFont typeface="Wingdings" panose="05000000000000000000" pitchFamily="2" charset="2"/>
              <a:buAutoNum type="arabicPeriod" startAt="3"/>
            </a:pPr>
            <a:r>
              <a:rPr lang="zh-CN" altLang="en-US">
                <a:latin typeface="黑体" panose="02010609060101010101" pitchFamily="49" charset="-122"/>
              </a:rPr>
              <a:t>并非都采用虚拟</a:t>
            </a:r>
            <a:r>
              <a:rPr lang="en-US" altLang="zh-CN">
                <a:latin typeface="黑体" panose="02010609060101010101" pitchFamily="49" charset="-122"/>
              </a:rPr>
              <a:t>Cache</a:t>
            </a:r>
            <a:r>
              <a:rPr lang="en-US" altLang="zh-CN" b="1">
                <a:latin typeface="黑体" panose="02010609060101010101" pitchFamily="49" charset="-122"/>
              </a:rPr>
              <a:t>(</a:t>
            </a:r>
            <a:r>
              <a:rPr lang="zh-CN" altLang="en-US">
                <a:latin typeface="黑体" panose="02010609060101010101" pitchFamily="49" charset="-122"/>
              </a:rPr>
              <a:t>为什么</a:t>
            </a:r>
            <a:r>
              <a:rPr lang="en-US" altLang="zh-CN">
                <a:latin typeface="黑体" panose="02010609060101010101" pitchFamily="49" charset="-122"/>
              </a:rPr>
              <a:t>?</a:t>
            </a:r>
            <a:r>
              <a:rPr lang="en-US" altLang="zh-CN" b="1">
                <a:latin typeface="黑体" panose="02010609060101010101" pitchFamily="49" charset="-122"/>
              </a:rPr>
              <a:t>)</a:t>
            </a:r>
          </a:p>
          <a:p>
            <a:pPr marL="1085850" lvl="1" indent="-457200" eaLnBrk="1" hangingPunct="1"/>
            <a:r>
              <a:rPr lang="zh-CN" altLang="en-US">
                <a:latin typeface="黑体" panose="02010609060101010101" pitchFamily="49" charset="-122"/>
              </a:rPr>
              <a:t>虚拟</a:t>
            </a:r>
            <a:r>
              <a:rPr lang="en-US" altLang="zh-CN">
                <a:latin typeface="黑体" panose="02010609060101010101" pitchFamily="49" charset="-122"/>
              </a:rPr>
              <a:t>Cache</a:t>
            </a:r>
            <a:r>
              <a:rPr lang="zh-CN" altLang="en-US">
                <a:latin typeface="黑体" panose="02010609060101010101" pitchFamily="49" charset="-122"/>
              </a:rPr>
              <a:t>的清空问题</a:t>
            </a:r>
          </a:p>
          <a:p>
            <a:pPr lvl="2" eaLnBrk="1" hangingPunct="1"/>
            <a:r>
              <a:rPr lang="zh-CN" altLang="en-US">
                <a:latin typeface="宋体" panose="02010600030101010101" pitchFamily="2" charset="-122"/>
              </a:rPr>
              <a:t>解决方法：在地址标识中增加</a:t>
            </a:r>
            <a:r>
              <a:rPr lang="en-US" altLang="zh-CN">
                <a:latin typeface="宋体" panose="02010600030101010101" pitchFamily="2" charset="-122"/>
              </a:rPr>
              <a:t>PID</a:t>
            </a:r>
            <a:r>
              <a:rPr lang="zh-CN" altLang="en-US">
                <a:latin typeface="宋体" panose="02010600030101010101" pitchFamily="2" charset="-122"/>
              </a:rPr>
              <a:t>字段</a:t>
            </a:r>
          </a:p>
          <a:p>
            <a:pPr lvl="2" eaLnBrk="1" hangingPunct="1">
              <a:buFont typeface="Wingdings" panose="05000000000000000000" pitchFamily="2" charset="2"/>
              <a:buNone/>
            </a:pPr>
            <a:r>
              <a:rPr lang="zh-CN" altLang="en-US">
                <a:latin typeface="宋体" panose="02010600030101010101" pitchFamily="2" charset="-122"/>
              </a:rPr>
              <a:t>                         </a:t>
            </a:r>
            <a:r>
              <a:rPr lang="en-US" altLang="zh-CN">
                <a:latin typeface="宋体" panose="02010600030101010101" pitchFamily="2" charset="-122"/>
              </a:rPr>
              <a:t>(</a:t>
            </a:r>
            <a:r>
              <a:rPr lang="zh-CN" altLang="en-US">
                <a:latin typeface="宋体" panose="02010600030101010101" pitchFamily="2" charset="-122"/>
              </a:rPr>
              <a:t>进程标识符</a:t>
            </a:r>
            <a:r>
              <a:rPr lang="en-US" altLang="zh-CN">
                <a:latin typeface="宋体" panose="02010600030101010101" pitchFamily="2" charset="-122"/>
              </a:rPr>
              <a:t>)</a:t>
            </a:r>
          </a:p>
          <a:p>
            <a:pPr lvl="2" eaLnBrk="1" hangingPunct="1"/>
            <a:r>
              <a:rPr lang="zh-CN" altLang="en-US">
                <a:solidFill>
                  <a:srgbClr val="FFFF66"/>
                </a:solidFill>
                <a:hlinkClick r:id="rId2" action="ppaction://hlinkfile"/>
              </a:rPr>
              <a:t>三种情况下不命中率的比较</a:t>
            </a:r>
            <a:endParaRPr lang="zh-CN" altLang="en-US">
              <a:latin typeface="宋体" panose="02010600030101010101" pitchFamily="2" charset="-122"/>
            </a:endParaRPr>
          </a:p>
          <a:p>
            <a:pPr marL="1085850" lvl="1" indent="-457200" eaLnBrk="1" hangingPunct="1"/>
            <a:endParaRPr lang="en-US" altLang="zh-CN"/>
          </a:p>
        </p:txBody>
      </p:sp>
      <p:pic>
        <p:nvPicPr>
          <p:cNvPr id="141316" name="Picture 4" descr="5-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3141663"/>
            <a:ext cx="6481763" cy="306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pull dir="rd"/>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US" altLang="zh-CN">
                <a:latin typeface="黑体" panose="02010609060101010101" pitchFamily="49" charset="-122"/>
              </a:rPr>
              <a:t>5.5 </a:t>
            </a:r>
            <a:r>
              <a:rPr lang="zh-CN" altLang="en-US">
                <a:latin typeface="黑体" panose="02010609060101010101" pitchFamily="49" charset="-122"/>
              </a:rPr>
              <a:t>减少命中时间</a:t>
            </a:r>
          </a:p>
        </p:txBody>
      </p:sp>
      <p:sp>
        <p:nvSpPr>
          <p:cNvPr id="143363" name="Rectangle 3" descr="Rectangle: Click to edit Master text styles&#10;Second level&#10;Third level&#10;Fourth level&#10;Fifth level"/>
          <p:cNvSpPr>
            <a:spLocks noGrp="1" noChangeArrowheads="1"/>
          </p:cNvSpPr>
          <p:nvPr>
            <p:ph type="body" idx="1"/>
          </p:nvPr>
        </p:nvSpPr>
        <p:spPr>
          <a:xfrm>
            <a:off x="685800" y="1377950"/>
            <a:ext cx="7772400" cy="4643438"/>
          </a:xfrm>
        </p:spPr>
        <p:txBody>
          <a:bodyPr/>
          <a:lstStyle/>
          <a:p>
            <a:pPr marL="457200" indent="-457200" eaLnBrk="1" hangingPunct="1">
              <a:lnSpc>
                <a:spcPct val="110000"/>
              </a:lnSpc>
              <a:buFont typeface="Wingdings" panose="05000000000000000000" pitchFamily="2" charset="2"/>
              <a:buAutoNum type="arabicPeriod" startAt="4"/>
              <a:defRPr/>
            </a:pPr>
            <a:r>
              <a:rPr lang="zh-CN" altLang="en-US" dirty="0"/>
              <a:t>虚拟索引＋物理标识</a:t>
            </a:r>
          </a:p>
          <a:p>
            <a:pPr marL="1085850" lvl="1" indent="-457200" eaLnBrk="1" hangingPunct="1">
              <a:lnSpc>
                <a:spcPct val="110000"/>
              </a:lnSpc>
              <a:defRPr/>
            </a:pPr>
            <a:r>
              <a:rPr lang="zh-CN" altLang="en-US" dirty="0"/>
              <a:t>索引：页内位移；标识：物理地址。</a:t>
            </a:r>
            <a:endParaRPr lang="en-US" altLang="zh-CN" dirty="0"/>
          </a:p>
          <a:p>
            <a:pPr marL="628650" lvl="1" indent="0" eaLnBrk="1" hangingPunct="1">
              <a:lnSpc>
                <a:spcPct val="110000"/>
              </a:lnSpc>
              <a:buFont typeface="Wingdings" panose="05000000000000000000" pitchFamily="2" charset="2"/>
              <a:buNone/>
              <a:defRPr/>
            </a:pPr>
            <a:r>
              <a:rPr lang="en-US" altLang="zh-CN" dirty="0"/>
              <a:t>        </a:t>
            </a:r>
            <a:r>
              <a:rPr lang="zh-CN" altLang="en-US" dirty="0"/>
              <a:t>并行：标识的查找和读取</a:t>
            </a:r>
            <a:endParaRPr lang="en-US" altLang="zh-CN" dirty="0"/>
          </a:p>
          <a:p>
            <a:pPr marL="628650" lvl="1" indent="0" eaLnBrk="1" hangingPunct="1">
              <a:lnSpc>
                <a:spcPct val="110000"/>
              </a:lnSpc>
              <a:buFont typeface="Wingdings" panose="05000000000000000000" pitchFamily="2" charset="2"/>
              <a:buNone/>
              <a:defRPr/>
            </a:pPr>
            <a:r>
              <a:rPr lang="en-US" altLang="zh-CN" dirty="0"/>
              <a:t>                  </a:t>
            </a:r>
            <a:r>
              <a:rPr lang="zh-CN" altLang="en-US" dirty="0"/>
              <a:t>虚拟</a:t>
            </a:r>
            <a:r>
              <a:rPr lang="en-US" altLang="zh-CN" dirty="0">
                <a:sym typeface="Wingdings" panose="05000000000000000000" pitchFamily="2" charset="2"/>
              </a:rPr>
              <a:t></a:t>
            </a:r>
            <a:r>
              <a:rPr lang="zh-CN" altLang="en-US" dirty="0">
                <a:sym typeface="Wingdings" panose="05000000000000000000" pitchFamily="2" charset="2"/>
              </a:rPr>
              <a:t>物理地址转换</a:t>
            </a:r>
            <a:endParaRPr lang="en-US" altLang="zh-CN" dirty="0">
              <a:sym typeface="Wingdings" panose="05000000000000000000" pitchFamily="2" charset="2"/>
            </a:endParaRPr>
          </a:p>
          <a:p>
            <a:pPr marL="628650" lvl="1" indent="0" eaLnBrk="1" hangingPunct="1">
              <a:lnSpc>
                <a:spcPct val="110000"/>
              </a:lnSpc>
              <a:buFont typeface="Wingdings" panose="05000000000000000000" pitchFamily="2" charset="2"/>
              <a:buNone/>
              <a:defRPr/>
            </a:pPr>
            <a:endParaRPr lang="en-US" altLang="zh-CN" dirty="0"/>
          </a:p>
          <a:p>
            <a:pPr marL="1085850" lvl="1" indent="-457200" eaLnBrk="1" hangingPunct="1">
              <a:lnSpc>
                <a:spcPct val="110000"/>
              </a:lnSpc>
              <a:defRPr/>
            </a:pPr>
            <a:r>
              <a:rPr lang="zh-CN" altLang="en-US" dirty="0">
                <a:solidFill>
                  <a:srgbClr val="D60093"/>
                </a:solidFill>
              </a:rPr>
              <a:t>优点：</a:t>
            </a:r>
            <a:r>
              <a:rPr lang="zh-CN" altLang="en-US" dirty="0">
                <a:latin typeface="黑体" panose="02010609060101010101" pitchFamily="49" charset="-122"/>
              </a:rPr>
              <a:t>兼得虚拟</a:t>
            </a:r>
            <a:r>
              <a:rPr lang="en-US" altLang="zh-CN" dirty="0">
                <a:latin typeface="黑体" panose="02010609060101010101" pitchFamily="49" charset="-122"/>
              </a:rPr>
              <a:t>Cache</a:t>
            </a:r>
            <a:r>
              <a:rPr lang="zh-CN" altLang="en-US" dirty="0">
                <a:latin typeface="黑体" panose="02010609060101010101" pitchFamily="49" charset="-122"/>
              </a:rPr>
              <a:t>和物理</a:t>
            </a:r>
            <a:r>
              <a:rPr lang="en-US" altLang="zh-CN" dirty="0">
                <a:latin typeface="黑体" panose="02010609060101010101" pitchFamily="49" charset="-122"/>
              </a:rPr>
              <a:t>Cache</a:t>
            </a:r>
            <a:r>
              <a:rPr lang="zh-CN" altLang="en-US" dirty="0">
                <a:latin typeface="黑体" panose="02010609060101010101" pitchFamily="49" charset="-122"/>
              </a:rPr>
              <a:t>的好处</a:t>
            </a:r>
          </a:p>
          <a:p>
            <a:pPr marL="1085850" lvl="1" indent="-457200" eaLnBrk="1" hangingPunct="1">
              <a:lnSpc>
                <a:spcPct val="110000"/>
              </a:lnSpc>
              <a:defRPr/>
            </a:pPr>
            <a:r>
              <a:rPr lang="zh-CN" altLang="en-US" dirty="0">
                <a:solidFill>
                  <a:srgbClr val="D60093"/>
                </a:solidFill>
                <a:latin typeface="黑体" panose="02010609060101010101" pitchFamily="49" charset="-122"/>
              </a:rPr>
              <a:t>局限性：</a:t>
            </a:r>
            <a:r>
              <a:rPr lang="en-US" altLang="zh-CN" dirty="0">
                <a:latin typeface="黑体" panose="02010609060101010101" pitchFamily="49" charset="-122"/>
              </a:rPr>
              <a:t>Cache</a:t>
            </a:r>
            <a:r>
              <a:rPr lang="zh-CN" altLang="en-US" dirty="0">
                <a:latin typeface="黑体" panose="02010609060101010101" pitchFamily="49" charset="-122"/>
              </a:rPr>
              <a:t>容量受到限制</a:t>
            </a:r>
          </a:p>
          <a:p>
            <a:pPr lvl="2" eaLnBrk="1" hangingPunct="1">
              <a:lnSpc>
                <a:spcPct val="110000"/>
              </a:lnSpc>
              <a:buFont typeface="Wingdings" panose="05000000000000000000" pitchFamily="2" charset="2"/>
              <a:buNone/>
              <a:defRPr/>
            </a:pPr>
            <a:r>
              <a:rPr lang="zh-CN" altLang="en-US" dirty="0"/>
              <a:t>              </a:t>
            </a:r>
            <a:r>
              <a:rPr lang="en-US" altLang="zh-CN" dirty="0">
                <a:latin typeface="宋体" panose="02010600030101010101" pitchFamily="2" charset="-122"/>
              </a:rPr>
              <a:t>(</a:t>
            </a:r>
            <a:r>
              <a:rPr lang="zh-CN" altLang="en-US" dirty="0">
                <a:latin typeface="宋体" panose="02010600030101010101" pitchFamily="2" charset="-122"/>
              </a:rPr>
              <a:t>页内位移</a:t>
            </a:r>
            <a:r>
              <a:rPr lang="en-US" altLang="zh-CN" dirty="0">
                <a:latin typeface="宋体" panose="02010600030101010101" pitchFamily="2" charset="-122"/>
              </a:rPr>
              <a:t>)</a:t>
            </a:r>
          </a:p>
          <a:p>
            <a:pPr lvl="2" eaLnBrk="1" hangingPunct="1">
              <a:lnSpc>
                <a:spcPct val="110000"/>
              </a:lnSpc>
              <a:buFont typeface="Wingdings" panose="05000000000000000000" pitchFamily="2" charset="2"/>
              <a:buNone/>
              <a:defRPr/>
            </a:pPr>
            <a:r>
              <a:rPr lang="en-US" altLang="zh-CN" dirty="0">
                <a:latin typeface="宋体" panose="02010600030101010101" pitchFamily="2" charset="-122"/>
              </a:rPr>
              <a:t>   Cache</a:t>
            </a:r>
            <a:r>
              <a:rPr lang="zh-CN" altLang="en-US" dirty="0">
                <a:latin typeface="宋体" panose="02010600030101010101" pitchFamily="2" charset="-122"/>
              </a:rPr>
              <a:t>容量≤页大小</a:t>
            </a:r>
            <a:r>
              <a:rPr lang="en-US" altLang="zh-CN" dirty="0">
                <a:latin typeface="宋体" panose="02010600030101010101" pitchFamily="2" charset="-122"/>
              </a:rPr>
              <a:t>×</a:t>
            </a:r>
            <a:r>
              <a:rPr lang="zh-CN" altLang="en-US" dirty="0">
                <a:latin typeface="宋体" panose="02010600030101010101" pitchFamily="2" charset="-122"/>
              </a:rPr>
              <a:t>相联度</a:t>
            </a:r>
          </a:p>
        </p:txBody>
      </p:sp>
    </p:spTree>
  </p:cSld>
  <p:clrMapOvr>
    <a:masterClrMapping/>
  </p:clrMapOvr>
  <p:transition>
    <p:pull dir="rd"/>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pPr eaLnBrk="1" hangingPunct="1"/>
            <a:r>
              <a:rPr lang="en-US" altLang="zh-CN">
                <a:latin typeface="黑体" panose="02010609060101010101" pitchFamily="49" charset="-122"/>
              </a:rPr>
              <a:t>5.5 </a:t>
            </a:r>
            <a:r>
              <a:rPr lang="zh-CN" altLang="en-US">
                <a:latin typeface="黑体" panose="02010609060101010101" pitchFamily="49" charset="-122"/>
              </a:rPr>
              <a:t>减少命中时间</a:t>
            </a:r>
          </a:p>
        </p:txBody>
      </p:sp>
      <p:sp>
        <p:nvSpPr>
          <p:cNvPr id="143363" name="Text Box 4"/>
          <p:cNvSpPr txBox="1">
            <a:spLocks noChangeArrowheads="1"/>
          </p:cNvSpPr>
          <p:nvPr/>
        </p:nvSpPr>
        <p:spPr bwMode="auto">
          <a:xfrm>
            <a:off x="684213" y="981075"/>
            <a:ext cx="684053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2600">
                <a:solidFill>
                  <a:srgbClr val="0000CC"/>
                </a:solidFill>
                <a:latin typeface="黑体" panose="02010609060101010101" pitchFamily="49" charset="-122"/>
              </a:rPr>
              <a:t>5.5.3 Cache</a:t>
            </a:r>
            <a:r>
              <a:rPr lang="zh-CN" altLang="en-US" sz="2600">
                <a:solidFill>
                  <a:srgbClr val="0000CC"/>
                </a:solidFill>
                <a:latin typeface="黑体" panose="02010609060101010101" pitchFamily="49" charset="-122"/>
              </a:rPr>
              <a:t>访问流水化</a:t>
            </a:r>
          </a:p>
        </p:txBody>
      </p:sp>
      <p:sp>
        <p:nvSpPr>
          <p:cNvPr id="143364" name="Rectangle 6" descr="Rectangle: Click to edit Master text styles&#10;Second level&#10;Third level&#10;Fourth level&#10;Fifth level"/>
          <p:cNvSpPr>
            <a:spLocks noChangeArrowheads="1"/>
          </p:cNvSpPr>
          <p:nvPr/>
        </p:nvSpPr>
        <p:spPr bwMode="auto">
          <a:xfrm>
            <a:off x="684213" y="1543050"/>
            <a:ext cx="7772400" cy="30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1085850" indent="-45720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714500" indent="-4572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r>
              <a:rPr lang="zh-CN" altLang="en-US">
                <a:latin typeface="黑体" panose="02010609060101010101" pitchFamily="49" charset="-122"/>
              </a:rPr>
              <a:t>对第一级</a:t>
            </a:r>
            <a:r>
              <a:rPr lang="en-US" altLang="zh-CN">
                <a:latin typeface="黑体" panose="02010609060101010101" pitchFamily="49" charset="-122"/>
              </a:rPr>
              <a:t>Cache</a:t>
            </a:r>
            <a:r>
              <a:rPr lang="zh-CN" altLang="en-US">
                <a:latin typeface="黑体" panose="02010609060101010101" pitchFamily="49" charset="-122"/>
              </a:rPr>
              <a:t>的访问按流水方式组织</a:t>
            </a:r>
          </a:p>
          <a:p>
            <a:pPr eaLnBrk="1" hangingPunct="1"/>
            <a:r>
              <a:rPr lang="zh-CN" altLang="en-US">
                <a:latin typeface="黑体" panose="02010609060101010101" pitchFamily="49" charset="-122"/>
              </a:rPr>
              <a:t>访问</a:t>
            </a:r>
            <a:r>
              <a:rPr lang="en-US" altLang="zh-CN">
                <a:latin typeface="黑体" panose="02010609060101010101" pitchFamily="49" charset="-122"/>
              </a:rPr>
              <a:t>Cache</a:t>
            </a:r>
            <a:r>
              <a:rPr lang="zh-CN" altLang="en-US">
                <a:latin typeface="黑体" panose="02010609060101010101" pitchFamily="49" charset="-122"/>
              </a:rPr>
              <a:t>需要多个时钟周期才可以完成</a:t>
            </a:r>
          </a:p>
          <a:p>
            <a:pPr lvl="1" eaLnBrk="1" hangingPunct="1">
              <a:buFont typeface="Wingdings" panose="05000000000000000000" pitchFamily="2" charset="2"/>
              <a:buNone/>
            </a:pPr>
            <a:r>
              <a:rPr lang="zh-CN" altLang="en-US">
                <a:latin typeface="黑体" panose="02010609060101010101" pitchFamily="49" charset="-122"/>
              </a:rPr>
              <a:t>例如</a:t>
            </a:r>
          </a:p>
          <a:p>
            <a:pPr lvl="2" eaLnBrk="1" hangingPunct="1"/>
            <a:r>
              <a:rPr lang="en-US" altLang="zh-CN">
                <a:latin typeface="宋体" panose="02010600030101010101" pitchFamily="2" charset="-122"/>
              </a:rPr>
              <a:t>Pentium</a:t>
            </a:r>
            <a:r>
              <a:rPr lang="zh-CN" altLang="en-US">
                <a:latin typeface="宋体" panose="02010600030101010101" pitchFamily="2" charset="-122"/>
              </a:rPr>
              <a:t>访问指令</a:t>
            </a:r>
            <a:r>
              <a:rPr lang="en-US" altLang="zh-CN">
                <a:latin typeface="宋体" panose="02010600030101010101" pitchFamily="2" charset="-122"/>
              </a:rPr>
              <a:t>Cache</a:t>
            </a:r>
            <a:r>
              <a:rPr lang="zh-CN" altLang="en-US">
                <a:latin typeface="宋体" panose="02010600030101010101" pitchFamily="2" charset="-122"/>
              </a:rPr>
              <a:t>需要</a:t>
            </a:r>
            <a:r>
              <a:rPr lang="zh-CN" altLang="en-US">
                <a:solidFill>
                  <a:srgbClr val="9933FF"/>
                </a:solidFill>
                <a:latin typeface="宋体" panose="02010600030101010101" pitchFamily="2" charset="-122"/>
              </a:rPr>
              <a:t>一个</a:t>
            </a:r>
            <a:r>
              <a:rPr lang="zh-CN" altLang="en-US">
                <a:latin typeface="宋体" panose="02010600030101010101" pitchFamily="2" charset="-122"/>
              </a:rPr>
              <a:t>时钟周期</a:t>
            </a:r>
          </a:p>
          <a:p>
            <a:pPr lvl="2" eaLnBrk="1" hangingPunct="1"/>
            <a:r>
              <a:rPr lang="en-US" altLang="zh-CN">
                <a:latin typeface="宋体" panose="02010600030101010101" pitchFamily="2" charset="-122"/>
              </a:rPr>
              <a:t>Pentium Pro</a:t>
            </a:r>
            <a:r>
              <a:rPr lang="zh-CN" altLang="en-US">
                <a:latin typeface="宋体" panose="02010600030101010101" pitchFamily="2" charset="-122"/>
              </a:rPr>
              <a:t>到</a:t>
            </a:r>
            <a:r>
              <a:rPr lang="en-US" altLang="zh-CN">
                <a:latin typeface="宋体" panose="02010600030101010101" pitchFamily="2" charset="-122"/>
              </a:rPr>
              <a:t>Pentium Ⅲ</a:t>
            </a:r>
            <a:r>
              <a:rPr lang="zh-CN" altLang="en-US">
                <a:latin typeface="宋体" panose="02010600030101010101" pitchFamily="2" charset="-122"/>
              </a:rPr>
              <a:t>需要</a:t>
            </a:r>
            <a:r>
              <a:rPr lang="zh-CN" altLang="en-US">
                <a:solidFill>
                  <a:srgbClr val="9933FF"/>
                </a:solidFill>
                <a:latin typeface="宋体" panose="02010600030101010101" pitchFamily="2" charset="-122"/>
              </a:rPr>
              <a:t>两个</a:t>
            </a:r>
            <a:r>
              <a:rPr lang="zh-CN" altLang="en-US">
                <a:latin typeface="宋体" panose="02010600030101010101" pitchFamily="2" charset="-122"/>
              </a:rPr>
              <a:t>时钟周期</a:t>
            </a:r>
          </a:p>
          <a:p>
            <a:pPr lvl="2" eaLnBrk="1" hangingPunct="1"/>
            <a:r>
              <a:rPr lang="en-US" altLang="zh-CN">
                <a:latin typeface="宋体" panose="02010600030101010101" pitchFamily="2" charset="-122"/>
              </a:rPr>
              <a:t>Pentium 4 </a:t>
            </a:r>
            <a:r>
              <a:rPr lang="zh-CN" altLang="en-US">
                <a:latin typeface="宋体" panose="02010600030101010101" pitchFamily="2" charset="-122"/>
              </a:rPr>
              <a:t>则需要</a:t>
            </a:r>
            <a:r>
              <a:rPr lang="en-US" altLang="zh-CN">
                <a:solidFill>
                  <a:srgbClr val="9933FF"/>
                </a:solidFill>
                <a:latin typeface="宋体" panose="02010600030101010101" pitchFamily="2" charset="-122"/>
              </a:rPr>
              <a:t>4</a:t>
            </a:r>
            <a:r>
              <a:rPr lang="zh-CN" altLang="en-US">
                <a:solidFill>
                  <a:srgbClr val="9933FF"/>
                </a:solidFill>
                <a:latin typeface="宋体" panose="02010600030101010101" pitchFamily="2" charset="-122"/>
              </a:rPr>
              <a:t>个</a:t>
            </a:r>
            <a:r>
              <a:rPr lang="zh-CN" altLang="en-US">
                <a:latin typeface="宋体" panose="02010600030101010101" pitchFamily="2" charset="-122"/>
              </a:rPr>
              <a:t>时钟周期</a:t>
            </a:r>
          </a:p>
        </p:txBody>
      </p:sp>
    </p:spTree>
  </p:cSld>
  <p:clrMapOvr>
    <a:masterClrMapping/>
  </p:clrMapOvr>
  <p:transition>
    <p:pull dir="rd"/>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pPr eaLnBrk="1" hangingPunct="1"/>
            <a:r>
              <a:rPr lang="en-US" altLang="zh-CN">
                <a:latin typeface="黑体" panose="02010609060101010101" pitchFamily="49" charset="-122"/>
              </a:rPr>
              <a:t>5.5 </a:t>
            </a:r>
            <a:r>
              <a:rPr lang="zh-CN" altLang="en-US">
                <a:latin typeface="黑体" panose="02010609060101010101" pitchFamily="49" charset="-122"/>
              </a:rPr>
              <a:t>减少命中时间</a:t>
            </a:r>
          </a:p>
        </p:txBody>
      </p:sp>
      <p:sp>
        <p:nvSpPr>
          <p:cNvPr id="144387" name="Rectangle 3" descr="Rectangle: Click to edit Master text styles&#10;Second level&#10;Third level&#10;Fourth level&#10;Fifth level"/>
          <p:cNvSpPr>
            <a:spLocks noGrp="1" noChangeArrowheads="1"/>
          </p:cNvSpPr>
          <p:nvPr>
            <p:ph type="body" idx="1"/>
          </p:nvPr>
        </p:nvSpPr>
        <p:spPr>
          <a:xfrm>
            <a:off x="830263" y="2060575"/>
            <a:ext cx="7558087" cy="3673475"/>
          </a:xfrm>
        </p:spPr>
        <p:txBody>
          <a:bodyPr/>
          <a:lstStyle/>
          <a:p>
            <a:pPr marL="457200" indent="-457200" eaLnBrk="1" hangingPunct="1"/>
            <a:r>
              <a:rPr lang="zh-CN" altLang="sv-SE"/>
              <a:t>开发指令级并行性所遇到的一个挑战是：</a:t>
            </a:r>
          </a:p>
          <a:p>
            <a:pPr marL="1085850" lvl="1" indent="-457200" eaLnBrk="1" hangingPunct="1">
              <a:buFont typeface="Wingdings" panose="05000000000000000000" pitchFamily="2" charset="2"/>
              <a:buNone/>
            </a:pPr>
            <a:r>
              <a:rPr lang="zh-CN" altLang="sv-SE">
                <a:latin typeface="黑体" panose="02010609060101010101" pitchFamily="49" charset="-122"/>
              </a:rPr>
              <a:t>    当要每个时钟周期流出超过</a:t>
            </a:r>
            <a:r>
              <a:rPr lang="sv-SE" altLang="zh-CN">
                <a:latin typeface="黑体" panose="02010609060101010101" pitchFamily="49" charset="-122"/>
              </a:rPr>
              <a:t>4</a:t>
            </a:r>
            <a:r>
              <a:rPr lang="zh-CN" altLang="sv-SE">
                <a:latin typeface="黑体" panose="02010609060101010101" pitchFamily="49" charset="-122"/>
              </a:rPr>
              <a:t>条指令时，要提</a:t>
            </a:r>
          </a:p>
          <a:p>
            <a:pPr marL="1085850" lvl="1" indent="-457200" eaLnBrk="1" hangingPunct="1">
              <a:buFont typeface="Wingdings" panose="05000000000000000000" pitchFamily="2" charset="2"/>
              <a:buNone/>
            </a:pPr>
            <a:r>
              <a:rPr lang="zh-CN" altLang="sv-SE">
                <a:latin typeface="黑体" panose="02010609060101010101" pitchFamily="49" charset="-122"/>
              </a:rPr>
              <a:t>供足够多条彼此互不相关的指令是很困难的。</a:t>
            </a:r>
          </a:p>
          <a:p>
            <a:pPr marL="457200" indent="-457200" eaLnBrk="1" hangingPunct="1"/>
            <a:r>
              <a:rPr lang="zh-CN" altLang="sv-SE">
                <a:latin typeface="黑体" panose="02010609060101010101" pitchFamily="49" charset="-122"/>
              </a:rPr>
              <a:t>一个解决方法：</a:t>
            </a:r>
            <a:r>
              <a:rPr lang="zh-CN" altLang="sv-SE">
                <a:solidFill>
                  <a:srgbClr val="D60093"/>
                </a:solidFill>
                <a:latin typeface="黑体" panose="02010609060101010101" pitchFamily="49" charset="-122"/>
              </a:rPr>
              <a:t>采用踪迹 </a:t>
            </a:r>
            <a:r>
              <a:rPr lang="sv-SE" altLang="zh-CN">
                <a:solidFill>
                  <a:srgbClr val="D60093"/>
                </a:solidFill>
                <a:latin typeface="黑体" panose="02010609060101010101" pitchFamily="49" charset="-122"/>
              </a:rPr>
              <a:t>Cache</a:t>
            </a:r>
            <a:endParaRPr lang="zh-CN" altLang="sv-SE">
              <a:solidFill>
                <a:srgbClr val="D60093"/>
              </a:solidFill>
              <a:latin typeface="黑体" panose="02010609060101010101" pitchFamily="49" charset="-122"/>
            </a:endParaRPr>
          </a:p>
          <a:p>
            <a:pPr marL="1085850" lvl="1" indent="-457200" eaLnBrk="1" hangingPunct="1">
              <a:buFont typeface="Wingdings" panose="05000000000000000000" pitchFamily="2" charset="2"/>
              <a:buNone/>
            </a:pPr>
            <a:r>
              <a:rPr lang="zh-CN" altLang="sv-SE">
                <a:latin typeface="黑体" panose="02010609060101010101" pitchFamily="49" charset="-122"/>
              </a:rPr>
              <a:t>   存放</a:t>
            </a:r>
            <a:r>
              <a:rPr lang="sv-SE" altLang="zh-CN">
                <a:latin typeface="黑体" panose="02010609060101010101" pitchFamily="49" charset="-122"/>
              </a:rPr>
              <a:t>CPU</a:t>
            </a:r>
            <a:r>
              <a:rPr lang="zh-CN" altLang="sv-SE">
                <a:latin typeface="黑体" panose="02010609060101010101" pitchFamily="49" charset="-122"/>
              </a:rPr>
              <a:t>所执行的动态指令序列</a:t>
            </a:r>
          </a:p>
          <a:p>
            <a:pPr marL="1085850" lvl="1" indent="-457200" eaLnBrk="1" hangingPunct="1">
              <a:lnSpc>
                <a:spcPct val="140000"/>
              </a:lnSpc>
              <a:buFont typeface="Wingdings" panose="05000000000000000000" pitchFamily="2" charset="2"/>
              <a:buNone/>
            </a:pPr>
            <a:r>
              <a:rPr lang="zh-CN" altLang="sv-SE" sz="2000" b="1">
                <a:latin typeface="宋体" panose="02010600030101010101" pitchFamily="2" charset="-122"/>
                <a:ea typeface="宋体" panose="02010600030101010101" pitchFamily="2" charset="-122"/>
              </a:rPr>
              <a:t>        包含了由分支预测展开的指令，该分支预测是否正确需要在取到该指令时进行确认。</a:t>
            </a:r>
          </a:p>
        </p:txBody>
      </p:sp>
      <p:sp>
        <p:nvSpPr>
          <p:cNvPr id="144388" name="Text Box 4"/>
          <p:cNvSpPr txBox="1">
            <a:spLocks noChangeArrowheads="1"/>
          </p:cNvSpPr>
          <p:nvPr/>
        </p:nvSpPr>
        <p:spPr bwMode="auto">
          <a:xfrm>
            <a:off x="827088" y="1355725"/>
            <a:ext cx="684053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2600">
                <a:solidFill>
                  <a:srgbClr val="0000CC"/>
                </a:solidFill>
                <a:latin typeface="黑体" panose="02010609060101010101" pitchFamily="49" charset="-122"/>
              </a:rPr>
              <a:t>5.5.4 </a:t>
            </a:r>
            <a:r>
              <a:rPr lang="zh-CN" altLang="en-US" sz="2600">
                <a:solidFill>
                  <a:srgbClr val="0000CC"/>
                </a:solidFill>
                <a:latin typeface="黑体" panose="02010609060101010101" pitchFamily="49" charset="-122"/>
              </a:rPr>
              <a:t>踪迹 </a:t>
            </a:r>
            <a:r>
              <a:rPr lang="en-US" altLang="zh-CN" sz="2600">
                <a:solidFill>
                  <a:srgbClr val="0000CC"/>
                </a:solidFill>
                <a:latin typeface="黑体" panose="02010609060101010101" pitchFamily="49" charset="-122"/>
              </a:rPr>
              <a:t>Cache</a:t>
            </a:r>
          </a:p>
        </p:txBody>
      </p:sp>
    </p:spTree>
  </p:cSld>
  <p:clrMapOvr>
    <a:masterClrMapping/>
  </p:clrMapOvr>
  <p:transition>
    <p:pull dir="rd"/>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pPr eaLnBrk="1" hangingPunct="1"/>
            <a:r>
              <a:rPr lang="en-US" altLang="zh-CN">
                <a:latin typeface="黑体" panose="02010609060101010101" pitchFamily="49" charset="-122"/>
              </a:rPr>
              <a:t>5.5 </a:t>
            </a:r>
            <a:r>
              <a:rPr lang="zh-CN" altLang="en-US">
                <a:latin typeface="黑体" panose="02010609060101010101" pitchFamily="49" charset="-122"/>
              </a:rPr>
              <a:t>减少命中时间</a:t>
            </a:r>
          </a:p>
        </p:txBody>
      </p:sp>
      <p:sp>
        <p:nvSpPr>
          <p:cNvPr id="145411" name="Rectangle 3" descr="Rectangle: Click to edit Master text styles&#10;Second level&#10;Third level&#10;Fourth level&#10;Fifth level"/>
          <p:cNvSpPr>
            <a:spLocks noGrp="1" noChangeArrowheads="1"/>
          </p:cNvSpPr>
          <p:nvPr>
            <p:ph type="body" idx="1"/>
          </p:nvPr>
        </p:nvSpPr>
        <p:spPr>
          <a:xfrm>
            <a:off x="831850" y="1268413"/>
            <a:ext cx="7772400" cy="2281237"/>
          </a:xfrm>
        </p:spPr>
        <p:txBody>
          <a:bodyPr/>
          <a:lstStyle/>
          <a:p>
            <a:pPr marL="457200" indent="-457200" eaLnBrk="1" hangingPunct="1">
              <a:buFont typeface="Wingdings" panose="05000000000000000000" pitchFamily="2" charset="2"/>
              <a:buAutoNum type="arabicPeriod" startAt="3"/>
            </a:pPr>
            <a:r>
              <a:rPr lang="zh-CN" altLang="sv-SE"/>
              <a:t>优缺点</a:t>
            </a:r>
          </a:p>
          <a:p>
            <a:pPr lvl="2" eaLnBrk="1" hangingPunct="1"/>
            <a:r>
              <a:rPr lang="zh-CN" altLang="sv-SE">
                <a:latin typeface="宋体" panose="02010600030101010101" pitchFamily="2" charset="-122"/>
              </a:rPr>
              <a:t>地址</a:t>
            </a:r>
            <a:r>
              <a:rPr lang="zh-CN" altLang="en-US">
                <a:latin typeface="宋体" panose="02010600030101010101" pitchFamily="2" charset="-122"/>
              </a:rPr>
              <a:t>映像</a:t>
            </a:r>
            <a:r>
              <a:rPr lang="zh-CN" altLang="sv-SE">
                <a:latin typeface="宋体" panose="02010600030101010101" pitchFamily="2" charset="-122"/>
              </a:rPr>
              <a:t>机制复杂，</a:t>
            </a:r>
          </a:p>
          <a:p>
            <a:pPr lvl="2" eaLnBrk="1" hangingPunct="1"/>
            <a:r>
              <a:rPr lang="zh-CN" altLang="sv-SE">
                <a:latin typeface="宋体" panose="02010600030101010101" pitchFamily="2" charset="-122"/>
              </a:rPr>
              <a:t>相同的指令序列有可能被当作条件分支的不同选择而重复存放</a:t>
            </a:r>
            <a:r>
              <a:rPr lang="sv-SE" altLang="zh-CN">
                <a:latin typeface="宋体" panose="02010600030101010101" pitchFamily="2" charset="-122"/>
              </a:rPr>
              <a:t>,</a:t>
            </a:r>
          </a:p>
          <a:p>
            <a:pPr lvl="2" eaLnBrk="1" hangingPunct="1"/>
            <a:r>
              <a:rPr lang="zh-CN" altLang="sv-SE">
                <a:latin typeface="宋体" panose="02010600030101010101" pitchFamily="2" charset="-122"/>
              </a:rPr>
              <a:t>能够提高指令</a:t>
            </a:r>
            <a:r>
              <a:rPr lang="sv-SE" altLang="zh-CN">
                <a:latin typeface="宋体" panose="02010600030101010101" pitchFamily="2" charset="-122"/>
              </a:rPr>
              <a:t>Cache</a:t>
            </a:r>
            <a:r>
              <a:rPr lang="zh-CN" altLang="sv-SE">
                <a:latin typeface="宋体" panose="02010600030101010101" pitchFamily="2" charset="-122"/>
              </a:rPr>
              <a:t>的空间利用率。</a:t>
            </a:r>
            <a:endParaRPr lang="zh-CN" altLang="en-US">
              <a:latin typeface="宋体" panose="02010600030101010101" pitchFamily="2" charset="-122"/>
            </a:endParaRPr>
          </a:p>
          <a:p>
            <a:pPr marL="457200" indent="-457200" eaLnBrk="1" hangingPunct="1">
              <a:buFont typeface="Wingdings" panose="05000000000000000000" pitchFamily="2" charset="2"/>
              <a:buAutoNum type="arabicPeriod" startAt="3"/>
            </a:pPr>
            <a:endParaRPr lang="en-US" altLang="zh-CN"/>
          </a:p>
        </p:txBody>
      </p:sp>
      <p:sp>
        <p:nvSpPr>
          <p:cNvPr id="145412" name="Text Box 4"/>
          <p:cNvSpPr txBox="1">
            <a:spLocks noChangeArrowheads="1"/>
          </p:cNvSpPr>
          <p:nvPr/>
        </p:nvSpPr>
        <p:spPr bwMode="auto">
          <a:xfrm>
            <a:off x="827088" y="3500438"/>
            <a:ext cx="684053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2600">
                <a:solidFill>
                  <a:srgbClr val="0000CC"/>
                </a:solidFill>
                <a:latin typeface="黑体" panose="02010609060101010101" pitchFamily="49" charset="-122"/>
              </a:rPr>
              <a:t>5.5.5 Cache</a:t>
            </a:r>
            <a:r>
              <a:rPr lang="zh-CN" altLang="en-US" sz="2600">
                <a:solidFill>
                  <a:srgbClr val="0000CC"/>
                </a:solidFill>
                <a:latin typeface="黑体" panose="02010609060101010101" pitchFamily="49" charset="-122"/>
              </a:rPr>
              <a:t>优化技术总结</a:t>
            </a:r>
          </a:p>
        </p:txBody>
      </p:sp>
      <p:sp>
        <p:nvSpPr>
          <p:cNvPr id="145413" name="Rectangle 5" descr="Rectangle: Click to edit Master text styles&#10;Second level&#10;Third level&#10;Fourth level&#10;Fifth level"/>
          <p:cNvSpPr>
            <a:spLocks noChangeArrowheads="1"/>
          </p:cNvSpPr>
          <p:nvPr/>
        </p:nvSpPr>
        <p:spPr bwMode="auto">
          <a:xfrm>
            <a:off x="827088" y="4076700"/>
            <a:ext cx="7772400" cy="228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714500" indent="-4572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lvl="2" eaLnBrk="1" hangingPunct="1"/>
            <a:r>
              <a:rPr lang="en-US" altLang="zh-CN">
                <a:solidFill>
                  <a:srgbClr val="D60093"/>
                </a:solidFill>
                <a:latin typeface="Times New Roman" panose="02020603050405020304" pitchFamily="18" charset="0"/>
              </a:rPr>
              <a:t>“</a:t>
            </a:r>
            <a:r>
              <a:rPr lang="zh-CN" altLang="en-US">
                <a:solidFill>
                  <a:srgbClr val="D60093"/>
                </a:solidFill>
                <a:latin typeface="黑体" panose="02010609060101010101" pitchFamily="49" charset="-122"/>
              </a:rPr>
              <a:t>＋</a:t>
            </a:r>
            <a:r>
              <a:rPr lang="zh-CN" altLang="en-US">
                <a:solidFill>
                  <a:srgbClr val="D60093"/>
                </a:solidFill>
                <a:latin typeface="Times New Roman" panose="02020603050405020304" pitchFamily="18" charset="0"/>
              </a:rPr>
              <a:t>”</a:t>
            </a:r>
            <a:r>
              <a:rPr lang="zh-CN" altLang="en-US">
                <a:solidFill>
                  <a:srgbClr val="D60093"/>
                </a:solidFill>
                <a:latin typeface="黑体" panose="02010609060101010101" pitchFamily="49" charset="-122"/>
              </a:rPr>
              <a:t>号：</a:t>
            </a:r>
            <a:r>
              <a:rPr lang="zh-CN" altLang="en-US">
                <a:latin typeface="黑体" panose="02010609060101010101" pitchFamily="49" charset="-122"/>
              </a:rPr>
              <a:t>表示改进了相应指标。</a:t>
            </a:r>
          </a:p>
          <a:p>
            <a:pPr lvl="2" eaLnBrk="1" hangingPunct="1"/>
            <a:r>
              <a:rPr lang="zh-CN" altLang="en-US">
                <a:solidFill>
                  <a:srgbClr val="D60093"/>
                </a:solidFill>
                <a:latin typeface="Times New Roman" panose="02020603050405020304" pitchFamily="18" charset="0"/>
              </a:rPr>
              <a:t>“</a:t>
            </a:r>
            <a:r>
              <a:rPr lang="zh-CN" altLang="en-US">
                <a:solidFill>
                  <a:srgbClr val="D60093"/>
                </a:solidFill>
                <a:latin typeface="黑体" panose="02010609060101010101" pitchFamily="49" charset="-122"/>
              </a:rPr>
              <a:t>－</a:t>
            </a:r>
            <a:r>
              <a:rPr lang="zh-CN" altLang="en-US">
                <a:solidFill>
                  <a:srgbClr val="D60093"/>
                </a:solidFill>
                <a:latin typeface="Times New Roman" panose="02020603050405020304" pitchFamily="18" charset="0"/>
              </a:rPr>
              <a:t>”</a:t>
            </a:r>
            <a:r>
              <a:rPr lang="zh-CN" altLang="en-US">
                <a:solidFill>
                  <a:srgbClr val="D60093"/>
                </a:solidFill>
                <a:latin typeface="黑体" panose="02010609060101010101" pitchFamily="49" charset="-122"/>
              </a:rPr>
              <a:t>号：</a:t>
            </a:r>
            <a:r>
              <a:rPr lang="zh-CN" altLang="en-US">
                <a:latin typeface="黑体" panose="02010609060101010101" pitchFamily="49" charset="-122"/>
              </a:rPr>
              <a:t>表示它使该指标变差。</a:t>
            </a:r>
          </a:p>
          <a:p>
            <a:pPr lvl="2" eaLnBrk="1" hangingPunct="1"/>
            <a:r>
              <a:rPr lang="zh-CN" altLang="en-US">
                <a:solidFill>
                  <a:srgbClr val="D60093"/>
                </a:solidFill>
                <a:latin typeface="黑体" panose="02010609060101010101" pitchFamily="49" charset="-122"/>
              </a:rPr>
              <a:t>空格栏：</a:t>
            </a:r>
            <a:r>
              <a:rPr lang="zh-CN" altLang="en-US">
                <a:latin typeface="黑体" panose="02010609060101010101" pitchFamily="49" charset="-122"/>
              </a:rPr>
              <a:t>表示它对该指标无影响。</a:t>
            </a:r>
          </a:p>
          <a:p>
            <a:pPr lvl="2" eaLnBrk="1" hangingPunct="1"/>
            <a:r>
              <a:rPr lang="zh-CN" altLang="en-US">
                <a:solidFill>
                  <a:srgbClr val="D60093"/>
                </a:solidFill>
                <a:latin typeface="黑体" panose="02010609060101010101" pitchFamily="49" charset="-122"/>
              </a:rPr>
              <a:t>复杂性：</a:t>
            </a:r>
            <a:r>
              <a:rPr lang="en-US" altLang="zh-CN">
                <a:latin typeface="黑体" panose="02010609060101010101" pitchFamily="49" charset="-122"/>
              </a:rPr>
              <a:t>0</a:t>
            </a:r>
            <a:r>
              <a:rPr lang="zh-CN" altLang="en-US">
                <a:latin typeface="黑体" panose="02010609060101010101" pitchFamily="49" charset="-122"/>
              </a:rPr>
              <a:t>表示最容易，</a:t>
            </a:r>
            <a:r>
              <a:rPr lang="en-US" altLang="zh-CN">
                <a:latin typeface="黑体" panose="02010609060101010101" pitchFamily="49" charset="-122"/>
              </a:rPr>
              <a:t>3</a:t>
            </a:r>
            <a:r>
              <a:rPr lang="zh-CN" altLang="en-US">
                <a:latin typeface="黑体" panose="02010609060101010101" pitchFamily="49" charset="-122"/>
              </a:rPr>
              <a:t>表示最复杂</a:t>
            </a:r>
            <a:r>
              <a:rPr lang="zh-CN" altLang="en-US"/>
              <a:t>。 </a:t>
            </a:r>
            <a:endParaRPr lang="zh-CN" altLang="sv-SE"/>
          </a:p>
          <a:p>
            <a:pPr eaLnBrk="1" hangingPunct="1">
              <a:buFont typeface="Wingdings" panose="05000000000000000000" pitchFamily="2" charset="2"/>
              <a:buAutoNum type="arabicPeriod" startAt="3"/>
            </a:pPr>
            <a:endParaRPr lang="en-US" altLang="zh-CN"/>
          </a:p>
        </p:txBody>
      </p:sp>
    </p:spTree>
  </p:cSld>
  <p:clrMapOvr>
    <a:masterClrMapping/>
  </p:clrMapOvr>
  <p:transition>
    <p:pull dir="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zh-CN">
                <a:latin typeface="黑体" panose="02010609060101010101" pitchFamily="49" charset="-122"/>
              </a:rPr>
              <a:t>5.1 </a:t>
            </a:r>
            <a:r>
              <a:rPr lang="zh-CN" altLang="en-US">
                <a:latin typeface="黑体" panose="02010609060101010101" pitchFamily="49" charset="-122"/>
              </a:rPr>
              <a:t>存储器的层次结构</a:t>
            </a:r>
          </a:p>
        </p:txBody>
      </p:sp>
      <p:sp>
        <p:nvSpPr>
          <p:cNvPr id="16387" name="Rectangle 3" descr="Rectangle: Click to edit Master text styles&#10;Second level&#10;Third level&#10;Fourth level&#10;Fifth level"/>
          <p:cNvSpPr>
            <a:spLocks noGrp="1" noChangeArrowheads="1"/>
          </p:cNvSpPr>
          <p:nvPr>
            <p:ph type="body" idx="1"/>
          </p:nvPr>
        </p:nvSpPr>
        <p:spPr>
          <a:xfrm>
            <a:off x="1187450" y="1700213"/>
            <a:ext cx="6838950" cy="4465637"/>
          </a:xfrm>
        </p:spPr>
        <p:txBody>
          <a:bodyPr/>
          <a:lstStyle/>
          <a:p>
            <a:pPr marL="457200" indent="-457200" eaLnBrk="1" hangingPunct="1">
              <a:lnSpc>
                <a:spcPct val="110000"/>
              </a:lnSpc>
            </a:pPr>
            <a:r>
              <a:rPr lang="zh-CN" altLang="en-US">
                <a:solidFill>
                  <a:srgbClr val="00FFFF"/>
                </a:solidFill>
                <a:latin typeface="黑体" panose="02010609060101010101" pitchFamily="49" charset="-122"/>
                <a:hlinkClick r:id="rId2" action="ppaction://program"/>
              </a:rPr>
              <a:t>当把一个块调入高一层</a:t>
            </a:r>
            <a:r>
              <a:rPr lang="en-US" altLang="zh-CN">
                <a:solidFill>
                  <a:srgbClr val="00FFFF"/>
                </a:solidFill>
                <a:latin typeface="黑体" panose="02010609060101010101" pitchFamily="49" charset="-122"/>
                <a:hlinkClick r:id="rId2" action="ppaction://program"/>
              </a:rPr>
              <a:t>(</a:t>
            </a:r>
            <a:r>
              <a:rPr lang="zh-CN" altLang="en-US">
                <a:solidFill>
                  <a:srgbClr val="00FFFF"/>
                </a:solidFill>
                <a:latin typeface="黑体" panose="02010609060101010101" pitchFamily="49" charset="-122"/>
                <a:hlinkClick r:id="rId2" action="ppaction://program"/>
              </a:rPr>
              <a:t>靠近</a:t>
            </a:r>
            <a:r>
              <a:rPr lang="en-US" altLang="zh-CN">
                <a:solidFill>
                  <a:srgbClr val="00FFFF"/>
                </a:solidFill>
                <a:latin typeface="黑体" panose="02010609060101010101" pitchFamily="49" charset="-122"/>
                <a:hlinkClick r:id="rId2" action="ppaction://program"/>
              </a:rPr>
              <a:t>CPU)</a:t>
            </a:r>
            <a:r>
              <a:rPr lang="zh-CN" altLang="en-US">
                <a:solidFill>
                  <a:srgbClr val="00FFFF"/>
                </a:solidFill>
                <a:latin typeface="黑体" panose="02010609060101010101" pitchFamily="49" charset="-122"/>
                <a:hlinkClick r:id="rId2" action="ppaction://program"/>
              </a:rPr>
              <a:t>存储器时，</a:t>
            </a:r>
            <a:br>
              <a:rPr lang="zh-CN" altLang="en-US">
                <a:solidFill>
                  <a:srgbClr val="00FFFF"/>
                </a:solidFill>
                <a:latin typeface="黑体" panose="02010609060101010101" pitchFamily="49" charset="-122"/>
                <a:hlinkClick r:id="rId2" action="ppaction://program"/>
              </a:rPr>
            </a:br>
            <a:r>
              <a:rPr lang="zh-CN" altLang="en-US">
                <a:solidFill>
                  <a:srgbClr val="00FFFF"/>
                </a:solidFill>
                <a:latin typeface="黑体" panose="02010609060101010101" pitchFamily="49" charset="-122"/>
                <a:hlinkClick r:id="rId2" action="ppaction://program"/>
              </a:rPr>
              <a:t>可以放在哪些位置上</a:t>
            </a:r>
            <a:r>
              <a:rPr lang="en-US" altLang="zh-CN">
                <a:solidFill>
                  <a:srgbClr val="00FFFF"/>
                </a:solidFill>
                <a:latin typeface="黑体" panose="02010609060101010101" pitchFamily="49" charset="-122"/>
                <a:hlinkClick r:id="rId2" action="ppaction://program"/>
              </a:rPr>
              <a:t>?</a:t>
            </a:r>
            <a:r>
              <a:rPr lang="en-US" altLang="zh-CN">
                <a:solidFill>
                  <a:srgbClr val="FFFF66"/>
                </a:solidFill>
                <a:latin typeface="黑体" panose="02010609060101010101" pitchFamily="49" charset="-122"/>
              </a:rPr>
              <a:t>   </a:t>
            </a:r>
          </a:p>
          <a:p>
            <a:pPr lvl="2" eaLnBrk="1" hangingPunct="1">
              <a:lnSpc>
                <a:spcPct val="110000"/>
              </a:lnSpc>
              <a:buFont typeface="Wingdings" panose="05000000000000000000" pitchFamily="2" charset="2"/>
              <a:buNone/>
            </a:pPr>
            <a:r>
              <a:rPr lang="en-US" altLang="zh-CN" sz="1000">
                <a:solidFill>
                  <a:srgbClr val="FFFF66"/>
                </a:solidFill>
                <a:latin typeface="黑体" panose="02010609060101010101" pitchFamily="49" charset="-122"/>
              </a:rPr>
              <a:t> </a:t>
            </a:r>
            <a:r>
              <a:rPr lang="zh-CN" altLang="en-US">
                <a:latin typeface="黑体" panose="02010609060101010101" pitchFamily="49" charset="-122"/>
              </a:rPr>
              <a:t>（</a:t>
            </a:r>
            <a:r>
              <a:rPr lang="zh-CN" altLang="en-US">
                <a:latin typeface="宋体" panose="02010600030101010101" pitchFamily="2" charset="-122"/>
              </a:rPr>
              <a:t>映像规则）</a:t>
            </a:r>
          </a:p>
          <a:p>
            <a:pPr marL="457200" indent="-457200" eaLnBrk="1" hangingPunct="1">
              <a:lnSpc>
                <a:spcPct val="130000"/>
              </a:lnSpc>
              <a:spcBef>
                <a:spcPct val="0"/>
              </a:spcBef>
              <a:buFontTx/>
              <a:buAutoNum type="arabicPeriod" startAt="2"/>
            </a:pPr>
            <a:r>
              <a:rPr lang="zh-CN" altLang="en-US">
                <a:solidFill>
                  <a:srgbClr val="00FFFF"/>
                </a:solidFill>
                <a:latin typeface="黑体" panose="02010609060101010101" pitchFamily="49" charset="-122"/>
                <a:hlinkClick r:id="rId3" action="ppaction://program"/>
              </a:rPr>
              <a:t>当所要访问的块在高一层存储器中时，如何</a:t>
            </a:r>
            <a:br>
              <a:rPr lang="zh-CN" altLang="en-US">
                <a:solidFill>
                  <a:srgbClr val="00FFFF"/>
                </a:solidFill>
                <a:latin typeface="黑体" panose="02010609060101010101" pitchFamily="49" charset="-122"/>
                <a:hlinkClick r:id="rId3" action="ppaction://program"/>
              </a:rPr>
            </a:br>
            <a:r>
              <a:rPr lang="zh-CN" altLang="en-US">
                <a:solidFill>
                  <a:srgbClr val="00FFFF"/>
                </a:solidFill>
                <a:latin typeface="黑体" panose="02010609060101010101" pitchFamily="49" charset="-122"/>
                <a:hlinkClick r:id="rId3" action="ppaction://program"/>
              </a:rPr>
              <a:t>找到该块</a:t>
            </a:r>
            <a:r>
              <a:rPr lang="en-US" altLang="zh-CN">
                <a:solidFill>
                  <a:srgbClr val="00FFFF"/>
                </a:solidFill>
                <a:latin typeface="黑体" panose="02010609060101010101" pitchFamily="49" charset="-122"/>
                <a:hlinkClick r:id="rId3" action="ppaction://program"/>
              </a:rPr>
              <a:t>?</a:t>
            </a:r>
            <a:endParaRPr lang="en-US" altLang="zh-CN">
              <a:solidFill>
                <a:srgbClr val="FFFF66"/>
              </a:solidFill>
              <a:latin typeface="黑体" panose="02010609060101010101" pitchFamily="49" charset="-122"/>
            </a:endParaRPr>
          </a:p>
          <a:p>
            <a:pPr lvl="2" eaLnBrk="1" hangingPunct="1">
              <a:lnSpc>
                <a:spcPct val="130000"/>
              </a:lnSpc>
              <a:spcBef>
                <a:spcPct val="0"/>
              </a:spcBef>
              <a:buFontTx/>
              <a:buNone/>
            </a:pPr>
            <a:r>
              <a:rPr lang="zh-CN" altLang="en-US">
                <a:latin typeface="宋体" panose="02010600030101010101" pitchFamily="2" charset="-122"/>
              </a:rPr>
              <a:t>（查找算法）</a:t>
            </a:r>
          </a:p>
          <a:p>
            <a:pPr marL="457200" indent="-457200" eaLnBrk="1" hangingPunct="1">
              <a:lnSpc>
                <a:spcPct val="130000"/>
              </a:lnSpc>
              <a:spcBef>
                <a:spcPct val="0"/>
              </a:spcBef>
              <a:buFontTx/>
              <a:buAutoNum type="arabicPeriod" startAt="3"/>
            </a:pPr>
            <a:r>
              <a:rPr lang="zh-CN" altLang="en-US">
                <a:solidFill>
                  <a:schemeClr val="hlink"/>
                </a:solidFill>
              </a:rPr>
              <a:t>当发生失效时，应替换哪一块？</a:t>
            </a:r>
          </a:p>
          <a:p>
            <a:pPr lvl="2" eaLnBrk="1" hangingPunct="1">
              <a:lnSpc>
                <a:spcPct val="130000"/>
              </a:lnSpc>
              <a:spcBef>
                <a:spcPct val="0"/>
              </a:spcBef>
              <a:buFontTx/>
              <a:buNone/>
            </a:pPr>
            <a:r>
              <a:rPr lang="zh-CN" altLang="en-US"/>
              <a:t>（替换算法）</a:t>
            </a:r>
          </a:p>
          <a:p>
            <a:pPr marL="457200" indent="-457200" eaLnBrk="1" hangingPunct="1">
              <a:lnSpc>
                <a:spcPct val="130000"/>
              </a:lnSpc>
              <a:spcBef>
                <a:spcPct val="0"/>
              </a:spcBef>
              <a:buFontTx/>
              <a:buAutoNum type="arabicPeriod" startAt="4"/>
            </a:pPr>
            <a:r>
              <a:rPr lang="zh-CN" altLang="en-US">
                <a:solidFill>
                  <a:srgbClr val="00FFFF"/>
                </a:solidFill>
                <a:latin typeface="黑体" panose="02010609060101010101" pitchFamily="49" charset="-122"/>
                <a:hlinkClick r:id="rId4" action="ppaction://program"/>
              </a:rPr>
              <a:t>当进行写访问时，应进行哪些操作</a:t>
            </a:r>
            <a:r>
              <a:rPr lang="en-US" altLang="zh-CN">
                <a:solidFill>
                  <a:srgbClr val="00FFFF"/>
                </a:solidFill>
                <a:latin typeface="黑体" panose="02010609060101010101" pitchFamily="49" charset="-122"/>
                <a:hlinkClick r:id="rId4" action="ppaction://program"/>
              </a:rPr>
              <a:t>?</a:t>
            </a:r>
            <a:endParaRPr lang="en-US" altLang="zh-CN">
              <a:solidFill>
                <a:srgbClr val="00FFFF"/>
              </a:solidFill>
              <a:latin typeface="黑体" panose="02010609060101010101" pitchFamily="49" charset="-122"/>
            </a:endParaRPr>
          </a:p>
          <a:p>
            <a:pPr lvl="2" eaLnBrk="1" hangingPunct="1">
              <a:lnSpc>
                <a:spcPct val="130000"/>
              </a:lnSpc>
              <a:spcBef>
                <a:spcPct val="0"/>
              </a:spcBef>
              <a:buFontTx/>
              <a:buNone/>
            </a:pPr>
            <a:r>
              <a:rPr lang="en-US" altLang="zh-CN">
                <a:solidFill>
                  <a:schemeClr val="tx1"/>
                </a:solidFill>
              </a:rPr>
              <a:t> </a:t>
            </a:r>
            <a:r>
              <a:rPr lang="zh-CN" altLang="en-US">
                <a:solidFill>
                  <a:schemeClr val="tx1"/>
                </a:solidFill>
              </a:rPr>
              <a:t>（</a:t>
            </a:r>
            <a:r>
              <a:rPr lang="zh-CN" altLang="en-US"/>
              <a:t>写策略）</a:t>
            </a:r>
            <a:endParaRPr lang="zh-CN" altLang="en-US" b="0">
              <a:latin typeface="宋体" panose="02010600030101010101" pitchFamily="2" charset="-122"/>
            </a:endParaRPr>
          </a:p>
        </p:txBody>
      </p:sp>
      <p:sp>
        <p:nvSpPr>
          <p:cNvPr id="16388" name="Text Box 4"/>
          <p:cNvSpPr txBox="1">
            <a:spLocks noChangeArrowheads="1"/>
          </p:cNvSpPr>
          <p:nvPr/>
        </p:nvSpPr>
        <p:spPr bwMode="auto">
          <a:xfrm>
            <a:off x="1187450" y="1125538"/>
            <a:ext cx="6840538"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2600">
                <a:solidFill>
                  <a:srgbClr val="0000CC"/>
                </a:solidFill>
                <a:latin typeface="黑体" panose="02010609060101010101" pitchFamily="49" charset="-122"/>
              </a:rPr>
              <a:t>5.1.4 </a:t>
            </a:r>
            <a:r>
              <a:rPr lang="zh-CN" altLang="en-US" sz="2600">
                <a:solidFill>
                  <a:srgbClr val="0000CC"/>
                </a:solidFill>
                <a:latin typeface="黑体" panose="02010609060101010101" pitchFamily="49" charset="-122"/>
              </a:rPr>
              <a:t>存储</a:t>
            </a:r>
            <a:r>
              <a:rPr lang="zh-CN" altLang="en-US" sz="2600">
                <a:solidFill>
                  <a:srgbClr val="0000CC"/>
                </a:solidFill>
              </a:rPr>
              <a:t>层次的四个问题</a:t>
            </a:r>
          </a:p>
        </p:txBody>
      </p:sp>
    </p:spTree>
  </p:cSld>
  <p:clrMapOvr>
    <a:masterClrMapping/>
  </p:clrMapOvr>
  <p:transition>
    <p:pull dir="rd"/>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39804" name="Group 124"/>
          <p:cNvGraphicFramePr>
            <a:graphicFrameLocks noGrp="1"/>
          </p:cNvGraphicFramePr>
          <p:nvPr>
            <p:ph idx="1"/>
          </p:nvPr>
        </p:nvGraphicFramePr>
        <p:xfrm>
          <a:off x="179388" y="685800"/>
          <a:ext cx="8713787" cy="5910263"/>
        </p:xfrm>
        <a:graphic>
          <a:graphicData uri="http://schemas.openxmlformats.org/drawingml/2006/table">
            <a:tbl>
              <a:tblPr/>
              <a:tblGrid>
                <a:gridCol w="2089150">
                  <a:extLst>
                    <a:ext uri="{9D8B030D-6E8A-4147-A177-3AD203B41FA5}">
                      <a16:colId xmlns:a16="http://schemas.microsoft.com/office/drawing/2014/main" val="20000"/>
                    </a:ext>
                  </a:extLst>
                </a:gridCol>
                <a:gridCol w="790575">
                  <a:extLst>
                    <a:ext uri="{9D8B030D-6E8A-4147-A177-3AD203B41FA5}">
                      <a16:colId xmlns:a16="http://schemas.microsoft.com/office/drawing/2014/main" val="20001"/>
                    </a:ext>
                  </a:extLst>
                </a:gridCol>
                <a:gridCol w="1008062">
                  <a:extLst>
                    <a:ext uri="{9D8B030D-6E8A-4147-A177-3AD203B41FA5}">
                      <a16:colId xmlns:a16="http://schemas.microsoft.com/office/drawing/2014/main" val="20002"/>
                    </a:ext>
                  </a:extLst>
                </a:gridCol>
                <a:gridCol w="720725">
                  <a:extLst>
                    <a:ext uri="{9D8B030D-6E8A-4147-A177-3AD203B41FA5}">
                      <a16:colId xmlns:a16="http://schemas.microsoft.com/office/drawing/2014/main" val="20003"/>
                    </a:ext>
                  </a:extLst>
                </a:gridCol>
                <a:gridCol w="1079500">
                  <a:extLst>
                    <a:ext uri="{9D8B030D-6E8A-4147-A177-3AD203B41FA5}">
                      <a16:colId xmlns:a16="http://schemas.microsoft.com/office/drawing/2014/main" val="20004"/>
                    </a:ext>
                  </a:extLst>
                </a:gridCol>
                <a:gridCol w="3025775">
                  <a:extLst>
                    <a:ext uri="{9D8B030D-6E8A-4147-A177-3AD203B41FA5}">
                      <a16:colId xmlns:a16="http://schemas.microsoft.com/office/drawing/2014/main" val="20005"/>
                    </a:ext>
                  </a:extLst>
                </a:gridCol>
              </a:tblGrid>
              <a:tr h="762041">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a:ln>
                            <a:noFill/>
                          </a:ln>
                          <a:solidFill>
                            <a:srgbClr val="E24C05"/>
                          </a:solidFill>
                          <a:effectLst/>
                          <a:latin typeface="Tahoma" pitchFamily="34" charset="0"/>
                          <a:ea typeface="黑体" pitchFamily="2" charset="-122"/>
                        </a:rPr>
                        <a:t>优化技术 </a:t>
                      </a:r>
                    </a:p>
                  </a:txBody>
                  <a:tcPr marT="45722" marB="457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a:ln>
                            <a:noFill/>
                          </a:ln>
                          <a:solidFill>
                            <a:srgbClr val="E24C05"/>
                          </a:solidFill>
                          <a:effectLst/>
                          <a:latin typeface="Tahoma" pitchFamily="34" charset="0"/>
                          <a:ea typeface="黑体" pitchFamily="2" charset="-122"/>
                        </a:rPr>
                        <a:t>不命中率 </a:t>
                      </a: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a:ln>
                            <a:noFill/>
                          </a:ln>
                          <a:solidFill>
                            <a:srgbClr val="E24C05"/>
                          </a:solidFill>
                          <a:effectLst/>
                          <a:latin typeface="Tahoma" pitchFamily="34" charset="0"/>
                          <a:ea typeface="黑体" pitchFamily="2" charset="-122"/>
                        </a:rPr>
                        <a:t>不命中</a:t>
                      </a:r>
                    </a:p>
                    <a:p>
                      <a:pPr marL="0" marR="0" lvl="0" indent="0" algn="ctr"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a:ln>
                            <a:noFill/>
                          </a:ln>
                          <a:solidFill>
                            <a:srgbClr val="E24C05"/>
                          </a:solidFill>
                          <a:effectLst/>
                          <a:latin typeface="Tahoma" pitchFamily="34" charset="0"/>
                          <a:ea typeface="黑体" pitchFamily="2" charset="-122"/>
                        </a:rPr>
                        <a:t>开销 </a:t>
                      </a: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a:ln>
                            <a:noFill/>
                          </a:ln>
                          <a:solidFill>
                            <a:srgbClr val="E24C05"/>
                          </a:solidFill>
                          <a:effectLst/>
                          <a:latin typeface="Tahoma" pitchFamily="34" charset="0"/>
                          <a:ea typeface="黑体" pitchFamily="2" charset="-122"/>
                        </a:rPr>
                        <a:t>命中</a:t>
                      </a:r>
                    </a:p>
                    <a:p>
                      <a:pPr marL="0" marR="0" lvl="0" indent="0" algn="ctr"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a:ln>
                            <a:noFill/>
                          </a:ln>
                          <a:solidFill>
                            <a:srgbClr val="E24C05"/>
                          </a:solidFill>
                          <a:effectLst/>
                          <a:latin typeface="Tahoma" pitchFamily="34" charset="0"/>
                          <a:ea typeface="黑体" pitchFamily="2" charset="-122"/>
                        </a:rPr>
                        <a:t>时间 </a:t>
                      </a: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a:ln>
                            <a:noFill/>
                          </a:ln>
                          <a:solidFill>
                            <a:srgbClr val="E24C05"/>
                          </a:solidFill>
                          <a:effectLst/>
                          <a:latin typeface="Tahoma" pitchFamily="34" charset="0"/>
                          <a:ea typeface="黑体" pitchFamily="2" charset="-122"/>
                        </a:rPr>
                        <a:t>硬件</a:t>
                      </a:r>
                    </a:p>
                    <a:p>
                      <a:pPr marL="0" marR="0" lvl="0" indent="0" algn="ctr"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a:ln>
                            <a:noFill/>
                          </a:ln>
                          <a:solidFill>
                            <a:srgbClr val="E24C05"/>
                          </a:solidFill>
                          <a:effectLst/>
                          <a:latin typeface="Tahoma" pitchFamily="34" charset="0"/>
                          <a:ea typeface="黑体" pitchFamily="2" charset="-122"/>
                        </a:rPr>
                        <a:t>复杂度 </a:t>
                      </a: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a:ln>
                            <a:noFill/>
                          </a:ln>
                          <a:solidFill>
                            <a:srgbClr val="E24C05"/>
                          </a:solidFill>
                          <a:effectLst/>
                          <a:latin typeface="Tahoma" pitchFamily="34" charset="0"/>
                          <a:ea typeface="黑体" pitchFamily="2" charset="-122"/>
                        </a:rPr>
                        <a:t>说 明 </a:t>
                      </a:r>
                    </a:p>
                  </a:txBody>
                  <a:tcPr marT="45722" marB="457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188784">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23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a:ln>
                            <a:noFill/>
                          </a:ln>
                          <a:solidFill>
                            <a:srgbClr val="0000CC"/>
                          </a:solidFill>
                          <a:effectLst/>
                          <a:latin typeface="黑体" pitchFamily="2" charset="-122"/>
                          <a:ea typeface="黑体" pitchFamily="2" charset="-122"/>
                        </a:rPr>
                        <a:t>增加块大小 </a:t>
                      </a:r>
                    </a:p>
                  </a:txBody>
                  <a:tcPr marT="45722" marB="457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23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 </a:t>
                      </a: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23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黑体" pitchFamily="2" charset="-122"/>
                          <a:sym typeface="Symbol" pitchFamily="18" charset="2"/>
                        </a:rPr>
                        <a:t></a:t>
                      </a:r>
                      <a:r>
                        <a:rPr kumimoji="1" lang="en-US" altLang="zh-CN" sz="2000" b="0" i="0" u="none" strike="noStrike" cap="none" normalizeH="0" baseline="0">
                          <a:ln>
                            <a:noFill/>
                          </a:ln>
                          <a:solidFill>
                            <a:schemeClr val="tx1"/>
                          </a:solidFill>
                          <a:effectLst/>
                          <a:latin typeface="Tahoma" pitchFamily="34" charset="0"/>
                          <a:ea typeface="黑体" pitchFamily="2" charset="-122"/>
                        </a:rPr>
                        <a:t> </a:t>
                      </a: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23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23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0 </a:t>
                      </a: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chemeClr val="tx1"/>
                          </a:solidFill>
                          <a:effectLst/>
                          <a:latin typeface="宋体" pitchFamily="2" charset="-122"/>
                          <a:ea typeface="宋体" pitchFamily="2" charset="-122"/>
                        </a:rPr>
                        <a:t>实现容易；</a:t>
                      </a:r>
                      <a:r>
                        <a:rPr kumimoji="1" lang="en-US" altLang="zh-CN" sz="2000" b="1" i="0" u="none" strike="noStrike" cap="none" normalizeH="0" baseline="0">
                          <a:ln>
                            <a:noFill/>
                          </a:ln>
                          <a:solidFill>
                            <a:schemeClr val="tx1"/>
                          </a:solidFill>
                          <a:effectLst/>
                          <a:latin typeface="宋体" pitchFamily="2" charset="-122"/>
                          <a:ea typeface="宋体" pitchFamily="2" charset="-122"/>
                        </a:rPr>
                        <a:t>Pentium 4 </a:t>
                      </a:r>
                      <a:r>
                        <a:rPr kumimoji="1" lang="zh-CN" altLang="en-US" sz="2000" b="1" i="0" u="none" strike="noStrike" cap="none" normalizeH="0" baseline="0">
                          <a:ln>
                            <a:noFill/>
                          </a:ln>
                          <a:solidFill>
                            <a:schemeClr val="tx1"/>
                          </a:solidFill>
                          <a:effectLst/>
                          <a:latin typeface="宋体" pitchFamily="2" charset="-122"/>
                          <a:ea typeface="宋体" pitchFamily="2" charset="-122"/>
                        </a:rPr>
                        <a:t>的第二级</a:t>
                      </a:r>
                      <a:r>
                        <a:rPr kumimoji="1" lang="en-US" altLang="zh-CN" sz="2000" b="1" i="0" u="none" strike="noStrike" cap="none" normalizeH="0" baseline="0">
                          <a:ln>
                            <a:noFill/>
                          </a:ln>
                          <a:solidFill>
                            <a:schemeClr val="tx1"/>
                          </a:solidFill>
                          <a:effectLst/>
                          <a:latin typeface="宋体" pitchFamily="2" charset="-122"/>
                          <a:ea typeface="宋体" pitchFamily="2" charset="-122"/>
                        </a:rPr>
                        <a:t>Cache</a:t>
                      </a:r>
                      <a:r>
                        <a:rPr kumimoji="1" lang="zh-CN" altLang="en-US" sz="2000" b="1" i="0" u="none" strike="noStrike" cap="none" normalizeH="0" baseline="0">
                          <a:ln>
                            <a:noFill/>
                          </a:ln>
                          <a:solidFill>
                            <a:schemeClr val="tx1"/>
                          </a:solidFill>
                          <a:effectLst/>
                          <a:latin typeface="宋体" pitchFamily="2" charset="-122"/>
                          <a:ea typeface="宋体" pitchFamily="2" charset="-122"/>
                        </a:rPr>
                        <a:t>采用了</a:t>
                      </a:r>
                      <a:r>
                        <a:rPr kumimoji="1" lang="en-US" altLang="zh-CN" sz="2000" b="1" i="0" u="none" strike="noStrike" cap="none" normalizeH="0" baseline="0">
                          <a:ln>
                            <a:noFill/>
                          </a:ln>
                          <a:solidFill>
                            <a:schemeClr val="tx1"/>
                          </a:solidFill>
                          <a:effectLst/>
                          <a:latin typeface="宋体" pitchFamily="2" charset="-122"/>
                          <a:ea typeface="宋体" pitchFamily="2" charset="-122"/>
                        </a:rPr>
                        <a:t>128</a:t>
                      </a:r>
                      <a:r>
                        <a:rPr kumimoji="1" lang="zh-CN" altLang="en-US" sz="2000" b="1" i="0" u="none" strike="noStrike" cap="none" normalizeH="0" baseline="0">
                          <a:ln>
                            <a:noFill/>
                          </a:ln>
                          <a:solidFill>
                            <a:schemeClr val="tx1"/>
                          </a:solidFill>
                          <a:effectLst/>
                          <a:latin typeface="宋体" pitchFamily="2" charset="-122"/>
                          <a:ea typeface="宋体" pitchFamily="2" charset="-122"/>
                        </a:rPr>
                        <a:t>字节的块 </a:t>
                      </a:r>
                    </a:p>
                  </a:txBody>
                  <a:tcPr marT="45722" marB="457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23004">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7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a:ln>
                            <a:noFill/>
                          </a:ln>
                          <a:solidFill>
                            <a:srgbClr val="0000CC"/>
                          </a:solidFill>
                          <a:effectLst/>
                          <a:latin typeface="黑体" pitchFamily="2" charset="-122"/>
                          <a:ea typeface="黑体" pitchFamily="2" charset="-122"/>
                        </a:rPr>
                        <a:t>增加</a:t>
                      </a:r>
                      <a:r>
                        <a:rPr kumimoji="1" lang="en-US" altLang="zh-CN" sz="2000" b="0" i="0" u="none" strike="noStrike" cap="none" normalizeH="0" baseline="0">
                          <a:ln>
                            <a:noFill/>
                          </a:ln>
                          <a:solidFill>
                            <a:srgbClr val="0000CC"/>
                          </a:solidFill>
                          <a:effectLst/>
                          <a:latin typeface="黑体" pitchFamily="2" charset="-122"/>
                          <a:ea typeface="黑体" pitchFamily="2" charset="-122"/>
                        </a:rPr>
                        <a:t>Cache</a:t>
                      </a:r>
                      <a:r>
                        <a:rPr kumimoji="1" lang="zh-CN" altLang="en-US" sz="2000" b="0" i="0" u="none" strike="noStrike" cap="none" normalizeH="0" baseline="0">
                          <a:ln>
                            <a:noFill/>
                          </a:ln>
                          <a:solidFill>
                            <a:srgbClr val="0000CC"/>
                          </a:solidFill>
                          <a:effectLst/>
                          <a:latin typeface="黑体" pitchFamily="2" charset="-122"/>
                          <a:ea typeface="黑体" pitchFamily="2" charset="-122"/>
                        </a:rPr>
                        <a:t>容量 </a:t>
                      </a:r>
                    </a:p>
                  </a:txBody>
                  <a:tcPr marT="45722" marB="457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7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 </a:t>
                      </a: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7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7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7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1</a:t>
                      </a: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chemeClr val="tx1"/>
                          </a:solidFill>
                          <a:effectLst/>
                          <a:latin typeface="宋体" pitchFamily="2" charset="-122"/>
                          <a:ea typeface="宋体" pitchFamily="2" charset="-122"/>
                        </a:rPr>
                        <a:t>被广泛采用，特别是第二级</a:t>
                      </a:r>
                      <a:r>
                        <a:rPr kumimoji="1" lang="en-US" altLang="zh-CN" sz="2000" b="1" i="0" u="none" strike="noStrike" cap="none" normalizeH="0" baseline="0">
                          <a:ln>
                            <a:noFill/>
                          </a:ln>
                          <a:solidFill>
                            <a:schemeClr val="tx1"/>
                          </a:solidFill>
                          <a:effectLst/>
                          <a:latin typeface="宋体" pitchFamily="2" charset="-122"/>
                          <a:ea typeface="宋体" pitchFamily="2" charset="-122"/>
                        </a:rPr>
                        <a:t>Cache </a:t>
                      </a:r>
                    </a:p>
                  </a:txBody>
                  <a:tcPr marT="45722" marB="457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06458">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5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a:ln>
                            <a:noFill/>
                          </a:ln>
                          <a:solidFill>
                            <a:srgbClr val="0000CC"/>
                          </a:solidFill>
                          <a:effectLst/>
                          <a:latin typeface="黑体" pitchFamily="2" charset="-122"/>
                          <a:ea typeface="黑体" pitchFamily="2" charset="-122"/>
                        </a:rPr>
                        <a:t>提高相联度 </a:t>
                      </a:r>
                    </a:p>
                  </a:txBody>
                  <a:tcPr marT="45722" marB="457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5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 </a:t>
                      </a: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5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5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黑体" pitchFamily="2" charset="-122"/>
                          <a:sym typeface="Symbol" pitchFamily="18" charset="2"/>
                        </a:rPr>
                        <a:t></a:t>
                      </a:r>
                      <a:r>
                        <a:rPr kumimoji="1" lang="en-US" altLang="zh-CN" sz="2000" b="0" i="0" u="none" strike="noStrike" cap="none" normalizeH="0" baseline="0">
                          <a:ln>
                            <a:noFill/>
                          </a:ln>
                          <a:solidFill>
                            <a:schemeClr val="tx1"/>
                          </a:solidFill>
                          <a:effectLst/>
                          <a:latin typeface="Tahoma" pitchFamily="34" charset="0"/>
                          <a:ea typeface="黑体" pitchFamily="2" charset="-122"/>
                        </a:rPr>
                        <a:t> </a:t>
                      </a: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5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1 </a:t>
                      </a: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5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chemeClr val="tx1"/>
                          </a:solidFill>
                          <a:effectLst/>
                          <a:latin typeface="宋体" pitchFamily="2" charset="-122"/>
                          <a:ea typeface="宋体" pitchFamily="2" charset="-122"/>
                        </a:rPr>
                        <a:t>被广泛采用 </a:t>
                      </a:r>
                    </a:p>
                  </a:txBody>
                  <a:tcPr marT="45722" marB="457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23004">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7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a:ln>
                            <a:noFill/>
                          </a:ln>
                          <a:solidFill>
                            <a:srgbClr val="0000CC"/>
                          </a:solidFill>
                          <a:effectLst/>
                          <a:latin typeface="黑体" pitchFamily="2" charset="-122"/>
                          <a:ea typeface="黑体" pitchFamily="2" charset="-122"/>
                        </a:rPr>
                        <a:t>牺牲</a:t>
                      </a:r>
                      <a:r>
                        <a:rPr kumimoji="1" lang="en-US" altLang="zh-CN" sz="2000" b="1" i="0" u="none" strike="noStrike" cap="none" normalizeH="0" baseline="0">
                          <a:ln>
                            <a:noFill/>
                          </a:ln>
                          <a:solidFill>
                            <a:srgbClr val="0000CC"/>
                          </a:solidFill>
                          <a:effectLst/>
                          <a:latin typeface="黑体" pitchFamily="2" charset="-122"/>
                          <a:ea typeface="黑体" pitchFamily="2" charset="-122"/>
                        </a:rPr>
                        <a:t>Cache</a:t>
                      </a:r>
                      <a:r>
                        <a:rPr kumimoji="1" lang="en-US" altLang="zh-CN" sz="2000" b="0" i="0" u="none" strike="noStrike" cap="none" normalizeH="0" baseline="0">
                          <a:ln>
                            <a:noFill/>
                          </a:ln>
                          <a:solidFill>
                            <a:srgbClr val="0000CC"/>
                          </a:solidFill>
                          <a:effectLst/>
                          <a:latin typeface="黑体" pitchFamily="2" charset="-122"/>
                          <a:ea typeface="黑体" pitchFamily="2" charset="-122"/>
                        </a:rPr>
                        <a:t> </a:t>
                      </a:r>
                    </a:p>
                  </a:txBody>
                  <a:tcPr marT="45722" marB="457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7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 </a:t>
                      </a: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7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7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7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2 </a:t>
                      </a: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rPr>
                        <a:t>AMD Athlon</a:t>
                      </a:r>
                      <a:r>
                        <a:rPr kumimoji="1" lang="zh-CN" altLang="en-US" sz="2000" b="1" i="0" u="none" strike="noStrike" cap="none" normalizeH="0" baseline="0">
                          <a:ln>
                            <a:noFill/>
                          </a:ln>
                          <a:solidFill>
                            <a:schemeClr val="tx1"/>
                          </a:solidFill>
                          <a:effectLst/>
                          <a:latin typeface="宋体" pitchFamily="2" charset="-122"/>
                          <a:ea typeface="宋体" pitchFamily="2" charset="-122"/>
                        </a:rPr>
                        <a:t>采用了</a:t>
                      </a:r>
                      <a:r>
                        <a:rPr kumimoji="1" lang="en-US" altLang="zh-CN" sz="2000" b="1" i="0" u="none" strike="noStrike" cap="none" normalizeH="0" baseline="0">
                          <a:ln>
                            <a:noFill/>
                          </a:ln>
                          <a:solidFill>
                            <a:schemeClr val="tx1"/>
                          </a:solidFill>
                          <a:effectLst/>
                          <a:latin typeface="宋体" pitchFamily="2" charset="-122"/>
                          <a:ea typeface="宋体" pitchFamily="2" charset="-122"/>
                        </a:rPr>
                        <a:t>8</a:t>
                      </a:r>
                      <a:r>
                        <a:rPr kumimoji="1" lang="zh-CN" altLang="en-US" sz="2000" b="1" i="0" u="none" strike="noStrike" cap="none" normalizeH="0" baseline="0">
                          <a:ln>
                            <a:noFill/>
                          </a:ln>
                          <a:solidFill>
                            <a:schemeClr val="tx1"/>
                          </a:solidFill>
                          <a:effectLst/>
                          <a:latin typeface="宋体" pitchFamily="2" charset="-122"/>
                          <a:ea typeface="宋体" pitchFamily="2" charset="-122"/>
                        </a:rPr>
                        <a:t>个项的</a:t>
                      </a:r>
                      <a:r>
                        <a:rPr kumimoji="1" lang="en-US" altLang="zh-CN" sz="2000" b="1" i="0" u="none" strike="noStrike" cap="none" normalizeH="0" baseline="0">
                          <a:ln>
                            <a:noFill/>
                          </a:ln>
                          <a:solidFill>
                            <a:schemeClr val="tx1"/>
                          </a:solidFill>
                          <a:effectLst/>
                          <a:latin typeface="宋体" pitchFamily="2" charset="-122"/>
                          <a:ea typeface="宋体" pitchFamily="2" charset="-122"/>
                        </a:rPr>
                        <a:t>Victim Cache</a:t>
                      </a:r>
                    </a:p>
                  </a:txBody>
                  <a:tcPr marT="45722" marB="457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823004">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7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a:ln>
                            <a:noFill/>
                          </a:ln>
                          <a:solidFill>
                            <a:srgbClr val="0000CC"/>
                          </a:solidFill>
                          <a:effectLst/>
                          <a:latin typeface="黑体" pitchFamily="2" charset="-122"/>
                          <a:ea typeface="黑体" pitchFamily="2" charset="-122"/>
                        </a:rPr>
                        <a:t>伪相联</a:t>
                      </a:r>
                      <a:r>
                        <a:rPr kumimoji="1" lang="en-US" altLang="zh-CN" sz="2000" b="0" i="0" u="none" strike="noStrike" cap="none" normalizeH="0" baseline="0">
                          <a:ln>
                            <a:noFill/>
                          </a:ln>
                          <a:solidFill>
                            <a:srgbClr val="0000CC"/>
                          </a:solidFill>
                          <a:effectLst/>
                          <a:latin typeface="黑体" pitchFamily="2" charset="-122"/>
                          <a:ea typeface="黑体" pitchFamily="2" charset="-122"/>
                        </a:rPr>
                        <a:t>Cache </a:t>
                      </a:r>
                    </a:p>
                  </a:txBody>
                  <a:tcPr marT="45722" marB="457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7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 </a:t>
                      </a: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7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7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7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2 </a:t>
                      </a: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rPr>
                        <a:t>MIPS R10000</a:t>
                      </a:r>
                      <a:r>
                        <a:rPr kumimoji="1" lang="zh-CN" altLang="en-US" sz="2000" b="1" i="0" u="none" strike="noStrike" cap="none" normalizeH="0" baseline="0">
                          <a:ln>
                            <a:noFill/>
                          </a:ln>
                          <a:solidFill>
                            <a:schemeClr val="tx1"/>
                          </a:solidFill>
                          <a:effectLst/>
                          <a:latin typeface="宋体" pitchFamily="2" charset="-122"/>
                          <a:ea typeface="宋体" pitchFamily="2" charset="-122"/>
                        </a:rPr>
                        <a:t>的第二级</a:t>
                      </a:r>
                      <a:r>
                        <a:rPr kumimoji="1" lang="en-US" altLang="zh-CN" sz="2000" b="1" i="0" u="none" strike="noStrike" cap="none" normalizeH="0" baseline="0">
                          <a:ln>
                            <a:noFill/>
                          </a:ln>
                          <a:solidFill>
                            <a:schemeClr val="tx1"/>
                          </a:solidFill>
                          <a:effectLst/>
                          <a:latin typeface="宋体" pitchFamily="2" charset="-122"/>
                          <a:ea typeface="宋体" pitchFamily="2" charset="-122"/>
                        </a:rPr>
                        <a:t>Cache</a:t>
                      </a:r>
                      <a:r>
                        <a:rPr kumimoji="1" lang="zh-CN" altLang="en-US" sz="2000" b="1" i="0" u="none" strike="noStrike" cap="none" normalizeH="0" baseline="0">
                          <a:ln>
                            <a:noFill/>
                          </a:ln>
                          <a:solidFill>
                            <a:schemeClr val="tx1"/>
                          </a:solidFill>
                          <a:effectLst/>
                          <a:latin typeface="宋体" pitchFamily="2" charset="-122"/>
                          <a:ea typeface="宋体" pitchFamily="2" charset="-122"/>
                        </a:rPr>
                        <a:t>采用 </a:t>
                      </a:r>
                    </a:p>
                  </a:txBody>
                  <a:tcPr marT="45722" marB="457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883968">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a:ln>
                            <a:noFill/>
                          </a:ln>
                          <a:solidFill>
                            <a:srgbClr val="0000CC"/>
                          </a:solidFill>
                          <a:effectLst/>
                          <a:latin typeface="黑体" pitchFamily="2" charset="-122"/>
                          <a:ea typeface="黑体" pitchFamily="2" charset="-122"/>
                        </a:rPr>
                        <a:t>硬件预取指令</a:t>
                      </a:r>
                    </a:p>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a:ln>
                            <a:noFill/>
                          </a:ln>
                          <a:solidFill>
                            <a:srgbClr val="0000CC"/>
                          </a:solidFill>
                          <a:effectLst/>
                          <a:latin typeface="黑体" pitchFamily="2" charset="-122"/>
                          <a:ea typeface="黑体" pitchFamily="2" charset="-122"/>
                        </a:rPr>
                        <a:t>和数据 </a:t>
                      </a:r>
                    </a:p>
                  </a:txBody>
                  <a:tcPr marT="45722" marB="457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8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 </a:t>
                      </a: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8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8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8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2</a:t>
                      </a:r>
                      <a:r>
                        <a:rPr kumimoji="1" lang="zh-CN" altLang="en-US" sz="2000" b="0" i="0" u="none" strike="noStrike" cap="none" normalizeH="0" baseline="0">
                          <a:ln>
                            <a:noFill/>
                          </a:ln>
                          <a:solidFill>
                            <a:schemeClr val="tx1"/>
                          </a:solidFill>
                          <a:effectLst/>
                          <a:latin typeface="Tahoma" pitchFamily="34" charset="0"/>
                          <a:ea typeface="黑体" pitchFamily="2" charset="-122"/>
                        </a:rPr>
                        <a:t>～</a:t>
                      </a:r>
                      <a:r>
                        <a:rPr kumimoji="1" lang="en-US" altLang="zh-CN" sz="2000" b="0" i="0" u="none" strike="noStrike" cap="none" normalizeH="0" baseline="0">
                          <a:ln>
                            <a:noFill/>
                          </a:ln>
                          <a:solidFill>
                            <a:schemeClr val="tx1"/>
                          </a:solidFill>
                          <a:effectLst/>
                          <a:latin typeface="Tahoma" pitchFamily="34" charset="0"/>
                          <a:ea typeface="黑体" pitchFamily="2" charset="-122"/>
                        </a:rPr>
                        <a:t>3 </a:t>
                      </a: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chemeClr val="tx1"/>
                          </a:solidFill>
                          <a:effectLst/>
                          <a:latin typeface="宋体" pitchFamily="2" charset="-122"/>
                          <a:ea typeface="宋体" pitchFamily="2" charset="-122"/>
                        </a:rPr>
                        <a:t>许多机器预取指令，</a:t>
                      </a:r>
                      <a:r>
                        <a:rPr kumimoji="1" lang="en-US" altLang="zh-CN" sz="2000" b="1" i="0" u="none" strike="noStrike" cap="none" normalizeH="0" baseline="0">
                          <a:ln>
                            <a:noFill/>
                          </a:ln>
                          <a:solidFill>
                            <a:schemeClr val="tx1"/>
                          </a:solidFill>
                          <a:effectLst/>
                          <a:latin typeface="宋体" pitchFamily="2" charset="-122"/>
                          <a:ea typeface="宋体" pitchFamily="2" charset="-122"/>
                        </a:rPr>
                        <a:t>UltraSPARC Ⅲ</a:t>
                      </a:r>
                      <a:r>
                        <a:rPr kumimoji="1" lang="zh-CN" altLang="en-US" sz="2000" b="1" i="0" u="none" strike="noStrike" cap="none" normalizeH="0" baseline="0">
                          <a:ln>
                            <a:noFill/>
                          </a:ln>
                          <a:solidFill>
                            <a:schemeClr val="tx1"/>
                          </a:solidFill>
                          <a:effectLst/>
                          <a:latin typeface="宋体" pitchFamily="2" charset="-122"/>
                          <a:ea typeface="宋体" pitchFamily="2" charset="-122"/>
                        </a:rPr>
                        <a:t>预取数据 </a:t>
                      </a:r>
                    </a:p>
                  </a:txBody>
                  <a:tcPr marT="45722" marB="457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146492" name="Text Box 80"/>
          <p:cNvSpPr txBox="1">
            <a:spLocks noChangeArrowheads="1"/>
          </p:cNvSpPr>
          <p:nvPr/>
        </p:nvSpPr>
        <p:spPr bwMode="auto">
          <a:xfrm>
            <a:off x="3133725" y="152400"/>
            <a:ext cx="3167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a:solidFill>
                  <a:srgbClr val="010000"/>
                </a:solidFill>
                <a:latin typeface="黑体" panose="02010609060101010101" pitchFamily="49" charset="-122"/>
              </a:rPr>
              <a:t>Cache</a:t>
            </a:r>
            <a:r>
              <a:rPr lang="zh-CN" altLang="en-US">
                <a:solidFill>
                  <a:srgbClr val="010000"/>
                </a:solidFill>
                <a:latin typeface="黑体" panose="02010609060101010101" pitchFamily="49" charset="-122"/>
              </a:rPr>
              <a:t>优化技术总结</a:t>
            </a:r>
            <a:r>
              <a:rPr lang="zh-CN" altLang="en-US">
                <a:solidFill>
                  <a:srgbClr val="000000"/>
                </a:solidFill>
                <a:latin typeface="黑体" panose="02010609060101010101" pitchFamily="49" charset="-122"/>
              </a:rPr>
              <a:t> </a:t>
            </a:r>
          </a:p>
        </p:txBody>
      </p:sp>
    </p:spTree>
  </p:cSld>
  <p:clrMapOvr>
    <a:masterClrMapping/>
  </p:clrMapOvr>
  <p:transition>
    <p:pull dir="rd"/>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40832" name="Group 128"/>
          <p:cNvGraphicFramePr>
            <a:graphicFrameLocks noGrp="1"/>
          </p:cNvGraphicFramePr>
          <p:nvPr>
            <p:ph/>
          </p:nvPr>
        </p:nvGraphicFramePr>
        <p:xfrm>
          <a:off x="179388" y="603250"/>
          <a:ext cx="8713787" cy="5930900"/>
        </p:xfrm>
        <a:graphic>
          <a:graphicData uri="http://schemas.openxmlformats.org/drawingml/2006/table">
            <a:tbl>
              <a:tblPr/>
              <a:tblGrid>
                <a:gridCol w="2160587">
                  <a:extLst>
                    <a:ext uri="{9D8B030D-6E8A-4147-A177-3AD203B41FA5}">
                      <a16:colId xmlns:a16="http://schemas.microsoft.com/office/drawing/2014/main" val="20000"/>
                    </a:ext>
                  </a:extLst>
                </a:gridCol>
                <a:gridCol w="792163">
                  <a:extLst>
                    <a:ext uri="{9D8B030D-6E8A-4147-A177-3AD203B41FA5}">
                      <a16:colId xmlns:a16="http://schemas.microsoft.com/office/drawing/2014/main" val="20001"/>
                    </a:ext>
                  </a:extLst>
                </a:gridCol>
                <a:gridCol w="1008062">
                  <a:extLst>
                    <a:ext uri="{9D8B030D-6E8A-4147-A177-3AD203B41FA5}">
                      <a16:colId xmlns:a16="http://schemas.microsoft.com/office/drawing/2014/main" val="20002"/>
                    </a:ext>
                  </a:extLst>
                </a:gridCol>
                <a:gridCol w="719138">
                  <a:extLst>
                    <a:ext uri="{9D8B030D-6E8A-4147-A177-3AD203B41FA5}">
                      <a16:colId xmlns:a16="http://schemas.microsoft.com/office/drawing/2014/main" val="20003"/>
                    </a:ext>
                  </a:extLst>
                </a:gridCol>
                <a:gridCol w="1008062">
                  <a:extLst>
                    <a:ext uri="{9D8B030D-6E8A-4147-A177-3AD203B41FA5}">
                      <a16:colId xmlns:a16="http://schemas.microsoft.com/office/drawing/2014/main" val="20004"/>
                    </a:ext>
                  </a:extLst>
                </a:gridCol>
                <a:gridCol w="3025775">
                  <a:extLst>
                    <a:ext uri="{9D8B030D-6E8A-4147-A177-3AD203B41FA5}">
                      <a16:colId xmlns:a16="http://schemas.microsoft.com/office/drawing/2014/main" val="20005"/>
                    </a:ext>
                  </a:extLst>
                </a:gridCol>
              </a:tblGrid>
              <a:tr h="822937">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8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a:ln>
                            <a:noFill/>
                          </a:ln>
                          <a:solidFill>
                            <a:srgbClr val="E24C05"/>
                          </a:solidFill>
                          <a:effectLst/>
                          <a:latin typeface="Tahoma" pitchFamily="34" charset="0"/>
                          <a:ea typeface="黑体" pitchFamily="2" charset="-122"/>
                        </a:rPr>
                        <a:t>优化技术 </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a:ln>
                            <a:noFill/>
                          </a:ln>
                          <a:solidFill>
                            <a:srgbClr val="E24C05"/>
                          </a:solidFill>
                          <a:effectLst/>
                          <a:latin typeface="Tahoma" pitchFamily="34" charset="0"/>
                          <a:ea typeface="黑体" pitchFamily="2" charset="-122"/>
                        </a:rPr>
                        <a:t>不命中率 </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a:ln>
                            <a:noFill/>
                          </a:ln>
                          <a:solidFill>
                            <a:srgbClr val="E24C05"/>
                          </a:solidFill>
                          <a:effectLst/>
                          <a:latin typeface="Tahoma" pitchFamily="34" charset="0"/>
                          <a:ea typeface="黑体" pitchFamily="2" charset="-122"/>
                        </a:rPr>
                        <a:t>不命中</a:t>
                      </a:r>
                    </a:p>
                    <a:p>
                      <a:pPr marL="0" marR="0" lvl="0" indent="0" algn="ctr" defTabSz="914400" rtl="0" eaLnBrk="1" fontAlgn="base" latinLnBrk="0" hangingPunct="1">
                        <a:lnSpc>
                          <a:spcPct val="9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a:ln>
                            <a:noFill/>
                          </a:ln>
                          <a:solidFill>
                            <a:srgbClr val="E24C05"/>
                          </a:solidFill>
                          <a:effectLst/>
                          <a:latin typeface="Tahoma" pitchFamily="34" charset="0"/>
                          <a:ea typeface="黑体" pitchFamily="2" charset="-122"/>
                        </a:rPr>
                        <a:t>开销 </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3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a:ln>
                            <a:noFill/>
                          </a:ln>
                          <a:solidFill>
                            <a:srgbClr val="E24C05"/>
                          </a:solidFill>
                          <a:effectLst/>
                          <a:latin typeface="Tahoma" pitchFamily="34" charset="0"/>
                          <a:ea typeface="黑体" pitchFamily="2" charset="-122"/>
                        </a:rPr>
                        <a:t>命中</a:t>
                      </a:r>
                    </a:p>
                    <a:p>
                      <a:pPr marL="0" marR="0" lvl="0" indent="0" algn="ctr" defTabSz="914400" rtl="0" eaLnBrk="1" fontAlgn="base" latinLnBrk="0" hangingPunct="1">
                        <a:lnSpc>
                          <a:spcPct val="9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a:ln>
                            <a:noFill/>
                          </a:ln>
                          <a:solidFill>
                            <a:srgbClr val="E24C05"/>
                          </a:solidFill>
                          <a:effectLst/>
                          <a:latin typeface="Tahoma" pitchFamily="34" charset="0"/>
                          <a:ea typeface="黑体" pitchFamily="2" charset="-122"/>
                        </a:rPr>
                        <a:t>时间 </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a:ln>
                            <a:noFill/>
                          </a:ln>
                          <a:solidFill>
                            <a:srgbClr val="E24C05"/>
                          </a:solidFill>
                          <a:effectLst/>
                          <a:latin typeface="Tahoma" pitchFamily="34" charset="0"/>
                          <a:ea typeface="黑体" pitchFamily="2" charset="-122"/>
                        </a:rPr>
                        <a:t>硬件</a:t>
                      </a:r>
                    </a:p>
                    <a:p>
                      <a:pPr marL="0" marR="0" lvl="0" indent="0" algn="ctr" defTabSz="914400" rtl="0" eaLnBrk="1" fontAlgn="base" latinLnBrk="0" hangingPunct="1">
                        <a:lnSpc>
                          <a:spcPct val="9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a:ln>
                            <a:noFill/>
                          </a:ln>
                          <a:solidFill>
                            <a:srgbClr val="E24C05"/>
                          </a:solidFill>
                          <a:effectLst/>
                          <a:latin typeface="Tahoma" pitchFamily="34" charset="0"/>
                          <a:ea typeface="黑体" pitchFamily="2" charset="-122"/>
                        </a:rPr>
                        <a:t>复杂度 </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9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a:ln>
                            <a:noFill/>
                          </a:ln>
                          <a:solidFill>
                            <a:srgbClr val="E24C05"/>
                          </a:solidFill>
                          <a:effectLst/>
                          <a:latin typeface="Tahoma" pitchFamily="34" charset="0"/>
                          <a:ea typeface="黑体" pitchFamily="2" charset="-122"/>
                        </a:rPr>
                        <a:t>说 明 </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97256">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8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a:ln>
                            <a:noFill/>
                          </a:ln>
                          <a:solidFill>
                            <a:srgbClr val="0000CC"/>
                          </a:solidFill>
                          <a:effectLst/>
                          <a:latin typeface="黑体" pitchFamily="2" charset="-122"/>
                          <a:ea typeface="黑体" pitchFamily="2" charset="-122"/>
                        </a:rPr>
                        <a:t>编译器控制</a:t>
                      </a:r>
                    </a:p>
                    <a:p>
                      <a:pPr marL="0" marR="0" lvl="0" indent="0" algn="ctr" defTabSz="914400" rtl="0" eaLnBrk="1" fontAlgn="base" latinLnBrk="0" hangingPunct="1">
                        <a:lnSpc>
                          <a:spcPct val="9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a:ln>
                            <a:noFill/>
                          </a:ln>
                          <a:solidFill>
                            <a:srgbClr val="0000CC"/>
                          </a:solidFill>
                          <a:effectLst/>
                          <a:latin typeface="黑体" pitchFamily="2" charset="-122"/>
                          <a:ea typeface="黑体" pitchFamily="2" charset="-122"/>
                        </a:rPr>
                        <a:t>的预取 </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23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 </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23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 </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23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23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3  </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chemeClr val="tx1"/>
                          </a:solidFill>
                          <a:effectLst/>
                          <a:latin typeface="宋体" pitchFamily="2" charset="-122"/>
                          <a:ea typeface="宋体" pitchFamily="2" charset="-122"/>
                        </a:rPr>
                        <a:t>需同时采用非阻塞</a:t>
                      </a:r>
                      <a:r>
                        <a:rPr kumimoji="1" lang="en-US" altLang="zh-CN" sz="2000" b="1" i="0" u="none" strike="noStrike" cap="none" normalizeH="0" baseline="0">
                          <a:ln>
                            <a:noFill/>
                          </a:ln>
                          <a:solidFill>
                            <a:schemeClr val="tx1"/>
                          </a:solidFill>
                          <a:effectLst/>
                          <a:latin typeface="宋体" pitchFamily="2" charset="-122"/>
                          <a:ea typeface="宋体" pitchFamily="2" charset="-122"/>
                        </a:rPr>
                        <a:t>Cache</a:t>
                      </a:r>
                      <a:r>
                        <a:rPr kumimoji="1" lang="zh-CN" altLang="en-US" sz="2000" b="1" i="0" u="none" strike="noStrike" cap="none" normalizeH="0" baseline="0">
                          <a:ln>
                            <a:noFill/>
                          </a:ln>
                          <a:solidFill>
                            <a:schemeClr val="tx1"/>
                          </a:solidFill>
                          <a:effectLst/>
                          <a:latin typeface="宋体" pitchFamily="2" charset="-122"/>
                          <a:ea typeface="宋体" pitchFamily="2" charset="-122"/>
                        </a:rPr>
                        <a:t>；有几种微处理器提供了对这种预取的支持 </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22937">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a:ln>
                            <a:noFill/>
                          </a:ln>
                          <a:solidFill>
                            <a:srgbClr val="0000CC"/>
                          </a:solidFill>
                          <a:effectLst/>
                          <a:latin typeface="黑体" pitchFamily="2" charset="-122"/>
                          <a:ea typeface="黑体" pitchFamily="2" charset="-122"/>
                        </a:rPr>
                        <a:t>用编译技术减少</a:t>
                      </a:r>
                      <a:r>
                        <a:rPr kumimoji="1" lang="en-US" altLang="zh-CN" sz="2000" b="0" i="0" u="none" strike="noStrike" cap="none" normalizeH="0" baseline="0">
                          <a:ln>
                            <a:noFill/>
                          </a:ln>
                          <a:solidFill>
                            <a:srgbClr val="0000CC"/>
                          </a:solidFill>
                          <a:effectLst/>
                          <a:latin typeface="黑体" pitchFamily="2" charset="-122"/>
                          <a:ea typeface="黑体" pitchFamily="2" charset="-122"/>
                        </a:rPr>
                        <a:t>Cache</a:t>
                      </a:r>
                      <a:r>
                        <a:rPr kumimoji="1" lang="zh-CN" altLang="en-US" sz="2000" b="0" i="0" u="none" strike="noStrike" cap="none" normalizeH="0" baseline="0">
                          <a:ln>
                            <a:noFill/>
                          </a:ln>
                          <a:solidFill>
                            <a:srgbClr val="0000CC"/>
                          </a:solidFill>
                          <a:effectLst/>
                          <a:latin typeface="黑体" pitchFamily="2" charset="-122"/>
                          <a:ea typeface="黑体" pitchFamily="2" charset="-122"/>
                        </a:rPr>
                        <a:t>不命中次数 </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7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 </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7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7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7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0 </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chemeClr val="tx1"/>
                          </a:solidFill>
                          <a:effectLst/>
                          <a:latin typeface="宋体" pitchFamily="2" charset="-122"/>
                          <a:ea typeface="宋体" pitchFamily="2" charset="-122"/>
                        </a:rPr>
                        <a:t>向软件提出了新要求；有些机器提供了编译器选项 </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31498">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a:ln>
                            <a:noFill/>
                          </a:ln>
                          <a:solidFill>
                            <a:srgbClr val="0000CC"/>
                          </a:solidFill>
                          <a:effectLst/>
                          <a:latin typeface="黑体" pitchFamily="2" charset="-122"/>
                          <a:ea typeface="黑体" pitchFamily="2" charset="-122"/>
                        </a:rPr>
                        <a:t>使读不命中</a:t>
                      </a:r>
                    </a:p>
                    <a:p>
                      <a:pPr marL="0" marR="0" lvl="0" indent="0" algn="ctr" defTabSz="914400" rtl="0" eaLnBrk="1" fontAlgn="base" latinLnBrk="0" hangingPunct="1">
                        <a:lnSpc>
                          <a:spcPct val="9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a:ln>
                            <a:noFill/>
                          </a:ln>
                          <a:solidFill>
                            <a:srgbClr val="0000CC"/>
                          </a:solidFill>
                          <a:effectLst/>
                          <a:latin typeface="黑体" pitchFamily="2" charset="-122"/>
                          <a:ea typeface="黑体" pitchFamily="2" charset="-122"/>
                        </a:rPr>
                        <a:t>优先于写 </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8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 </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8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8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sym typeface="Symbol" pitchFamily="18" charset="2"/>
                        </a:rPr>
                        <a:t></a:t>
                      </a:r>
                      <a:r>
                        <a:rPr kumimoji="1" lang="en-US" altLang="zh-CN" sz="2000" b="0" i="0" u="none" strike="noStrike" cap="none" normalizeH="0" baseline="0">
                          <a:ln>
                            <a:noFill/>
                          </a:ln>
                          <a:solidFill>
                            <a:schemeClr val="tx1"/>
                          </a:solidFill>
                          <a:effectLst/>
                          <a:latin typeface="Tahoma" pitchFamily="34" charset="0"/>
                          <a:ea typeface="黑体" pitchFamily="2" charset="-122"/>
                        </a:rPr>
                        <a:t> </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8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1 </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chemeClr val="tx1"/>
                          </a:solidFill>
                          <a:effectLst/>
                          <a:latin typeface="宋体" pitchFamily="2" charset="-122"/>
                          <a:ea typeface="宋体" pitchFamily="2" charset="-122"/>
                        </a:rPr>
                        <a:t>在单处理机上实现容易，被广泛采用 </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14377">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9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a:ln>
                            <a:noFill/>
                          </a:ln>
                          <a:solidFill>
                            <a:srgbClr val="0000CC"/>
                          </a:solidFill>
                          <a:effectLst/>
                          <a:latin typeface="黑体" pitchFamily="2" charset="-122"/>
                          <a:ea typeface="黑体" pitchFamily="2" charset="-122"/>
                        </a:rPr>
                        <a:t>写缓冲归并 </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9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9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9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9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1  </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9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chemeClr val="tx1"/>
                          </a:solidFill>
                          <a:effectLst/>
                          <a:latin typeface="宋体" pitchFamily="2" charset="-122"/>
                          <a:ea typeface="宋体" pitchFamily="2" charset="-122"/>
                        </a:rPr>
                        <a:t>与写直达合用，广泛应用，例如</a:t>
                      </a:r>
                      <a:r>
                        <a:rPr kumimoji="1" lang="en-US" altLang="zh-CN" sz="2000" b="1" i="0" u="none" strike="noStrike" cap="none" normalizeH="0" baseline="0">
                          <a:ln>
                            <a:noFill/>
                          </a:ln>
                          <a:solidFill>
                            <a:schemeClr val="tx1"/>
                          </a:solidFill>
                          <a:effectLst/>
                          <a:latin typeface="宋体" pitchFamily="2" charset="-122"/>
                          <a:ea typeface="宋体" pitchFamily="2" charset="-122"/>
                        </a:rPr>
                        <a:t>21164</a:t>
                      </a:r>
                      <a:r>
                        <a:rPr kumimoji="1" lang="zh-CN" altLang="en-US" sz="2000" b="1" i="0" u="none" strike="noStrike" cap="none" normalizeH="0" baseline="0">
                          <a:ln>
                            <a:noFill/>
                          </a:ln>
                          <a:solidFill>
                            <a:schemeClr val="tx1"/>
                          </a:solidFill>
                          <a:effectLst/>
                          <a:latin typeface="宋体" pitchFamily="2" charset="-122"/>
                          <a:ea typeface="宋体" pitchFamily="2" charset="-122"/>
                        </a:rPr>
                        <a:t>，</a:t>
                      </a:r>
                      <a:r>
                        <a:rPr kumimoji="1" lang="en-US" altLang="zh-CN" sz="2000" b="1" i="0" u="none" strike="noStrike" cap="none" normalizeH="0" baseline="0">
                          <a:ln>
                            <a:noFill/>
                          </a:ln>
                          <a:solidFill>
                            <a:schemeClr val="tx1"/>
                          </a:solidFill>
                          <a:effectLst/>
                          <a:latin typeface="宋体" pitchFamily="2" charset="-122"/>
                          <a:ea typeface="宋体" pitchFamily="2" charset="-122"/>
                        </a:rPr>
                        <a:t>UltraSPARC Ⅲ </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18958">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9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a:ln>
                            <a:noFill/>
                          </a:ln>
                          <a:solidFill>
                            <a:srgbClr val="0000CC"/>
                          </a:solidFill>
                          <a:effectLst/>
                          <a:latin typeface="黑体" pitchFamily="2" charset="-122"/>
                          <a:ea typeface="黑体" pitchFamily="2" charset="-122"/>
                        </a:rPr>
                        <a:t>尽早重启动</a:t>
                      </a:r>
                    </a:p>
                    <a:p>
                      <a:pPr marL="0" marR="0" lvl="0" indent="0" algn="ctr" defTabSz="914400" rtl="0" eaLnBrk="1" fontAlgn="base" latinLnBrk="0" hangingPunct="1">
                        <a:lnSpc>
                          <a:spcPct val="9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a:ln>
                            <a:noFill/>
                          </a:ln>
                          <a:solidFill>
                            <a:srgbClr val="0000CC"/>
                          </a:solidFill>
                          <a:effectLst/>
                          <a:latin typeface="黑体" pitchFamily="2" charset="-122"/>
                          <a:ea typeface="黑体" pitchFamily="2" charset="-122"/>
                        </a:rPr>
                        <a:t>和关键字优先 </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7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7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7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7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2 </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6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chemeClr val="tx1"/>
                          </a:solidFill>
                          <a:effectLst/>
                          <a:latin typeface="宋体" pitchFamily="2" charset="-122"/>
                          <a:ea typeface="宋体" pitchFamily="2" charset="-122"/>
                        </a:rPr>
                        <a:t>被广泛采用 </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822937">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7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a:ln>
                            <a:noFill/>
                          </a:ln>
                          <a:solidFill>
                            <a:srgbClr val="0000CC"/>
                          </a:solidFill>
                          <a:effectLst/>
                          <a:latin typeface="黑体" pitchFamily="2" charset="-122"/>
                          <a:ea typeface="黑体" pitchFamily="2" charset="-122"/>
                        </a:rPr>
                        <a:t>非阻塞</a:t>
                      </a:r>
                      <a:r>
                        <a:rPr kumimoji="1" lang="en-US" altLang="zh-CN" sz="2000" b="0" i="0" u="none" strike="noStrike" cap="none" normalizeH="0" baseline="0">
                          <a:ln>
                            <a:noFill/>
                          </a:ln>
                          <a:solidFill>
                            <a:srgbClr val="0000CC"/>
                          </a:solidFill>
                          <a:effectLst/>
                          <a:latin typeface="黑体" pitchFamily="2" charset="-122"/>
                          <a:ea typeface="黑体" pitchFamily="2" charset="-122"/>
                        </a:rPr>
                        <a:t>Cache </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8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 </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8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8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8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3 </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chemeClr val="tx1"/>
                          </a:solidFill>
                          <a:effectLst/>
                          <a:latin typeface="宋体" pitchFamily="2" charset="-122"/>
                          <a:ea typeface="宋体" pitchFamily="2" charset="-122"/>
                        </a:rPr>
                        <a:t>在支持乱序执行的</a:t>
                      </a:r>
                      <a:r>
                        <a:rPr kumimoji="1" lang="en-US" altLang="zh-CN" sz="2000" b="1" i="0" u="none" strike="noStrike" cap="none" normalizeH="0" baseline="0">
                          <a:ln>
                            <a:noFill/>
                          </a:ln>
                          <a:solidFill>
                            <a:schemeClr val="tx1"/>
                          </a:solidFill>
                          <a:effectLst/>
                          <a:latin typeface="宋体" pitchFamily="2" charset="-122"/>
                          <a:ea typeface="宋体" pitchFamily="2" charset="-122"/>
                        </a:rPr>
                        <a:t>CPU</a:t>
                      </a:r>
                      <a:r>
                        <a:rPr kumimoji="1" lang="zh-CN" altLang="en-US" sz="2000" b="1" i="0" u="none" strike="noStrike" cap="none" normalizeH="0" baseline="0">
                          <a:ln>
                            <a:noFill/>
                          </a:ln>
                          <a:solidFill>
                            <a:schemeClr val="tx1"/>
                          </a:solidFill>
                          <a:effectLst/>
                          <a:latin typeface="宋体" pitchFamily="2" charset="-122"/>
                          <a:ea typeface="宋体" pitchFamily="2" charset="-122"/>
                        </a:rPr>
                        <a:t>中使用 </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cSld>
  <p:clrMapOvr>
    <a:masterClrMapping/>
  </p:clrMapOvr>
  <p:transition>
    <p:pull dir="rd"/>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41838" name="Group 110"/>
          <p:cNvGraphicFramePr>
            <a:graphicFrameLocks noGrp="1"/>
          </p:cNvGraphicFramePr>
          <p:nvPr>
            <p:ph/>
          </p:nvPr>
        </p:nvGraphicFramePr>
        <p:xfrm>
          <a:off x="250825" y="673100"/>
          <a:ext cx="8642350" cy="5402263"/>
        </p:xfrm>
        <a:graphic>
          <a:graphicData uri="http://schemas.openxmlformats.org/drawingml/2006/table">
            <a:tbl>
              <a:tblPr/>
              <a:tblGrid>
                <a:gridCol w="2089150">
                  <a:extLst>
                    <a:ext uri="{9D8B030D-6E8A-4147-A177-3AD203B41FA5}">
                      <a16:colId xmlns:a16="http://schemas.microsoft.com/office/drawing/2014/main" val="20000"/>
                    </a:ext>
                  </a:extLst>
                </a:gridCol>
                <a:gridCol w="792163">
                  <a:extLst>
                    <a:ext uri="{9D8B030D-6E8A-4147-A177-3AD203B41FA5}">
                      <a16:colId xmlns:a16="http://schemas.microsoft.com/office/drawing/2014/main" val="20001"/>
                    </a:ext>
                  </a:extLst>
                </a:gridCol>
                <a:gridCol w="1008062">
                  <a:extLst>
                    <a:ext uri="{9D8B030D-6E8A-4147-A177-3AD203B41FA5}">
                      <a16:colId xmlns:a16="http://schemas.microsoft.com/office/drawing/2014/main" val="20002"/>
                    </a:ext>
                  </a:extLst>
                </a:gridCol>
                <a:gridCol w="719138">
                  <a:extLst>
                    <a:ext uri="{9D8B030D-6E8A-4147-A177-3AD203B41FA5}">
                      <a16:colId xmlns:a16="http://schemas.microsoft.com/office/drawing/2014/main" val="20003"/>
                    </a:ext>
                  </a:extLst>
                </a:gridCol>
                <a:gridCol w="1008062">
                  <a:extLst>
                    <a:ext uri="{9D8B030D-6E8A-4147-A177-3AD203B41FA5}">
                      <a16:colId xmlns:a16="http://schemas.microsoft.com/office/drawing/2014/main" val="20004"/>
                    </a:ext>
                  </a:extLst>
                </a:gridCol>
                <a:gridCol w="3025775">
                  <a:extLst>
                    <a:ext uri="{9D8B030D-6E8A-4147-A177-3AD203B41FA5}">
                      <a16:colId xmlns:a16="http://schemas.microsoft.com/office/drawing/2014/main" val="20005"/>
                    </a:ext>
                  </a:extLst>
                </a:gridCol>
              </a:tblGrid>
              <a:tr h="861936">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8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a:ln>
                            <a:noFill/>
                          </a:ln>
                          <a:solidFill>
                            <a:srgbClr val="E24C05"/>
                          </a:solidFill>
                          <a:effectLst/>
                          <a:latin typeface="Tahoma" pitchFamily="34" charset="0"/>
                          <a:ea typeface="黑体" pitchFamily="2" charset="-122"/>
                        </a:rPr>
                        <a:t>优化技术 </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a:ln>
                            <a:noFill/>
                          </a:ln>
                          <a:solidFill>
                            <a:srgbClr val="E24C05"/>
                          </a:solidFill>
                          <a:effectLst/>
                          <a:latin typeface="Tahoma" pitchFamily="34" charset="0"/>
                          <a:ea typeface="黑体" pitchFamily="2" charset="-122"/>
                        </a:rPr>
                        <a:t>不命中率 </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a:ln>
                            <a:noFill/>
                          </a:ln>
                          <a:solidFill>
                            <a:srgbClr val="E24C05"/>
                          </a:solidFill>
                          <a:effectLst/>
                          <a:latin typeface="Tahoma" pitchFamily="34" charset="0"/>
                          <a:ea typeface="黑体" pitchFamily="2" charset="-122"/>
                        </a:rPr>
                        <a:t>不命中</a:t>
                      </a:r>
                    </a:p>
                    <a:p>
                      <a:pPr marL="0" marR="0" lvl="0" indent="0" algn="ctr"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a:ln>
                            <a:noFill/>
                          </a:ln>
                          <a:solidFill>
                            <a:srgbClr val="E24C05"/>
                          </a:solidFill>
                          <a:effectLst/>
                          <a:latin typeface="Tahoma" pitchFamily="34" charset="0"/>
                          <a:ea typeface="黑体" pitchFamily="2" charset="-122"/>
                        </a:rPr>
                        <a:t>开销 </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a:ln>
                            <a:noFill/>
                          </a:ln>
                          <a:solidFill>
                            <a:srgbClr val="E24C05"/>
                          </a:solidFill>
                          <a:effectLst/>
                          <a:latin typeface="Tahoma" pitchFamily="34" charset="0"/>
                          <a:ea typeface="黑体" pitchFamily="2" charset="-122"/>
                        </a:rPr>
                        <a:t>命中</a:t>
                      </a:r>
                    </a:p>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a:ln>
                            <a:noFill/>
                          </a:ln>
                          <a:solidFill>
                            <a:srgbClr val="E24C05"/>
                          </a:solidFill>
                          <a:effectLst/>
                          <a:latin typeface="Tahoma" pitchFamily="34" charset="0"/>
                          <a:ea typeface="黑体" pitchFamily="2" charset="-122"/>
                        </a:rPr>
                        <a:t>时间 </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a:ln>
                            <a:noFill/>
                          </a:ln>
                          <a:solidFill>
                            <a:srgbClr val="E24C05"/>
                          </a:solidFill>
                          <a:effectLst/>
                          <a:latin typeface="Tahoma" pitchFamily="34" charset="0"/>
                          <a:ea typeface="黑体" pitchFamily="2" charset="-122"/>
                        </a:rPr>
                        <a:t>硬件</a:t>
                      </a:r>
                    </a:p>
                    <a:p>
                      <a:pPr marL="0" marR="0" lvl="0" indent="0" algn="ctr" defTabSz="914400" rtl="0" eaLnBrk="1" fontAlgn="base" latinLnBrk="0" hangingPunct="1">
                        <a:lnSpc>
                          <a:spcPct val="11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a:ln>
                            <a:noFill/>
                          </a:ln>
                          <a:solidFill>
                            <a:srgbClr val="E24C05"/>
                          </a:solidFill>
                          <a:effectLst/>
                          <a:latin typeface="Tahoma" pitchFamily="34" charset="0"/>
                          <a:ea typeface="黑体" pitchFamily="2" charset="-122"/>
                        </a:rPr>
                        <a:t>复杂度 </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9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a:ln>
                            <a:noFill/>
                          </a:ln>
                          <a:solidFill>
                            <a:srgbClr val="E24C05"/>
                          </a:solidFill>
                          <a:effectLst/>
                          <a:latin typeface="Tahoma" pitchFamily="34" charset="0"/>
                          <a:ea typeface="黑体" pitchFamily="2" charset="-122"/>
                        </a:rPr>
                        <a:t>说 明 </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09561">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23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a:ln>
                            <a:noFill/>
                          </a:ln>
                          <a:solidFill>
                            <a:srgbClr val="0000CC"/>
                          </a:solidFill>
                          <a:effectLst/>
                          <a:latin typeface="黑体" pitchFamily="2" charset="-122"/>
                          <a:ea typeface="黑体" pitchFamily="2" charset="-122"/>
                        </a:rPr>
                        <a:t>两级</a:t>
                      </a:r>
                      <a:r>
                        <a:rPr kumimoji="1" lang="en-US" altLang="zh-CN" sz="2000" b="0" i="0" u="none" strike="noStrike" cap="none" normalizeH="0" baseline="0">
                          <a:ln>
                            <a:noFill/>
                          </a:ln>
                          <a:solidFill>
                            <a:srgbClr val="0000CC"/>
                          </a:solidFill>
                          <a:effectLst/>
                          <a:latin typeface="黑体" pitchFamily="2" charset="-122"/>
                          <a:ea typeface="黑体" pitchFamily="2" charset="-122"/>
                        </a:rPr>
                        <a:t>Cache </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23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 </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23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23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23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2 </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chemeClr val="tx1"/>
                          </a:solidFill>
                          <a:effectLst/>
                          <a:latin typeface="宋体" pitchFamily="2" charset="-122"/>
                          <a:ea typeface="宋体" pitchFamily="2" charset="-122"/>
                        </a:rPr>
                        <a:t>硬件代价大；两级</a:t>
                      </a:r>
                      <a:r>
                        <a:rPr kumimoji="1" lang="en-US" altLang="zh-CN" sz="2000" b="1" i="0" u="none" strike="noStrike" cap="none" normalizeH="0" baseline="0">
                          <a:ln>
                            <a:noFill/>
                          </a:ln>
                          <a:solidFill>
                            <a:schemeClr val="tx1"/>
                          </a:solidFill>
                          <a:effectLst/>
                          <a:latin typeface="宋体" pitchFamily="2" charset="-122"/>
                          <a:ea typeface="宋体" pitchFamily="2" charset="-122"/>
                        </a:rPr>
                        <a:t>Cache</a:t>
                      </a:r>
                      <a:r>
                        <a:rPr kumimoji="1" lang="zh-CN" altLang="en-US" sz="2000" b="1" i="0" u="none" strike="noStrike" cap="none" normalizeH="0" baseline="0">
                          <a:ln>
                            <a:noFill/>
                          </a:ln>
                          <a:solidFill>
                            <a:schemeClr val="tx1"/>
                          </a:solidFill>
                          <a:effectLst/>
                          <a:latin typeface="宋体" pitchFamily="2" charset="-122"/>
                          <a:ea typeface="宋体" pitchFamily="2" charset="-122"/>
                        </a:rPr>
                        <a:t>的块大小不同时实现困难；被广泛采用 </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22952">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a:ln>
                            <a:noFill/>
                          </a:ln>
                          <a:solidFill>
                            <a:srgbClr val="0000CC"/>
                          </a:solidFill>
                          <a:effectLst/>
                          <a:latin typeface="黑体" pitchFamily="2" charset="-122"/>
                          <a:ea typeface="黑体" pitchFamily="2" charset="-122"/>
                        </a:rPr>
                        <a:t>容量小且结构简单的</a:t>
                      </a:r>
                      <a:r>
                        <a:rPr kumimoji="1" lang="en-US" altLang="zh-CN" sz="2000" b="0" i="0" u="none" strike="noStrike" cap="none" normalizeH="0" baseline="0">
                          <a:ln>
                            <a:noFill/>
                          </a:ln>
                          <a:solidFill>
                            <a:srgbClr val="0000CC"/>
                          </a:solidFill>
                          <a:effectLst/>
                          <a:latin typeface="黑体" pitchFamily="2" charset="-122"/>
                          <a:ea typeface="黑体" pitchFamily="2" charset="-122"/>
                        </a:rPr>
                        <a:t>Cache </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7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sym typeface="Symbol" pitchFamily="18" charset="2"/>
                        </a:rPr>
                        <a:t></a:t>
                      </a:r>
                      <a:r>
                        <a:rPr kumimoji="1" lang="en-US" altLang="zh-CN" sz="2000" b="0" i="0" u="none" strike="noStrike" cap="none" normalizeH="0" baseline="0">
                          <a:ln>
                            <a:noFill/>
                          </a:ln>
                          <a:solidFill>
                            <a:schemeClr val="tx1"/>
                          </a:solidFill>
                          <a:effectLst/>
                          <a:latin typeface="Tahoma" pitchFamily="34" charset="0"/>
                          <a:ea typeface="黑体" pitchFamily="2" charset="-122"/>
                        </a:rPr>
                        <a:t> </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7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7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8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0</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7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chemeClr val="tx1"/>
                          </a:solidFill>
                          <a:effectLst/>
                          <a:latin typeface="宋体" pitchFamily="2" charset="-122"/>
                          <a:ea typeface="宋体" pitchFamily="2" charset="-122"/>
                        </a:rPr>
                        <a:t>实现容易，被广泛采用 </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188712">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a:ln>
                            <a:noFill/>
                          </a:ln>
                          <a:solidFill>
                            <a:srgbClr val="0000CC"/>
                          </a:solidFill>
                          <a:effectLst/>
                          <a:latin typeface="黑体" pitchFamily="2" charset="-122"/>
                          <a:ea typeface="黑体" pitchFamily="2" charset="-122"/>
                        </a:rPr>
                        <a:t>对</a:t>
                      </a:r>
                      <a:r>
                        <a:rPr kumimoji="1" lang="en-US" altLang="zh-CN" sz="2000" b="0" i="0" u="none" strike="noStrike" cap="none" normalizeH="0" baseline="0">
                          <a:ln>
                            <a:noFill/>
                          </a:ln>
                          <a:solidFill>
                            <a:srgbClr val="0000CC"/>
                          </a:solidFill>
                          <a:effectLst/>
                          <a:latin typeface="黑体" pitchFamily="2" charset="-122"/>
                          <a:ea typeface="黑体" pitchFamily="2" charset="-122"/>
                        </a:rPr>
                        <a:t>Cache</a:t>
                      </a:r>
                      <a:r>
                        <a:rPr kumimoji="1" lang="zh-CN" altLang="en-US" sz="2000" b="0" i="0" u="none" strike="noStrike" cap="none" normalizeH="0" baseline="0">
                          <a:ln>
                            <a:noFill/>
                          </a:ln>
                          <a:solidFill>
                            <a:srgbClr val="0000CC"/>
                          </a:solidFill>
                          <a:effectLst/>
                          <a:latin typeface="黑体" pitchFamily="2" charset="-122"/>
                          <a:ea typeface="黑体" pitchFamily="2" charset="-122"/>
                        </a:rPr>
                        <a:t>进行索引时不必进行地址变换 </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5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 </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5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24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24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2 </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9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chemeClr val="tx1"/>
                          </a:solidFill>
                          <a:effectLst/>
                          <a:latin typeface="宋体" pitchFamily="2" charset="-122"/>
                          <a:ea typeface="宋体" pitchFamily="2" charset="-122"/>
                        </a:rPr>
                        <a:t>对于小容量</a:t>
                      </a:r>
                      <a:r>
                        <a:rPr kumimoji="1" lang="en-US" altLang="zh-CN" sz="2000" b="1" i="0" u="none" strike="noStrike" cap="none" normalizeH="0" baseline="0">
                          <a:ln>
                            <a:noFill/>
                          </a:ln>
                          <a:solidFill>
                            <a:schemeClr val="tx1"/>
                          </a:solidFill>
                          <a:effectLst/>
                          <a:latin typeface="宋体" pitchFamily="2" charset="-122"/>
                          <a:ea typeface="宋体" pitchFamily="2" charset="-122"/>
                        </a:rPr>
                        <a:t>Cache</a:t>
                      </a:r>
                      <a:r>
                        <a:rPr kumimoji="1" lang="zh-CN" altLang="en-US" sz="2000" b="1" i="0" u="none" strike="noStrike" cap="none" normalizeH="0" baseline="0">
                          <a:ln>
                            <a:noFill/>
                          </a:ln>
                          <a:solidFill>
                            <a:schemeClr val="tx1"/>
                          </a:solidFill>
                          <a:effectLst/>
                          <a:latin typeface="宋体" pitchFamily="2" charset="-122"/>
                          <a:ea typeface="宋体" pitchFamily="2" charset="-122"/>
                        </a:rPr>
                        <a:t>来说实现容易，已被</a:t>
                      </a:r>
                      <a:r>
                        <a:rPr kumimoji="1" lang="en-US" altLang="zh-CN" sz="2000" b="1" i="0" u="none" strike="noStrike" cap="none" normalizeH="0" baseline="0">
                          <a:ln>
                            <a:noFill/>
                          </a:ln>
                          <a:solidFill>
                            <a:schemeClr val="tx1"/>
                          </a:solidFill>
                          <a:effectLst/>
                          <a:latin typeface="宋体" pitchFamily="2" charset="-122"/>
                          <a:ea typeface="宋体" pitchFamily="2" charset="-122"/>
                        </a:rPr>
                        <a:t>Alpha 21164</a:t>
                      </a:r>
                      <a:r>
                        <a:rPr kumimoji="1" lang="zh-CN" altLang="en-US" sz="2000" b="1" i="0" u="none" strike="noStrike" cap="none" normalizeH="0" baseline="0">
                          <a:ln>
                            <a:noFill/>
                          </a:ln>
                          <a:solidFill>
                            <a:schemeClr val="tx1"/>
                          </a:solidFill>
                          <a:effectLst/>
                          <a:latin typeface="宋体" pitchFamily="2" charset="-122"/>
                          <a:ea typeface="宋体" pitchFamily="2" charset="-122"/>
                        </a:rPr>
                        <a:t>和</a:t>
                      </a:r>
                      <a:r>
                        <a:rPr kumimoji="1" lang="en-US" altLang="zh-CN" sz="2000" b="1" i="0" u="none" strike="noStrike" cap="none" normalizeH="0" baseline="0">
                          <a:ln>
                            <a:noFill/>
                          </a:ln>
                          <a:solidFill>
                            <a:schemeClr val="tx1"/>
                          </a:solidFill>
                          <a:effectLst/>
                          <a:latin typeface="宋体" pitchFamily="2" charset="-122"/>
                          <a:ea typeface="宋体" pitchFamily="2" charset="-122"/>
                        </a:rPr>
                        <a:t>UltraSPARC Ⅲ</a:t>
                      </a:r>
                      <a:r>
                        <a:rPr kumimoji="1" lang="zh-CN" altLang="en-US" sz="2000" b="1" i="0" u="none" strike="noStrike" cap="none" normalizeH="0" baseline="0">
                          <a:ln>
                            <a:noFill/>
                          </a:ln>
                          <a:solidFill>
                            <a:schemeClr val="tx1"/>
                          </a:solidFill>
                          <a:effectLst/>
                          <a:latin typeface="宋体" pitchFamily="2" charset="-122"/>
                          <a:ea typeface="宋体" pitchFamily="2" charset="-122"/>
                        </a:rPr>
                        <a:t>采用 </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98442">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a:ln>
                            <a:noFill/>
                          </a:ln>
                          <a:solidFill>
                            <a:srgbClr val="0000CC"/>
                          </a:solidFill>
                          <a:effectLst/>
                          <a:latin typeface="黑体" pitchFamily="2" charset="-122"/>
                          <a:ea typeface="黑体" pitchFamily="2" charset="-122"/>
                        </a:rPr>
                        <a:t>流水化</a:t>
                      </a:r>
                      <a:r>
                        <a:rPr kumimoji="1" lang="en-US" altLang="zh-CN" sz="2000" b="0" i="0" u="none" strike="noStrike" cap="none" normalizeH="0" baseline="0">
                          <a:ln>
                            <a:noFill/>
                          </a:ln>
                          <a:solidFill>
                            <a:srgbClr val="0000CC"/>
                          </a:solidFill>
                          <a:effectLst/>
                          <a:latin typeface="黑体" pitchFamily="2" charset="-122"/>
                          <a:ea typeface="黑体" pitchFamily="2" charset="-122"/>
                        </a:rPr>
                        <a:t>Cache</a:t>
                      </a:r>
                    </a:p>
                    <a:p>
                      <a:pPr marL="0" marR="0" lvl="0" indent="0" algn="ctr" defTabSz="914400" rtl="0" eaLnBrk="1" fontAlgn="base" latinLnBrk="0" hangingPunct="1">
                        <a:lnSpc>
                          <a:spcPct val="9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a:ln>
                            <a:noFill/>
                          </a:ln>
                          <a:solidFill>
                            <a:srgbClr val="0000CC"/>
                          </a:solidFill>
                          <a:effectLst/>
                          <a:latin typeface="黑体" pitchFamily="2" charset="-122"/>
                          <a:ea typeface="黑体" pitchFamily="2" charset="-122"/>
                        </a:rPr>
                        <a:t>访问 </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7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 </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7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7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7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1 </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7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chemeClr val="tx1"/>
                          </a:solidFill>
                          <a:effectLst/>
                          <a:latin typeface="宋体" pitchFamily="2" charset="-122"/>
                          <a:ea typeface="宋体" pitchFamily="2" charset="-122"/>
                        </a:rPr>
                        <a:t>被广泛采用 </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20661">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7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rgbClr val="0000CC"/>
                          </a:solidFill>
                          <a:effectLst/>
                          <a:latin typeface="黑体" pitchFamily="2" charset="-122"/>
                          <a:ea typeface="黑体" pitchFamily="2" charset="-122"/>
                        </a:rPr>
                        <a:t>Trace Cache </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7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7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7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7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3 </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80000"/>
                        </a:lnSpc>
                        <a:spcBef>
                          <a:spcPct val="20000"/>
                        </a:spcBef>
                        <a:spcAft>
                          <a:spcPct val="0"/>
                        </a:spcAft>
                        <a:buClr>
                          <a:schemeClr val="tx1"/>
                        </a:buClr>
                        <a:buSzTx/>
                        <a:buFont typeface="Wingdings" pitchFamily="2" charset="2"/>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rPr>
                        <a:t>Pentium 4 </a:t>
                      </a:r>
                      <a:r>
                        <a:rPr kumimoji="1" lang="zh-CN" altLang="en-US" sz="2000" b="1" i="0" u="none" strike="noStrike" cap="none" normalizeH="0" baseline="0">
                          <a:ln>
                            <a:noFill/>
                          </a:ln>
                          <a:solidFill>
                            <a:schemeClr val="tx1"/>
                          </a:solidFill>
                          <a:effectLst/>
                          <a:latin typeface="宋体" pitchFamily="2" charset="-122"/>
                          <a:ea typeface="宋体" pitchFamily="2" charset="-122"/>
                        </a:rPr>
                        <a:t>采用</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transition>
    <p:pull dir="rd"/>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3" descr="Rectangle: Click to edit Master text styles&#10;Second level&#10;Third level&#10;Fourth level&#10;Fifth level"/>
          <p:cNvSpPr>
            <a:spLocks noGrp="1" noChangeArrowheads="1"/>
          </p:cNvSpPr>
          <p:nvPr>
            <p:ph type="body" idx="1"/>
          </p:nvPr>
        </p:nvSpPr>
        <p:spPr>
          <a:xfrm>
            <a:off x="539750" y="2060575"/>
            <a:ext cx="8064500" cy="3600450"/>
          </a:xfrm>
        </p:spPr>
        <p:txBody>
          <a:bodyPr/>
          <a:lstStyle/>
          <a:p>
            <a:pPr marL="1085850" lvl="1" indent="-457200" eaLnBrk="1" hangingPunct="1"/>
            <a:r>
              <a:rPr lang="zh-CN" altLang="en-US">
                <a:latin typeface="黑体" panose="02010609060101010101" pitchFamily="49" charset="-122"/>
              </a:rPr>
              <a:t>主存的主要性能指标：</a:t>
            </a:r>
            <a:r>
              <a:rPr lang="zh-CN" altLang="en-US">
                <a:solidFill>
                  <a:srgbClr val="D60093"/>
                </a:solidFill>
                <a:latin typeface="黑体" panose="02010609060101010101" pitchFamily="49" charset="-122"/>
              </a:rPr>
              <a:t>延迟</a:t>
            </a:r>
            <a:r>
              <a:rPr lang="zh-CN" altLang="en-US">
                <a:latin typeface="黑体" panose="02010609060101010101" pitchFamily="49" charset="-122"/>
              </a:rPr>
              <a:t>和</a:t>
            </a:r>
            <a:r>
              <a:rPr lang="zh-CN" altLang="en-US">
                <a:solidFill>
                  <a:srgbClr val="D60093"/>
                </a:solidFill>
                <a:latin typeface="黑体" panose="02010609060101010101" pitchFamily="49" charset="-122"/>
              </a:rPr>
              <a:t>带宽</a:t>
            </a:r>
          </a:p>
          <a:p>
            <a:pPr marL="1085850" lvl="1" indent="-457200" eaLnBrk="1" hangingPunct="1"/>
            <a:r>
              <a:rPr lang="zh-CN" altLang="en-US">
                <a:solidFill>
                  <a:srgbClr val="E24C05"/>
                </a:solidFill>
                <a:latin typeface="黑体" panose="02010609060101010101" pitchFamily="49" charset="-122"/>
              </a:rPr>
              <a:t>以往：</a:t>
            </a:r>
          </a:p>
          <a:p>
            <a:pPr lvl="2" eaLnBrk="1" hangingPunct="1"/>
            <a:r>
              <a:rPr lang="en-US" altLang="zh-CN">
                <a:latin typeface="黑体" panose="02010609060101010101" pitchFamily="49" charset="-122"/>
              </a:rPr>
              <a:t>Cache</a:t>
            </a:r>
            <a:r>
              <a:rPr lang="zh-CN" altLang="en-US">
                <a:latin typeface="黑体" panose="02010609060101010101" pitchFamily="49" charset="-122"/>
              </a:rPr>
              <a:t>主要关心延迟，</a:t>
            </a:r>
            <a:r>
              <a:rPr lang="en-US" altLang="zh-CN">
                <a:latin typeface="黑体" panose="02010609060101010101" pitchFamily="49" charset="-122"/>
              </a:rPr>
              <a:t>I/O</a:t>
            </a:r>
            <a:r>
              <a:rPr lang="zh-CN" altLang="en-US">
                <a:latin typeface="黑体" panose="02010609060101010101" pitchFamily="49" charset="-122"/>
              </a:rPr>
              <a:t>主要关心带宽。</a:t>
            </a:r>
          </a:p>
          <a:p>
            <a:pPr marL="1085850" lvl="1" indent="-457200" eaLnBrk="1" hangingPunct="1"/>
            <a:r>
              <a:rPr lang="zh-CN" altLang="en-US">
                <a:solidFill>
                  <a:srgbClr val="E24C05"/>
                </a:solidFill>
                <a:latin typeface="黑体" panose="02010609060101010101" pitchFamily="49" charset="-122"/>
              </a:rPr>
              <a:t>现在：</a:t>
            </a:r>
            <a:r>
              <a:rPr lang="en-US" altLang="zh-CN">
                <a:latin typeface="黑体" panose="02010609060101010101" pitchFamily="49" charset="-122"/>
              </a:rPr>
              <a:t>Cache</a:t>
            </a:r>
            <a:r>
              <a:rPr lang="zh-CN" altLang="en-US">
                <a:latin typeface="黑体" panose="02010609060101010101" pitchFamily="49" charset="-122"/>
              </a:rPr>
              <a:t>关心两者</a:t>
            </a:r>
          </a:p>
          <a:p>
            <a:pPr marL="1085850" lvl="1" indent="-457200" eaLnBrk="1" hangingPunct="1"/>
            <a:r>
              <a:rPr lang="zh-CN" altLang="en-US">
                <a:solidFill>
                  <a:srgbClr val="FF0000"/>
                </a:solidFill>
              </a:rPr>
              <a:t>并行主存系统</a:t>
            </a:r>
            <a:r>
              <a:rPr lang="zh-CN" altLang="en-US"/>
              <a:t>是在一个访存周期内能并行访问多个存储字的存储器。</a:t>
            </a:r>
          </a:p>
          <a:p>
            <a:pPr lvl="2" eaLnBrk="1" hangingPunct="1"/>
            <a:r>
              <a:rPr lang="zh-CN" altLang="en-US"/>
              <a:t>能有效地提高存储器的带宽。</a:t>
            </a:r>
            <a:endParaRPr lang="zh-CN" altLang="en-US">
              <a:latin typeface="黑体" panose="02010609060101010101" pitchFamily="49" charset="-122"/>
            </a:endParaRPr>
          </a:p>
          <a:p>
            <a:pPr lvl="2" eaLnBrk="1" hangingPunct="1"/>
            <a:endParaRPr lang="en-US" altLang="zh-CN">
              <a:latin typeface="黑体" panose="02010609060101010101" pitchFamily="49" charset="-122"/>
            </a:endParaRPr>
          </a:p>
        </p:txBody>
      </p:sp>
      <p:sp>
        <p:nvSpPr>
          <p:cNvPr id="149507" name="Text Box 4"/>
          <p:cNvSpPr txBox="1">
            <a:spLocks noChangeArrowheads="1"/>
          </p:cNvSpPr>
          <p:nvPr/>
        </p:nvSpPr>
        <p:spPr bwMode="auto">
          <a:xfrm>
            <a:off x="0" y="1254125"/>
            <a:ext cx="9144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2800">
                <a:solidFill>
                  <a:srgbClr val="000000"/>
                </a:solidFill>
                <a:latin typeface="黑体" panose="02010609060101010101" pitchFamily="49" charset="-122"/>
              </a:rPr>
              <a:t>5.6 </a:t>
            </a:r>
            <a:r>
              <a:rPr lang="zh-CN" altLang="en-US" sz="2800">
                <a:solidFill>
                  <a:srgbClr val="000000"/>
                </a:solidFill>
                <a:latin typeface="黑体" panose="02010609060101010101" pitchFamily="49" charset="-122"/>
              </a:rPr>
              <a:t>并行主存系统</a:t>
            </a:r>
          </a:p>
        </p:txBody>
      </p:sp>
      <p:sp>
        <p:nvSpPr>
          <p:cNvPr id="149508" name="Rectangle 5"/>
          <p:cNvSpPr>
            <a:spLocks noGrp="1" noChangeArrowheads="1"/>
          </p:cNvSpPr>
          <p:nvPr>
            <p:ph type="title"/>
          </p:nvPr>
        </p:nvSpPr>
        <p:spPr/>
        <p:txBody>
          <a:bodyPr/>
          <a:lstStyle/>
          <a:p>
            <a:pPr eaLnBrk="1" hangingPunct="1"/>
            <a:endParaRPr lang="zh-CN" altLang="zh-CN"/>
          </a:p>
        </p:txBody>
      </p:sp>
    </p:spTree>
  </p:cSld>
  <p:clrMapOvr>
    <a:masterClrMapping/>
  </p:clrMapOvr>
  <p:transition>
    <p:pull dir="rd"/>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5"/>
          <p:cNvSpPr>
            <a:spLocks noGrp="1" noChangeArrowheads="1"/>
          </p:cNvSpPr>
          <p:nvPr>
            <p:ph type="title"/>
          </p:nvPr>
        </p:nvSpPr>
        <p:spPr/>
        <p:txBody>
          <a:bodyPr/>
          <a:lstStyle/>
          <a:p>
            <a:pPr eaLnBrk="1" hangingPunct="1"/>
            <a:r>
              <a:rPr lang="en-US" altLang="zh-CN">
                <a:latin typeface="黑体" panose="02010609060101010101" pitchFamily="49" charset="-122"/>
              </a:rPr>
              <a:t>5.6 </a:t>
            </a:r>
            <a:r>
              <a:rPr lang="zh-CN" altLang="en-US">
                <a:latin typeface="黑体" panose="02010609060101010101" pitchFamily="49" charset="-122"/>
              </a:rPr>
              <a:t>并行主存系统</a:t>
            </a:r>
          </a:p>
        </p:txBody>
      </p:sp>
      <p:sp>
        <p:nvSpPr>
          <p:cNvPr id="151555" name="Rectangle 3" descr="Rectangle: Click to edit Master text styles&#10;Second level&#10;Third level&#10;Fourth level&#10;Fifth level"/>
          <p:cNvSpPr>
            <a:spLocks noGrp="1" noChangeArrowheads="1"/>
          </p:cNvSpPr>
          <p:nvPr>
            <p:ph type="body" sz="half" idx="1"/>
          </p:nvPr>
        </p:nvSpPr>
        <p:spPr>
          <a:xfrm>
            <a:off x="0" y="1484313"/>
            <a:ext cx="4897438" cy="4953000"/>
          </a:xfrm>
        </p:spPr>
        <p:txBody>
          <a:bodyPr/>
          <a:lstStyle/>
          <a:p>
            <a:pPr marL="1085850" lvl="1" indent="-457200" eaLnBrk="1" hangingPunct="1"/>
            <a:r>
              <a:rPr lang="zh-CN" altLang="en-US"/>
              <a:t>一个单体单字宽的存储器</a:t>
            </a:r>
          </a:p>
          <a:p>
            <a:pPr lvl="2" eaLnBrk="1" hangingPunct="1"/>
            <a:r>
              <a:rPr lang="zh-CN" altLang="en-US">
                <a:latin typeface="Times New Roman" panose="02020603050405020304" pitchFamily="18" charset="0"/>
              </a:rPr>
              <a:t>字长与</a:t>
            </a:r>
            <a:r>
              <a:rPr lang="en-US" altLang="zh-CN">
                <a:latin typeface="Times New Roman" panose="02020603050405020304" pitchFamily="18" charset="0"/>
              </a:rPr>
              <a:t>CPU</a:t>
            </a:r>
            <a:r>
              <a:rPr lang="zh-CN" altLang="en-US">
                <a:latin typeface="Times New Roman" panose="02020603050405020304" pitchFamily="18" charset="0"/>
              </a:rPr>
              <a:t>的字长相同。</a:t>
            </a:r>
          </a:p>
          <a:p>
            <a:pPr lvl="2" eaLnBrk="1" hangingPunct="1"/>
            <a:r>
              <a:rPr lang="zh-CN" altLang="en-US">
                <a:latin typeface="Times New Roman" panose="02020603050405020304" pitchFamily="18" charset="0"/>
              </a:rPr>
              <a:t>每一次只能访问一个存储字。假设该存储器的访问周期是</a:t>
            </a:r>
            <a:r>
              <a:rPr lang="en-US" altLang="zh-CN">
                <a:solidFill>
                  <a:srgbClr val="9933FF"/>
                </a:solidFill>
                <a:latin typeface="Times New Roman" panose="02020603050405020304" pitchFamily="18" charset="0"/>
              </a:rPr>
              <a:t>T</a:t>
            </a:r>
            <a:r>
              <a:rPr lang="en-US" altLang="zh-CN" baseline="-25000">
                <a:solidFill>
                  <a:srgbClr val="9933FF"/>
                </a:solidFill>
                <a:latin typeface="Times New Roman" panose="02020603050405020304" pitchFamily="18" charset="0"/>
              </a:rPr>
              <a:t>M</a:t>
            </a:r>
            <a:r>
              <a:rPr lang="zh-CN" altLang="en-US">
                <a:latin typeface="Times New Roman" panose="02020603050405020304" pitchFamily="18" charset="0"/>
              </a:rPr>
              <a:t>，字长为</a:t>
            </a:r>
            <a:r>
              <a:rPr lang="en-US" altLang="zh-CN">
                <a:solidFill>
                  <a:srgbClr val="9933FF"/>
                </a:solidFill>
                <a:latin typeface="Times New Roman" panose="02020603050405020304" pitchFamily="18" charset="0"/>
              </a:rPr>
              <a:t>W</a:t>
            </a:r>
            <a:r>
              <a:rPr lang="zh-CN" altLang="en-US">
                <a:latin typeface="Times New Roman" panose="02020603050405020304" pitchFamily="18" charset="0"/>
              </a:rPr>
              <a:t>位，则其带宽为：</a:t>
            </a:r>
            <a:r>
              <a:rPr lang="zh-CN" altLang="en-US" sz="1800"/>
              <a:t> </a:t>
            </a:r>
          </a:p>
          <a:p>
            <a:pPr lvl="2" eaLnBrk="1" hangingPunct="1"/>
            <a:endParaRPr lang="zh-CN" altLang="en-US" sz="1800"/>
          </a:p>
          <a:p>
            <a:pPr lvl="2" eaLnBrk="1" hangingPunct="1"/>
            <a:endParaRPr lang="zh-CN" altLang="en-US" sz="1800"/>
          </a:p>
          <a:p>
            <a:pPr lvl="2" eaLnBrk="1" hangingPunct="1"/>
            <a:endParaRPr lang="en-US" altLang="zh-CN" sz="1800"/>
          </a:p>
        </p:txBody>
      </p:sp>
      <p:graphicFrame>
        <p:nvGraphicFramePr>
          <p:cNvPr id="151556" name="Object 4"/>
          <p:cNvGraphicFramePr>
            <a:graphicFrameLocks noChangeAspect="1"/>
          </p:cNvGraphicFramePr>
          <p:nvPr>
            <p:ph sz="quarter" idx="2"/>
          </p:nvPr>
        </p:nvGraphicFramePr>
        <p:xfrm>
          <a:off x="2268538" y="4292600"/>
          <a:ext cx="1223962" cy="869950"/>
        </p:xfrm>
        <a:graphic>
          <a:graphicData uri="http://schemas.openxmlformats.org/presentationml/2006/ole">
            <mc:AlternateContent xmlns:mc="http://schemas.openxmlformats.org/markup-compatibility/2006">
              <mc:Choice xmlns:v="urn:schemas-microsoft-com:vml" Requires="v">
                <p:oleObj spid="_x0000_s151559" name="公式" r:id="rId3" imgW="571252" imgH="406224" progId="Equation.3">
                  <p:embed/>
                </p:oleObj>
              </mc:Choice>
              <mc:Fallback>
                <p:oleObj name="公式" r:id="rId3" imgW="571252" imgH="406224"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538" y="4292600"/>
                        <a:ext cx="1223962" cy="869950"/>
                      </a:xfrm>
                      <a:prstGeom prst="rect">
                        <a:avLst/>
                      </a:prstGeom>
                      <a:solidFill>
                        <a:srgbClr val="EAEAE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1557" name="Object 7"/>
          <p:cNvGraphicFramePr>
            <a:graphicFrameLocks noChangeAspect="1"/>
          </p:cNvGraphicFramePr>
          <p:nvPr>
            <p:ph sz="quarter" idx="3"/>
          </p:nvPr>
        </p:nvGraphicFramePr>
        <p:xfrm>
          <a:off x="5292725" y="1700213"/>
          <a:ext cx="2687638" cy="3449637"/>
        </p:xfrm>
        <a:graphic>
          <a:graphicData uri="http://schemas.openxmlformats.org/presentationml/2006/ole">
            <mc:AlternateContent xmlns:mc="http://schemas.openxmlformats.org/markup-compatibility/2006">
              <mc:Choice xmlns:v="urn:schemas-microsoft-com:vml" Requires="v">
                <p:oleObj spid="_x0000_s151560" name="图片" r:id="rId5" imgW="1541124" imgH="1982912" progId="Word.Picture.8">
                  <p:embed/>
                </p:oleObj>
              </mc:Choice>
              <mc:Fallback>
                <p:oleObj name="图片" r:id="rId5" imgW="1541124" imgH="1982912" progId="Word.Picture.8">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2725" y="1700213"/>
                        <a:ext cx="2687638" cy="3449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1558" name="Text Box 9"/>
          <p:cNvSpPr txBox="1">
            <a:spLocks noChangeArrowheads="1"/>
          </p:cNvSpPr>
          <p:nvPr/>
        </p:nvSpPr>
        <p:spPr bwMode="auto">
          <a:xfrm>
            <a:off x="5867400" y="5300663"/>
            <a:ext cx="18716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zh-CN" altLang="en-US" sz="2000" b="1">
                <a:solidFill>
                  <a:schemeClr val="tx1"/>
                </a:solidFill>
                <a:ea typeface="宋体" panose="02010600030101010101" pitchFamily="2" charset="-122"/>
              </a:rPr>
              <a:t>普通存储器</a:t>
            </a:r>
          </a:p>
        </p:txBody>
      </p:sp>
    </p:spTree>
  </p:cSld>
  <p:clrMapOvr>
    <a:masterClrMapping/>
  </p:clrMapOvr>
  <p:transition>
    <p:pull dir="rd"/>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pPr eaLnBrk="1" hangingPunct="1"/>
            <a:r>
              <a:rPr lang="en-US" altLang="zh-CN" sz="1800">
                <a:latin typeface="黑体" panose="02010609060101010101" pitchFamily="49" charset="-122"/>
              </a:rPr>
              <a:t>5.6 </a:t>
            </a:r>
            <a:r>
              <a:rPr lang="zh-CN" altLang="en-US" sz="1800">
                <a:latin typeface="黑体" panose="02010609060101010101" pitchFamily="49" charset="-122"/>
              </a:rPr>
              <a:t>并行主存系统</a:t>
            </a:r>
          </a:p>
        </p:txBody>
      </p:sp>
      <p:sp>
        <p:nvSpPr>
          <p:cNvPr id="152579" name="Rectangle 3" descr="Rectangle: Click to edit Master text styles&#10;Second level&#10;Third level&#10;Fourth level&#10;Fifth level"/>
          <p:cNvSpPr>
            <a:spLocks noGrp="1" noChangeArrowheads="1"/>
          </p:cNvSpPr>
          <p:nvPr>
            <p:ph type="body" idx="1"/>
          </p:nvPr>
        </p:nvSpPr>
        <p:spPr>
          <a:xfrm>
            <a:off x="827088" y="2420938"/>
            <a:ext cx="7772400" cy="3001962"/>
          </a:xfrm>
        </p:spPr>
        <p:txBody>
          <a:bodyPr/>
          <a:lstStyle/>
          <a:p>
            <a:pPr lvl="1" eaLnBrk="1" hangingPunct="1"/>
            <a:r>
              <a:rPr lang="zh-CN" altLang="en-US"/>
              <a:t>在相同的器件条件</a:t>
            </a:r>
            <a:r>
              <a:rPr lang="zh-CN" altLang="en-US">
                <a:latin typeface="Times New Roman" panose="02020603050405020304" pitchFamily="18" charset="0"/>
              </a:rPr>
              <a:t>（即</a:t>
            </a:r>
            <a:r>
              <a:rPr lang="en-US" altLang="zh-CN">
                <a:solidFill>
                  <a:srgbClr val="9933FF"/>
                </a:solidFill>
                <a:latin typeface="Times New Roman" panose="02020603050405020304" pitchFamily="18" charset="0"/>
              </a:rPr>
              <a:t>T</a:t>
            </a:r>
            <a:r>
              <a:rPr lang="en-US" altLang="zh-CN" baseline="-25000">
                <a:solidFill>
                  <a:srgbClr val="9933FF"/>
                </a:solidFill>
                <a:latin typeface="Times New Roman" panose="02020603050405020304" pitchFamily="18" charset="0"/>
              </a:rPr>
              <a:t>M</a:t>
            </a:r>
            <a:r>
              <a:rPr lang="zh-CN" altLang="en-US">
                <a:latin typeface="Times New Roman" panose="02020603050405020304" pitchFamily="18" charset="0"/>
              </a:rPr>
              <a:t>相同）下，可以采用两种并行存储器结构来提高主存的带宽：</a:t>
            </a:r>
          </a:p>
          <a:p>
            <a:pPr lvl="2" eaLnBrk="1" hangingPunct="1"/>
            <a:r>
              <a:rPr lang="zh-CN" altLang="en-US">
                <a:latin typeface="Times New Roman" panose="02020603050405020304" pitchFamily="18" charset="0"/>
              </a:rPr>
              <a:t>单体多字存储器</a:t>
            </a:r>
          </a:p>
          <a:p>
            <a:pPr lvl="2" eaLnBrk="1" hangingPunct="1"/>
            <a:r>
              <a:rPr lang="zh-CN" altLang="en-US">
                <a:latin typeface="Times New Roman" panose="02020603050405020304" pitchFamily="18" charset="0"/>
              </a:rPr>
              <a:t>多体交叉存储器</a:t>
            </a:r>
            <a:r>
              <a:rPr lang="zh-CN" altLang="en-US" sz="1800">
                <a:latin typeface="Times New Roman" panose="02020603050405020304" pitchFamily="18" charset="0"/>
              </a:rPr>
              <a:t> </a:t>
            </a:r>
          </a:p>
          <a:p>
            <a:pPr eaLnBrk="1" hangingPunct="1"/>
            <a:endParaRPr lang="en-US" altLang="zh-CN" sz="2000"/>
          </a:p>
        </p:txBody>
      </p:sp>
    </p:spTree>
  </p:cSld>
  <p:clrMapOvr>
    <a:masterClrMapping/>
  </p:clrMapOvr>
  <p:transition>
    <p:pull dir="rd"/>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6"/>
          <p:cNvSpPr>
            <a:spLocks noGrp="1" noChangeArrowheads="1"/>
          </p:cNvSpPr>
          <p:nvPr>
            <p:ph type="title"/>
          </p:nvPr>
        </p:nvSpPr>
        <p:spPr/>
        <p:txBody>
          <a:bodyPr/>
          <a:lstStyle/>
          <a:p>
            <a:pPr eaLnBrk="1" hangingPunct="1"/>
            <a:r>
              <a:rPr lang="en-US" altLang="zh-CN">
                <a:latin typeface="黑体" panose="02010609060101010101" pitchFamily="49" charset="-122"/>
              </a:rPr>
              <a:t>5.6 </a:t>
            </a:r>
            <a:r>
              <a:rPr lang="zh-CN" altLang="en-US">
                <a:latin typeface="黑体" panose="02010609060101010101" pitchFamily="49" charset="-122"/>
              </a:rPr>
              <a:t>并行主存系统</a:t>
            </a:r>
          </a:p>
        </p:txBody>
      </p:sp>
      <p:sp>
        <p:nvSpPr>
          <p:cNvPr id="153603" name="Rectangle 3" descr="Rectangle: Click to edit Master text styles&#10;Second level&#10;Third level&#10;Fourth level&#10;Fifth level"/>
          <p:cNvSpPr>
            <a:spLocks noGrp="1" noChangeArrowheads="1"/>
          </p:cNvSpPr>
          <p:nvPr>
            <p:ph type="body" sz="half" idx="1"/>
          </p:nvPr>
        </p:nvSpPr>
        <p:spPr>
          <a:xfrm>
            <a:off x="685800" y="2060575"/>
            <a:ext cx="7918450" cy="720725"/>
          </a:xfrm>
        </p:spPr>
        <p:txBody>
          <a:bodyPr/>
          <a:lstStyle/>
          <a:p>
            <a:pPr marL="457200" indent="-457200" eaLnBrk="1" hangingPunct="1"/>
            <a:r>
              <a:rPr lang="zh-CN" altLang="en-US">
                <a:latin typeface="Times New Roman" panose="02020603050405020304" pitchFamily="18" charset="0"/>
              </a:rPr>
              <a:t>一个单体</a:t>
            </a:r>
            <a:r>
              <a:rPr lang="en-US" altLang="zh-CN">
                <a:solidFill>
                  <a:srgbClr val="9933FF"/>
                </a:solidFill>
                <a:latin typeface="Times New Roman" panose="02020603050405020304" pitchFamily="18" charset="0"/>
              </a:rPr>
              <a:t>m</a:t>
            </a:r>
            <a:r>
              <a:rPr lang="zh-CN" altLang="en-US">
                <a:latin typeface="Times New Roman" panose="02020603050405020304" pitchFamily="18" charset="0"/>
              </a:rPr>
              <a:t>字（这里</a:t>
            </a:r>
            <a:r>
              <a:rPr lang="en-US" altLang="zh-CN">
                <a:solidFill>
                  <a:srgbClr val="9933FF"/>
                </a:solidFill>
                <a:latin typeface="Times New Roman" panose="02020603050405020304" pitchFamily="18" charset="0"/>
              </a:rPr>
              <a:t>m=4</a:t>
            </a:r>
            <a:r>
              <a:rPr lang="zh-CN" altLang="en-US">
                <a:latin typeface="Times New Roman" panose="02020603050405020304" pitchFamily="18" charset="0"/>
              </a:rPr>
              <a:t>）存储器  </a:t>
            </a:r>
            <a:r>
              <a:rPr lang="zh-CN" altLang="en-US"/>
              <a:t>      </a:t>
            </a:r>
            <a:r>
              <a:rPr lang="zh-CN" altLang="en-US">
                <a:hlinkClick r:id="rId3" action="ppaction://hlinkfile"/>
              </a:rPr>
              <a:t>动画</a:t>
            </a:r>
            <a:endParaRPr lang="zh-CN" altLang="en-US"/>
          </a:p>
        </p:txBody>
      </p:sp>
      <p:sp>
        <p:nvSpPr>
          <p:cNvPr id="153604" name="Text Box 4"/>
          <p:cNvSpPr txBox="1">
            <a:spLocks noChangeArrowheads="1"/>
          </p:cNvSpPr>
          <p:nvPr/>
        </p:nvSpPr>
        <p:spPr bwMode="auto">
          <a:xfrm>
            <a:off x="684213" y="1355725"/>
            <a:ext cx="684053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2600">
                <a:solidFill>
                  <a:srgbClr val="0000CC"/>
                </a:solidFill>
                <a:latin typeface="黑体" panose="02010609060101010101" pitchFamily="49" charset="-122"/>
              </a:rPr>
              <a:t>5.6.1 </a:t>
            </a:r>
            <a:r>
              <a:rPr lang="zh-CN" altLang="en-US" sz="2600">
                <a:solidFill>
                  <a:srgbClr val="0000CC"/>
                </a:solidFill>
                <a:latin typeface="黑体" panose="02010609060101010101" pitchFamily="49" charset="-122"/>
              </a:rPr>
              <a:t>单体多字存储器</a:t>
            </a:r>
          </a:p>
        </p:txBody>
      </p:sp>
      <p:graphicFrame>
        <p:nvGraphicFramePr>
          <p:cNvPr id="153605" name="Object 5"/>
          <p:cNvGraphicFramePr>
            <a:graphicFrameLocks noChangeAspect="1"/>
          </p:cNvGraphicFramePr>
          <p:nvPr>
            <p:ph sz="half" idx="2"/>
          </p:nvPr>
        </p:nvGraphicFramePr>
        <p:xfrm>
          <a:off x="1763713" y="2781300"/>
          <a:ext cx="5399087" cy="3217863"/>
        </p:xfrm>
        <a:graphic>
          <a:graphicData uri="http://schemas.openxmlformats.org/presentationml/2006/ole">
            <mc:AlternateContent xmlns:mc="http://schemas.openxmlformats.org/markup-compatibility/2006">
              <mc:Choice xmlns:v="urn:schemas-microsoft-com:vml" Requires="v">
                <p:oleObj spid="_x0000_s153606" name="图片" r:id="rId4" imgW="3503676" imgH="2087880" progId="Word.Picture.8">
                  <p:embed/>
                </p:oleObj>
              </mc:Choice>
              <mc:Fallback>
                <p:oleObj name="图片" r:id="rId4" imgW="3503676" imgH="2087880" progId="Word.Picture.8">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3713" y="2781300"/>
                        <a:ext cx="5399087" cy="3217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pull dir="rd"/>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6" name="Picture 4" descr="5-36"/>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2339975" y="1125538"/>
            <a:ext cx="4648200" cy="48244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4627" name="标题 1"/>
          <p:cNvSpPr>
            <a:spLocks noGrp="1"/>
          </p:cNvSpPr>
          <p:nvPr>
            <p:ph type="title"/>
          </p:nvPr>
        </p:nvSpPr>
        <p:spPr/>
        <p:txBody>
          <a:bodyPr/>
          <a:lstStyle/>
          <a:p>
            <a:endParaRPr lang="zh-CN" altLang="en-US"/>
          </a:p>
        </p:txBody>
      </p:sp>
    </p:spTree>
  </p:cSld>
  <p:clrMapOvr>
    <a:masterClrMapping/>
  </p:clrMapOvr>
  <p:transition>
    <p:pull dir="rd"/>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5"/>
          <p:cNvSpPr>
            <a:spLocks noGrp="1" noChangeArrowheads="1"/>
          </p:cNvSpPr>
          <p:nvPr>
            <p:ph type="title"/>
          </p:nvPr>
        </p:nvSpPr>
        <p:spPr/>
        <p:txBody>
          <a:bodyPr/>
          <a:lstStyle/>
          <a:p>
            <a:pPr eaLnBrk="1" hangingPunct="1"/>
            <a:r>
              <a:rPr lang="en-US" altLang="zh-CN">
                <a:latin typeface="黑体" panose="02010609060101010101" pitchFamily="49" charset="-122"/>
              </a:rPr>
              <a:t>5.6 </a:t>
            </a:r>
            <a:r>
              <a:rPr lang="zh-CN" altLang="en-US">
                <a:latin typeface="黑体" panose="02010609060101010101" pitchFamily="49" charset="-122"/>
              </a:rPr>
              <a:t>并行主存系统</a:t>
            </a:r>
          </a:p>
        </p:txBody>
      </p:sp>
      <p:sp>
        <p:nvSpPr>
          <p:cNvPr id="155651" name="Rectangle 3" descr="Rectangle: Click to edit Master text styles&#10;Second level&#10;Third level&#10;Fourth level&#10;Fifth level"/>
          <p:cNvSpPr>
            <a:spLocks noGrp="1" noChangeArrowheads="1"/>
          </p:cNvSpPr>
          <p:nvPr>
            <p:ph type="body" sz="half" idx="1"/>
          </p:nvPr>
        </p:nvSpPr>
        <p:spPr>
          <a:xfrm>
            <a:off x="755650" y="1412875"/>
            <a:ext cx="7702550" cy="4730750"/>
          </a:xfrm>
        </p:spPr>
        <p:txBody>
          <a:bodyPr/>
          <a:lstStyle/>
          <a:p>
            <a:pPr marL="1085850" lvl="1" indent="-457200" eaLnBrk="1" hangingPunct="1"/>
            <a:r>
              <a:rPr lang="zh-CN" altLang="en-US">
                <a:latin typeface="Times New Roman" panose="02020603050405020304" pitchFamily="18" charset="0"/>
              </a:rPr>
              <a:t>存储器能够每个存储周期读出</a:t>
            </a:r>
            <a:r>
              <a:rPr lang="en-US" altLang="zh-CN">
                <a:solidFill>
                  <a:srgbClr val="9933FF"/>
                </a:solidFill>
                <a:latin typeface="Times New Roman" panose="02020603050405020304" pitchFamily="18" charset="0"/>
              </a:rPr>
              <a:t>m</a:t>
            </a:r>
            <a:r>
              <a:rPr lang="zh-CN" altLang="en-US">
                <a:latin typeface="Times New Roman" panose="02020603050405020304" pitchFamily="18" charset="0"/>
              </a:rPr>
              <a:t>个</a:t>
            </a:r>
            <a:r>
              <a:rPr lang="en-US" altLang="zh-CN">
                <a:latin typeface="Times New Roman" panose="02020603050405020304" pitchFamily="18" charset="0"/>
              </a:rPr>
              <a:t>CPU</a:t>
            </a:r>
            <a:r>
              <a:rPr lang="zh-CN" altLang="en-US">
                <a:latin typeface="Times New Roman" panose="02020603050405020304" pitchFamily="18" charset="0"/>
              </a:rPr>
              <a:t>字。因此其最大带宽提高到原来的</a:t>
            </a:r>
            <a:r>
              <a:rPr lang="en-US" altLang="zh-CN">
                <a:solidFill>
                  <a:srgbClr val="9933FF"/>
                </a:solidFill>
                <a:latin typeface="Times New Roman" panose="02020603050405020304" pitchFamily="18" charset="0"/>
              </a:rPr>
              <a:t>m</a:t>
            </a:r>
            <a:r>
              <a:rPr lang="zh-CN" altLang="en-US">
                <a:latin typeface="Times New Roman" panose="02020603050405020304" pitchFamily="18" charset="0"/>
              </a:rPr>
              <a:t>倍 。</a:t>
            </a:r>
          </a:p>
          <a:p>
            <a:pPr marL="1085850" lvl="1" indent="-457200" eaLnBrk="1" hangingPunct="1"/>
            <a:endParaRPr lang="zh-CN" altLang="en-US">
              <a:latin typeface="Times New Roman" panose="02020603050405020304" pitchFamily="18" charset="0"/>
            </a:endParaRPr>
          </a:p>
          <a:p>
            <a:pPr marL="1085850" lvl="1" indent="-457200" eaLnBrk="1" hangingPunct="1"/>
            <a:endParaRPr lang="zh-CN" altLang="en-US" sz="2800">
              <a:latin typeface="Times New Roman" panose="02020603050405020304" pitchFamily="18" charset="0"/>
            </a:endParaRPr>
          </a:p>
          <a:p>
            <a:pPr marL="1085850" lvl="1" indent="-457200" eaLnBrk="1" hangingPunct="1"/>
            <a:r>
              <a:rPr lang="zh-CN" altLang="en-US"/>
              <a:t>单体多字存储器的实际带宽比最大带宽小 </a:t>
            </a:r>
          </a:p>
          <a:p>
            <a:pPr marL="457200" indent="-457200" eaLnBrk="1" hangingPunct="1">
              <a:buFont typeface="Wingdings" panose="05000000000000000000" pitchFamily="2" charset="2"/>
              <a:buAutoNum type="arabicPeriod" startAt="2"/>
            </a:pPr>
            <a:r>
              <a:rPr lang="zh-CN" altLang="en-US"/>
              <a:t>优缺点</a:t>
            </a:r>
          </a:p>
          <a:p>
            <a:pPr marL="1085850" lvl="1" indent="-457200" eaLnBrk="1" hangingPunct="1"/>
            <a:r>
              <a:rPr lang="zh-CN" altLang="en-US">
                <a:solidFill>
                  <a:srgbClr val="D60093"/>
                </a:solidFill>
              </a:rPr>
              <a:t>优点</a:t>
            </a:r>
            <a:r>
              <a:rPr lang="zh-CN" altLang="en-US"/>
              <a:t>：实现简单</a:t>
            </a:r>
          </a:p>
          <a:p>
            <a:pPr marL="1085850" lvl="1" indent="-457200" eaLnBrk="1" hangingPunct="1"/>
            <a:r>
              <a:rPr lang="zh-CN" altLang="en-US">
                <a:solidFill>
                  <a:srgbClr val="D60093"/>
                </a:solidFill>
              </a:rPr>
              <a:t>缺点</a:t>
            </a:r>
            <a:r>
              <a:rPr lang="zh-CN" altLang="en-US" sz="2000"/>
              <a:t>：</a:t>
            </a:r>
            <a:r>
              <a:rPr lang="zh-CN" altLang="en-US"/>
              <a:t>访存效率不高</a:t>
            </a:r>
            <a:r>
              <a:rPr lang="zh-CN" altLang="en-US" sz="2000"/>
              <a:t> </a:t>
            </a:r>
          </a:p>
        </p:txBody>
      </p:sp>
      <p:graphicFrame>
        <p:nvGraphicFramePr>
          <p:cNvPr id="155652" name="Object 4"/>
          <p:cNvGraphicFramePr>
            <a:graphicFrameLocks noChangeAspect="1"/>
          </p:cNvGraphicFramePr>
          <p:nvPr>
            <p:ph sz="half" idx="2"/>
          </p:nvPr>
        </p:nvGraphicFramePr>
        <p:xfrm>
          <a:off x="3779838" y="2492375"/>
          <a:ext cx="1584325" cy="815975"/>
        </p:xfrm>
        <a:graphic>
          <a:graphicData uri="http://schemas.openxmlformats.org/presentationml/2006/ole">
            <mc:AlternateContent xmlns:mc="http://schemas.openxmlformats.org/markup-compatibility/2006">
              <mc:Choice xmlns:v="urn:schemas-microsoft-com:vml" Requires="v">
                <p:oleObj spid="_x0000_s155653" name="公式" r:id="rId3" imgW="837836" imgH="431613" progId="Equation.3">
                  <p:embed/>
                </p:oleObj>
              </mc:Choice>
              <mc:Fallback>
                <p:oleObj name="公式" r:id="rId3" imgW="837836" imgH="431613"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838" y="2492375"/>
                        <a:ext cx="1584325" cy="815975"/>
                      </a:xfrm>
                      <a:prstGeom prst="rect">
                        <a:avLst/>
                      </a:prstGeom>
                      <a:solidFill>
                        <a:srgbClr val="EAEAE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pull dir="rd"/>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a:xfrm>
            <a:off x="4003675" y="4763"/>
            <a:ext cx="5105400" cy="381000"/>
          </a:xfrm>
        </p:spPr>
        <p:txBody>
          <a:bodyPr/>
          <a:lstStyle/>
          <a:p>
            <a:pPr eaLnBrk="1" hangingPunct="1"/>
            <a:r>
              <a:rPr lang="en-US" altLang="zh-CN">
                <a:latin typeface="黑体" panose="02010609060101010101" pitchFamily="49" charset="-122"/>
              </a:rPr>
              <a:t>5.6 </a:t>
            </a:r>
            <a:r>
              <a:rPr lang="zh-CN" altLang="en-US">
                <a:latin typeface="黑体" panose="02010609060101010101" pitchFamily="49" charset="-122"/>
              </a:rPr>
              <a:t>并行主存系统</a:t>
            </a:r>
          </a:p>
        </p:txBody>
      </p:sp>
      <p:sp>
        <p:nvSpPr>
          <p:cNvPr id="156675" name="Rectangle 3" descr="Rectangle: Click to edit Master text styles&#10;Second level&#10;Third level&#10;Fourth level&#10;Fifth level"/>
          <p:cNvSpPr>
            <a:spLocks noGrp="1" noChangeArrowheads="1"/>
          </p:cNvSpPr>
          <p:nvPr>
            <p:ph type="body" idx="1"/>
          </p:nvPr>
        </p:nvSpPr>
        <p:spPr>
          <a:xfrm>
            <a:off x="684213" y="549275"/>
            <a:ext cx="7702550" cy="5832475"/>
          </a:xfrm>
        </p:spPr>
        <p:txBody>
          <a:bodyPr/>
          <a:lstStyle/>
          <a:p>
            <a:pPr marL="1085850" lvl="1" indent="-457200" eaLnBrk="1" hangingPunct="1">
              <a:buFont typeface="Wingdings" panose="05000000000000000000" pitchFamily="2" charset="2"/>
              <a:buNone/>
            </a:pPr>
            <a:r>
              <a:rPr lang="zh-CN" altLang="en-US">
                <a:solidFill>
                  <a:srgbClr val="E24C05"/>
                </a:solidFill>
              </a:rPr>
              <a:t>原因 ：</a:t>
            </a:r>
          </a:p>
          <a:p>
            <a:pPr lvl="2" eaLnBrk="1" hangingPunct="1">
              <a:lnSpc>
                <a:spcPct val="140000"/>
              </a:lnSpc>
            </a:pPr>
            <a:r>
              <a:rPr lang="zh-CN" altLang="en-US">
                <a:latin typeface="Times New Roman" panose="02020603050405020304" pitchFamily="18" charset="0"/>
              </a:rPr>
              <a:t>如果一次读取的</a:t>
            </a:r>
            <a:r>
              <a:rPr lang="en-US" altLang="zh-CN">
                <a:solidFill>
                  <a:srgbClr val="9933FF"/>
                </a:solidFill>
                <a:latin typeface="Times New Roman" panose="02020603050405020304" pitchFamily="18" charset="0"/>
              </a:rPr>
              <a:t>m</a:t>
            </a:r>
            <a:r>
              <a:rPr lang="zh-CN" altLang="en-US">
                <a:latin typeface="Times New Roman" panose="02020603050405020304" pitchFamily="18" charset="0"/>
              </a:rPr>
              <a:t>个指令字中有分支指令，而且分支成功，那么该分支指令之后的指令是无用的。</a:t>
            </a:r>
          </a:p>
          <a:p>
            <a:pPr lvl="2" eaLnBrk="1" hangingPunct="1">
              <a:lnSpc>
                <a:spcPct val="140000"/>
              </a:lnSpc>
            </a:pPr>
            <a:r>
              <a:rPr lang="zh-CN" altLang="en-US">
                <a:latin typeface="Times New Roman" panose="02020603050405020304" pitchFamily="18" charset="0"/>
              </a:rPr>
              <a:t>一次取出的</a:t>
            </a:r>
            <a:r>
              <a:rPr lang="en-US" altLang="zh-CN">
                <a:solidFill>
                  <a:srgbClr val="9933FF"/>
                </a:solidFill>
                <a:latin typeface="Times New Roman" panose="02020603050405020304" pitchFamily="18" charset="0"/>
              </a:rPr>
              <a:t>m</a:t>
            </a:r>
            <a:r>
              <a:rPr lang="zh-CN" altLang="en-US">
                <a:latin typeface="Times New Roman" panose="02020603050405020304" pitchFamily="18" charset="0"/>
              </a:rPr>
              <a:t>个数据不一定都是有用的。另一方面，当前执行指令所需要的多个操作数也不一定正好都存放在同一个长存储字中。</a:t>
            </a:r>
          </a:p>
          <a:p>
            <a:pPr lvl="2" eaLnBrk="1" hangingPunct="1">
              <a:lnSpc>
                <a:spcPct val="140000"/>
              </a:lnSpc>
            </a:pPr>
            <a:r>
              <a:rPr lang="zh-CN" altLang="en-US">
                <a:latin typeface="Times New Roman" panose="02020603050405020304" pitchFamily="18" charset="0"/>
              </a:rPr>
              <a:t>写时，必须凑足</a:t>
            </a:r>
            <a:r>
              <a:rPr lang="en-US" altLang="zh-CN">
                <a:latin typeface="Times New Roman" panose="02020603050405020304" pitchFamily="18" charset="0"/>
              </a:rPr>
              <a:t>m</a:t>
            </a:r>
            <a:r>
              <a:rPr lang="zh-CN" altLang="en-US">
                <a:latin typeface="Times New Roman" panose="02020603050405020304" pitchFamily="18" charset="0"/>
              </a:rPr>
              <a:t>个数之后才能一起写入存储器。如果只写个别的字，必须将整个长存储字读出，放到数据寄存器中，修改其中一个字，再将长存储字写回。</a:t>
            </a:r>
          </a:p>
          <a:p>
            <a:pPr lvl="2" eaLnBrk="1" hangingPunct="1">
              <a:lnSpc>
                <a:spcPct val="140000"/>
              </a:lnSpc>
            </a:pPr>
            <a:r>
              <a:rPr lang="zh-CN" altLang="en-US">
                <a:latin typeface="Times New Roman" panose="02020603050405020304" pitchFamily="18" charset="0"/>
              </a:rPr>
              <a:t>当要读出的数据字和要写入的数据字处于同一个长存储字内时，读和写的操作就无法在同一个存储周期内完成。 </a:t>
            </a:r>
          </a:p>
        </p:txBody>
      </p:sp>
    </p:spTree>
  </p:cSld>
  <p:clrMapOvr>
    <a:masterClrMapping/>
  </p:clrMapOvr>
  <p:transition>
    <p:pull dir="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descr="Rectangle: Click to edit Master text styles&#10;Second level&#10;Third level&#10;Fourth level&#10;Fifth level"/>
          <p:cNvSpPr>
            <a:spLocks noGrp="1" noChangeArrowheads="1"/>
          </p:cNvSpPr>
          <p:nvPr>
            <p:ph type="body" sz="half" idx="1"/>
          </p:nvPr>
        </p:nvSpPr>
        <p:spPr>
          <a:xfrm>
            <a:off x="755650" y="1541463"/>
            <a:ext cx="7993063" cy="3384550"/>
          </a:xfrm>
        </p:spPr>
        <p:txBody>
          <a:bodyPr/>
          <a:lstStyle/>
          <a:p>
            <a:pPr marL="457200" indent="-457200" eaLnBrk="1" hangingPunct="1"/>
            <a:r>
              <a:rPr lang="zh-CN" altLang="en-US">
                <a:solidFill>
                  <a:srgbClr val="00FFFF"/>
                </a:solidFill>
                <a:latin typeface="黑体" panose="02010609060101010101" pitchFamily="49" charset="-122"/>
                <a:hlinkClick r:id="rId4" action="ppaction://hlinkfile"/>
              </a:rPr>
              <a:t>主存地址划分    </a:t>
            </a:r>
            <a:endParaRPr lang="en-US" altLang="zh-CN">
              <a:solidFill>
                <a:srgbClr val="00FFFF"/>
              </a:solidFill>
              <a:latin typeface="黑体" panose="02010609060101010101" pitchFamily="49" charset="-122"/>
              <a:hlinkClick r:id="rId4" action="ppaction://hlinkfile"/>
            </a:endParaRPr>
          </a:p>
          <a:p>
            <a:pPr marL="457200" indent="-457200" eaLnBrk="1" hangingPunct="1"/>
            <a:r>
              <a:rPr lang="en-US" altLang="zh-CN">
                <a:solidFill>
                  <a:srgbClr val="00FFFF"/>
                </a:solidFill>
                <a:latin typeface="黑体" panose="02010609060101010101" pitchFamily="49" charset="-122"/>
                <a:hlinkClick r:id="rId4" action="ppaction://hlinkfile"/>
              </a:rPr>
              <a:t>Cache</a:t>
            </a:r>
            <a:r>
              <a:rPr lang="zh-CN" altLang="en-US">
                <a:solidFill>
                  <a:srgbClr val="00FFFF"/>
                </a:solidFill>
                <a:latin typeface="黑体" panose="02010609060101010101" pitchFamily="49" charset="-122"/>
                <a:hlinkClick r:id="rId4" action="ppaction://hlinkfile"/>
              </a:rPr>
              <a:t>分块</a:t>
            </a:r>
            <a:endParaRPr lang="zh-CN" altLang="en-US">
              <a:solidFill>
                <a:srgbClr val="00FFFF"/>
              </a:solidFill>
              <a:latin typeface="黑体" panose="02010609060101010101" pitchFamily="49" charset="-122"/>
            </a:endParaRPr>
          </a:p>
          <a:p>
            <a:pPr marL="1085850" lvl="1" indent="-457200" eaLnBrk="1" hangingPunct="1"/>
            <a:r>
              <a:rPr lang="en-US" altLang="zh-CN">
                <a:latin typeface="Times New Roman" panose="02020603050405020304" pitchFamily="18" charset="0"/>
              </a:rPr>
              <a:t>Cache</a:t>
            </a:r>
            <a:r>
              <a:rPr lang="zh-CN" altLang="en-US">
                <a:latin typeface="Times New Roman" panose="02020603050405020304" pitchFamily="18" charset="0"/>
              </a:rPr>
              <a:t>是按块进行管理的。</a:t>
            </a:r>
            <a:r>
              <a:rPr lang="en-US" altLang="zh-CN">
                <a:latin typeface="Times New Roman" panose="02020603050405020304" pitchFamily="18" charset="0"/>
              </a:rPr>
              <a:t>Cache</a:t>
            </a:r>
            <a:r>
              <a:rPr lang="zh-CN" altLang="en-US">
                <a:latin typeface="Times New Roman" panose="02020603050405020304" pitchFamily="18" charset="0"/>
              </a:rPr>
              <a:t>和主存均被分割成大小相同的块。信息以块为单位调入</a:t>
            </a:r>
            <a:r>
              <a:rPr lang="en-US" altLang="zh-CN">
                <a:latin typeface="Times New Roman" panose="02020603050405020304" pitchFamily="18" charset="0"/>
              </a:rPr>
              <a:t>Cache</a:t>
            </a:r>
            <a:r>
              <a:rPr lang="zh-CN" altLang="en-US">
                <a:latin typeface="Times New Roman" panose="02020603050405020304" pitchFamily="18" charset="0"/>
              </a:rPr>
              <a:t>。 </a:t>
            </a:r>
          </a:p>
          <a:p>
            <a:pPr lvl="2" eaLnBrk="1" hangingPunct="1"/>
            <a:r>
              <a:rPr lang="zh-CN" altLang="en-US">
                <a:solidFill>
                  <a:srgbClr val="D60093"/>
                </a:solidFill>
                <a:latin typeface="Times New Roman" panose="02020603050405020304" pitchFamily="18" charset="0"/>
              </a:rPr>
              <a:t>主存块地址（索引）</a:t>
            </a:r>
            <a:r>
              <a:rPr lang="zh-CN" altLang="en-US">
                <a:latin typeface="Times New Roman" panose="02020603050405020304" pitchFamily="18" charset="0"/>
              </a:rPr>
              <a:t>用于查找该块在</a:t>
            </a:r>
            <a:r>
              <a:rPr lang="en-US" altLang="zh-CN">
                <a:latin typeface="Times New Roman" panose="02020603050405020304" pitchFamily="18" charset="0"/>
              </a:rPr>
              <a:t>Cache</a:t>
            </a:r>
            <a:r>
              <a:rPr lang="zh-CN" altLang="en-US">
                <a:latin typeface="Times New Roman" panose="02020603050405020304" pitchFamily="18" charset="0"/>
              </a:rPr>
              <a:t>中的位置。</a:t>
            </a:r>
          </a:p>
          <a:p>
            <a:pPr lvl="2" eaLnBrk="1" hangingPunct="1"/>
            <a:r>
              <a:rPr lang="zh-CN" altLang="en-US">
                <a:solidFill>
                  <a:srgbClr val="D60093"/>
                </a:solidFill>
                <a:latin typeface="Times New Roman" panose="02020603050405020304" pitchFamily="18" charset="0"/>
              </a:rPr>
              <a:t>块内位移</a:t>
            </a:r>
            <a:r>
              <a:rPr lang="zh-CN" altLang="en-US">
                <a:latin typeface="Times New Roman" panose="02020603050405020304" pitchFamily="18" charset="0"/>
              </a:rPr>
              <a:t>用于确定所访问的数据在该块中的位置。</a:t>
            </a:r>
            <a:endParaRPr lang="zh-CN" altLang="en-US" sz="2400">
              <a:solidFill>
                <a:srgbClr val="00FFFF"/>
              </a:solidFill>
              <a:latin typeface="Times New Roman" panose="02020603050405020304" pitchFamily="18" charset="0"/>
            </a:endParaRPr>
          </a:p>
          <a:p>
            <a:pPr marL="457200" indent="-457200" eaLnBrk="1" hangingPunct="1"/>
            <a:endParaRPr lang="en-US" altLang="zh-CN" sz="2800"/>
          </a:p>
        </p:txBody>
      </p:sp>
      <p:sp>
        <p:nvSpPr>
          <p:cNvPr id="17411" name="Text Box 4"/>
          <p:cNvSpPr txBox="1">
            <a:spLocks noChangeArrowheads="1"/>
          </p:cNvSpPr>
          <p:nvPr/>
        </p:nvSpPr>
        <p:spPr bwMode="auto">
          <a:xfrm>
            <a:off x="73025" y="354013"/>
            <a:ext cx="9144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2800">
                <a:solidFill>
                  <a:srgbClr val="000000"/>
                </a:solidFill>
                <a:latin typeface="黑体" panose="02010609060101010101" pitchFamily="49" charset="-122"/>
              </a:rPr>
              <a:t>5.2 Cache</a:t>
            </a:r>
            <a:r>
              <a:rPr lang="zh-CN" altLang="en-US" sz="2800">
                <a:solidFill>
                  <a:srgbClr val="000000"/>
                </a:solidFill>
                <a:latin typeface="黑体" panose="02010609060101010101" pitchFamily="49" charset="-122"/>
              </a:rPr>
              <a:t>基本知识</a:t>
            </a:r>
            <a:r>
              <a:rPr lang="zh-CN" altLang="en-US">
                <a:solidFill>
                  <a:schemeClr val="tx1"/>
                </a:solidFill>
              </a:rPr>
              <a:t> </a:t>
            </a:r>
          </a:p>
        </p:txBody>
      </p:sp>
      <p:graphicFrame>
        <p:nvGraphicFramePr>
          <p:cNvPr id="17412" name="Object 5"/>
          <p:cNvGraphicFramePr>
            <a:graphicFrameLocks noChangeAspect="1"/>
          </p:cNvGraphicFramePr>
          <p:nvPr>
            <p:ph sz="half" idx="2"/>
          </p:nvPr>
        </p:nvGraphicFramePr>
        <p:xfrm>
          <a:off x="1908175" y="4492625"/>
          <a:ext cx="5473700" cy="704850"/>
        </p:xfrm>
        <a:graphic>
          <a:graphicData uri="http://schemas.openxmlformats.org/presentationml/2006/ole">
            <mc:AlternateContent xmlns:mc="http://schemas.openxmlformats.org/markup-compatibility/2006">
              <mc:Choice xmlns:v="urn:schemas-microsoft-com:vml" Requires="v">
                <p:oleObj spid="_x0000_s17415" name="图片" r:id="rId5" imgW="2962656" imgH="384048" progId="Word.Picture.8">
                  <p:embed/>
                </p:oleObj>
              </mc:Choice>
              <mc:Fallback>
                <p:oleObj name="图片" r:id="rId5" imgW="2962656" imgH="384048" progId="Word.Picture.8">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8175" y="4492625"/>
                        <a:ext cx="5473700" cy="704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13" name="Text Box 8"/>
          <p:cNvSpPr txBox="1">
            <a:spLocks noChangeArrowheads="1"/>
          </p:cNvSpPr>
          <p:nvPr/>
        </p:nvSpPr>
        <p:spPr bwMode="auto">
          <a:xfrm>
            <a:off x="755650" y="1052513"/>
            <a:ext cx="684053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2600">
                <a:solidFill>
                  <a:srgbClr val="0000CC"/>
                </a:solidFill>
                <a:latin typeface="黑体" panose="02010609060101010101" pitchFamily="49" charset="-122"/>
              </a:rPr>
              <a:t>5.2.1</a:t>
            </a:r>
            <a:r>
              <a:rPr lang="zh-CN" altLang="en-US" sz="2600">
                <a:solidFill>
                  <a:srgbClr val="0000CC"/>
                </a:solidFill>
                <a:latin typeface="黑体" panose="02010609060101010101" pitchFamily="49" charset="-122"/>
              </a:rPr>
              <a:t>　</a:t>
            </a:r>
            <a:r>
              <a:rPr lang="zh-CN" altLang="en-US" sz="2600">
                <a:solidFill>
                  <a:srgbClr val="0000CC"/>
                </a:solidFill>
              </a:rPr>
              <a:t>基本结构和原理</a:t>
            </a:r>
            <a:r>
              <a:rPr lang="zh-CN" altLang="en-US">
                <a:solidFill>
                  <a:srgbClr val="0000CC"/>
                </a:solidFill>
              </a:rPr>
              <a:t> </a:t>
            </a:r>
          </a:p>
        </p:txBody>
      </p:sp>
      <p:graphicFrame>
        <p:nvGraphicFramePr>
          <p:cNvPr id="17414" name="Object 5"/>
          <p:cNvGraphicFramePr>
            <a:graphicFrameLocks noChangeAspect="1"/>
          </p:cNvGraphicFramePr>
          <p:nvPr/>
        </p:nvGraphicFramePr>
        <p:xfrm>
          <a:off x="2017713" y="5376863"/>
          <a:ext cx="5254625" cy="1223962"/>
        </p:xfrm>
        <a:graphic>
          <a:graphicData uri="http://schemas.openxmlformats.org/presentationml/2006/ole">
            <mc:AlternateContent xmlns:mc="http://schemas.openxmlformats.org/markup-compatibility/2006">
              <mc:Choice xmlns:v="urn:schemas-microsoft-com:vml" Requires="v">
                <p:oleObj spid="_x0000_s17416" name="图片" r:id="rId7" imgW="3024084" imgH="659467" progId="Word.Picture.8">
                  <p:embed/>
                </p:oleObj>
              </mc:Choice>
              <mc:Fallback>
                <p:oleObj name="图片" r:id="rId7" imgW="3024084" imgH="659467" progId="Word.Picture.8">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17713" y="5376863"/>
                        <a:ext cx="5254625" cy="1223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pull dir="rd"/>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p:txBody>
          <a:bodyPr/>
          <a:lstStyle/>
          <a:p>
            <a:pPr eaLnBrk="1" hangingPunct="1"/>
            <a:r>
              <a:rPr lang="en-US" altLang="zh-CN">
                <a:latin typeface="黑体" panose="02010609060101010101" pitchFamily="49" charset="-122"/>
              </a:rPr>
              <a:t>5.6 </a:t>
            </a:r>
            <a:r>
              <a:rPr lang="zh-CN" altLang="en-US">
                <a:latin typeface="黑体" panose="02010609060101010101" pitchFamily="49" charset="-122"/>
              </a:rPr>
              <a:t>并行主存系统</a:t>
            </a:r>
          </a:p>
        </p:txBody>
      </p:sp>
      <p:sp>
        <p:nvSpPr>
          <p:cNvPr id="157699" name="Rectangle 3" descr="Rectangle: Click to edit Master text styles&#10;Second level&#10;Third level&#10;Fourth level&#10;Fifth level"/>
          <p:cNvSpPr>
            <a:spLocks noGrp="1" noChangeArrowheads="1"/>
          </p:cNvSpPr>
          <p:nvPr>
            <p:ph type="body" idx="1"/>
          </p:nvPr>
        </p:nvSpPr>
        <p:spPr>
          <a:xfrm>
            <a:off x="685800" y="2349500"/>
            <a:ext cx="7772400" cy="3822700"/>
          </a:xfrm>
        </p:spPr>
        <p:txBody>
          <a:bodyPr/>
          <a:lstStyle/>
          <a:p>
            <a:pPr marL="0" indent="0" eaLnBrk="1" hangingPunct="1">
              <a:buFont typeface="Wingdings" panose="05000000000000000000" pitchFamily="2" charset="2"/>
              <a:buNone/>
            </a:pPr>
            <a:r>
              <a:rPr lang="en-US" altLang="zh-CN"/>
              <a:t>1. </a:t>
            </a:r>
            <a:r>
              <a:rPr lang="zh-CN" altLang="en-US"/>
              <a:t>多体交叉存储器：</a:t>
            </a:r>
            <a:endParaRPr lang="en-US" altLang="zh-CN"/>
          </a:p>
          <a:p>
            <a:pPr marL="793750" lvl="1" indent="-342900" eaLnBrk="1" hangingPunct="1">
              <a:buFont typeface="Arial" panose="020B0604020202020204" pitchFamily="34" charset="0"/>
              <a:buChar char="•"/>
            </a:pPr>
            <a:r>
              <a:rPr lang="zh-CN" altLang="en-US"/>
              <a:t>由多个单字存储体构成，每个体都有自己的地址寄存器以及地址译码和读</a:t>
            </a:r>
            <a:r>
              <a:rPr lang="en-US" altLang="zh-CN"/>
              <a:t>/</a:t>
            </a:r>
            <a:r>
              <a:rPr lang="zh-CN" altLang="en-US"/>
              <a:t>写驱动等电路。</a:t>
            </a:r>
            <a:endParaRPr lang="en-US" altLang="zh-CN"/>
          </a:p>
          <a:p>
            <a:pPr marL="793750" lvl="1" indent="-342900" eaLnBrk="1" hangingPunct="1">
              <a:buFont typeface="Arial" panose="020B0604020202020204" pitchFamily="34" charset="0"/>
              <a:buChar char="•"/>
            </a:pPr>
            <a:r>
              <a:rPr lang="zh-CN" altLang="en-US"/>
              <a:t>每个存储体的宽度都是一个字，无需改变总线的宽度和</a:t>
            </a:r>
            <a:r>
              <a:rPr lang="en-US" altLang="zh-CN"/>
              <a:t>cache</a:t>
            </a:r>
            <a:r>
              <a:rPr lang="zh-CN" altLang="en-US"/>
              <a:t>。</a:t>
            </a:r>
            <a:endParaRPr lang="en-US" altLang="zh-CN"/>
          </a:p>
          <a:p>
            <a:pPr marL="793750" lvl="1" indent="-342900" eaLnBrk="1" hangingPunct="1">
              <a:buFont typeface="Arial" panose="020B0604020202020204" pitchFamily="34" charset="0"/>
              <a:buChar char="•"/>
            </a:pPr>
            <a:r>
              <a:rPr lang="zh-CN" altLang="en-US"/>
              <a:t>同时向几个存储体发地址使它们同时访问，但是分时使用数据总线。 </a:t>
            </a:r>
          </a:p>
        </p:txBody>
      </p:sp>
      <p:sp>
        <p:nvSpPr>
          <p:cNvPr id="157700" name="Text Box 4"/>
          <p:cNvSpPr txBox="1">
            <a:spLocks noChangeArrowheads="1"/>
          </p:cNvSpPr>
          <p:nvPr/>
        </p:nvSpPr>
        <p:spPr bwMode="auto">
          <a:xfrm>
            <a:off x="684213" y="1341438"/>
            <a:ext cx="684053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2600">
                <a:solidFill>
                  <a:srgbClr val="0000CC"/>
                </a:solidFill>
                <a:latin typeface="黑体" panose="02010609060101010101" pitchFamily="49" charset="-122"/>
              </a:rPr>
              <a:t>5.6.2 </a:t>
            </a:r>
            <a:r>
              <a:rPr lang="zh-CN" altLang="en-US" sz="2600">
                <a:solidFill>
                  <a:srgbClr val="0000CC"/>
                </a:solidFill>
                <a:latin typeface="黑体" panose="02010609060101010101" pitchFamily="49" charset="-122"/>
              </a:rPr>
              <a:t>多体交叉存储器</a:t>
            </a:r>
          </a:p>
        </p:txBody>
      </p:sp>
    </p:spTree>
  </p:cSld>
  <p:clrMapOvr>
    <a:masterClrMapping/>
  </p:clrMapOvr>
  <p:transition>
    <p:pull dir="rd"/>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5"/>
          <p:cNvSpPr>
            <a:spLocks noGrp="1" noChangeArrowheads="1"/>
          </p:cNvSpPr>
          <p:nvPr>
            <p:ph type="title"/>
          </p:nvPr>
        </p:nvSpPr>
        <p:spPr/>
        <p:txBody>
          <a:bodyPr/>
          <a:lstStyle/>
          <a:p>
            <a:pPr eaLnBrk="1" hangingPunct="1"/>
            <a:r>
              <a:rPr lang="en-US" altLang="zh-CN">
                <a:latin typeface="黑体" panose="02010609060101010101" pitchFamily="49" charset="-122"/>
              </a:rPr>
              <a:t>5.6 </a:t>
            </a:r>
            <a:r>
              <a:rPr lang="zh-CN" altLang="en-US">
                <a:latin typeface="黑体" panose="02010609060101010101" pitchFamily="49" charset="-122"/>
              </a:rPr>
              <a:t>并行主存系统</a:t>
            </a:r>
          </a:p>
        </p:txBody>
      </p:sp>
      <p:graphicFrame>
        <p:nvGraphicFramePr>
          <p:cNvPr id="158723" name="Object 4"/>
          <p:cNvGraphicFramePr>
            <a:graphicFrameLocks noChangeAspect="1"/>
          </p:cNvGraphicFramePr>
          <p:nvPr>
            <p:ph idx="1"/>
          </p:nvPr>
        </p:nvGraphicFramePr>
        <p:xfrm>
          <a:off x="1187450" y="1341438"/>
          <a:ext cx="7127875" cy="4589462"/>
        </p:xfrm>
        <a:graphic>
          <a:graphicData uri="http://schemas.openxmlformats.org/presentationml/2006/ole">
            <mc:AlternateContent xmlns:mc="http://schemas.openxmlformats.org/markup-compatibility/2006">
              <mc:Choice xmlns:v="urn:schemas-microsoft-com:vml" Requires="v">
                <p:oleObj spid="_x0000_s158725" name="图片" r:id="rId3" imgW="3913632" imgH="2520696" progId="Word.Picture.8">
                  <p:embed/>
                </p:oleObj>
              </mc:Choice>
              <mc:Fallback>
                <p:oleObj name="图片" r:id="rId3" imgW="3913632" imgH="2520696" progId="Word.Picture.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1341438"/>
                        <a:ext cx="7127875" cy="4589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8724" name="Text Box 7"/>
          <p:cNvSpPr txBox="1">
            <a:spLocks noChangeArrowheads="1"/>
          </p:cNvSpPr>
          <p:nvPr/>
        </p:nvSpPr>
        <p:spPr bwMode="auto">
          <a:xfrm>
            <a:off x="3203575" y="6056313"/>
            <a:ext cx="3168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zh-CN" altLang="en-US" sz="2000" b="1">
                <a:solidFill>
                  <a:schemeClr val="tx1"/>
                </a:solidFill>
                <a:latin typeface="Times New Roman" panose="02020603050405020304" pitchFamily="18" charset="0"/>
                <a:ea typeface="宋体" panose="02010600030101010101" pitchFamily="2" charset="-122"/>
              </a:rPr>
              <a:t>多体（</a:t>
            </a:r>
            <a:r>
              <a:rPr lang="en-US" altLang="zh-CN" sz="2000" b="1">
                <a:solidFill>
                  <a:schemeClr val="tx1"/>
                </a:solidFill>
                <a:latin typeface="Times New Roman" panose="02020603050405020304" pitchFamily="18" charset="0"/>
                <a:ea typeface="宋体" panose="02010600030101010101" pitchFamily="2" charset="-122"/>
              </a:rPr>
              <a:t>m=4</a:t>
            </a:r>
            <a:r>
              <a:rPr lang="zh-CN" altLang="en-US" sz="2000" b="1">
                <a:solidFill>
                  <a:schemeClr val="tx1"/>
                </a:solidFill>
                <a:latin typeface="Times New Roman" panose="02020603050405020304" pitchFamily="18" charset="0"/>
                <a:ea typeface="宋体" panose="02010600030101010101" pitchFamily="2" charset="-122"/>
              </a:rPr>
              <a:t>）交叉存储器 </a:t>
            </a:r>
          </a:p>
        </p:txBody>
      </p:sp>
    </p:spTree>
  </p:cSld>
  <p:clrMapOvr>
    <a:masterClrMapping/>
  </p:clrMapOvr>
  <p:transition>
    <p:pull dir="rd"/>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p:txBody>
          <a:bodyPr/>
          <a:lstStyle/>
          <a:p>
            <a:pPr eaLnBrk="1" hangingPunct="1"/>
            <a:r>
              <a:rPr lang="en-US" altLang="zh-CN">
                <a:latin typeface="黑体" panose="02010609060101010101" pitchFamily="49" charset="-122"/>
              </a:rPr>
              <a:t>5.6 </a:t>
            </a:r>
            <a:r>
              <a:rPr lang="zh-CN" altLang="en-US">
                <a:latin typeface="黑体" panose="02010609060101010101" pitchFamily="49" charset="-122"/>
              </a:rPr>
              <a:t>主 存</a:t>
            </a:r>
          </a:p>
        </p:txBody>
      </p:sp>
      <p:pic>
        <p:nvPicPr>
          <p:cNvPr id="159747" name="Picture 4" descr="5-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8175" y="1196975"/>
            <a:ext cx="4865688" cy="4935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pull dir="rd"/>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lstStyle/>
          <a:p>
            <a:pPr eaLnBrk="1" hangingPunct="1"/>
            <a:r>
              <a:rPr lang="en-US" altLang="zh-CN">
                <a:latin typeface="黑体" panose="02010609060101010101" pitchFamily="49" charset="-122"/>
              </a:rPr>
              <a:t>5.6 </a:t>
            </a:r>
            <a:r>
              <a:rPr lang="zh-CN" altLang="en-US">
                <a:latin typeface="黑体" panose="02010609060101010101" pitchFamily="49" charset="-122"/>
              </a:rPr>
              <a:t>并行主存系统</a:t>
            </a:r>
          </a:p>
        </p:txBody>
      </p:sp>
      <p:sp>
        <p:nvSpPr>
          <p:cNvPr id="145411" name="Rectangle 3" descr="Rectangle: Click to edit Master text styles&#10;Second level&#10;Third level&#10;Fourth level&#10;Fifth level"/>
          <p:cNvSpPr>
            <a:spLocks noGrp="1" noChangeArrowheads="1"/>
          </p:cNvSpPr>
          <p:nvPr>
            <p:ph type="body" idx="1"/>
          </p:nvPr>
        </p:nvSpPr>
        <p:spPr>
          <a:xfrm>
            <a:off x="685800" y="1773238"/>
            <a:ext cx="7772400" cy="4398962"/>
          </a:xfrm>
        </p:spPr>
        <p:txBody>
          <a:bodyPr/>
          <a:lstStyle/>
          <a:p>
            <a:pPr marL="0" indent="0" eaLnBrk="1" hangingPunct="1">
              <a:buFont typeface="Wingdings" panose="05000000000000000000" pitchFamily="2" charset="2"/>
              <a:buNone/>
              <a:defRPr/>
            </a:pPr>
            <a:r>
              <a:rPr lang="en-US" altLang="zh-CN" dirty="0"/>
              <a:t>2. </a:t>
            </a:r>
            <a:r>
              <a:rPr lang="zh-CN" altLang="en-US" dirty="0"/>
              <a:t>问题：对多体存储器如何进行编址？</a:t>
            </a:r>
          </a:p>
          <a:p>
            <a:pPr marL="1085850" lvl="1" indent="-457200" eaLnBrk="1" hangingPunct="1">
              <a:defRPr/>
            </a:pPr>
            <a:r>
              <a:rPr lang="zh-CN" altLang="en-US" dirty="0"/>
              <a:t>存储器是按顺序线性编址的。如何在二维矩阵和线性地址之间建立对应关系？</a:t>
            </a:r>
          </a:p>
          <a:p>
            <a:pPr marL="1085850" lvl="1" indent="-457200" eaLnBrk="1" hangingPunct="1">
              <a:defRPr/>
            </a:pPr>
            <a:r>
              <a:rPr lang="zh-CN" altLang="en-US" dirty="0"/>
              <a:t>两种编址方法</a:t>
            </a:r>
          </a:p>
          <a:p>
            <a:pPr lvl="2" eaLnBrk="1" hangingPunct="1">
              <a:defRPr/>
            </a:pPr>
            <a:r>
              <a:rPr lang="zh-CN" altLang="en-US" dirty="0"/>
              <a:t>高位交叉编址</a:t>
            </a:r>
          </a:p>
          <a:p>
            <a:pPr lvl="2" eaLnBrk="1" hangingPunct="1">
              <a:defRPr/>
            </a:pPr>
            <a:r>
              <a:rPr lang="zh-CN" altLang="en-US" dirty="0"/>
              <a:t>低位交叉编址 （有效地解决访问冲突问题 ）</a:t>
            </a:r>
            <a:endParaRPr lang="en-US" altLang="zh-CN" dirty="0"/>
          </a:p>
          <a:p>
            <a:pPr marL="628650" lvl="1" indent="0" eaLnBrk="1" hangingPunct="1">
              <a:buFont typeface="Wingdings" panose="05000000000000000000" pitchFamily="2" charset="2"/>
              <a:buNone/>
              <a:defRPr/>
            </a:pPr>
            <a:endParaRPr lang="en-US" altLang="zh-CN" sz="1600" i="1" dirty="0"/>
          </a:p>
          <a:p>
            <a:pPr marL="628650" lvl="1" indent="0" eaLnBrk="1" hangingPunct="1">
              <a:buFont typeface="Wingdings" panose="05000000000000000000" pitchFamily="2" charset="2"/>
              <a:buNone/>
              <a:defRPr/>
            </a:pPr>
            <a:r>
              <a:rPr lang="zh-CN" altLang="en-US" sz="1600" i="1" dirty="0"/>
              <a:t>注：</a:t>
            </a:r>
            <a:r>
              <a:rPr lang="en-US" altLang="zh-CN" sz="1600" i="1" dirty="0"/>
              <a:t>m </a:t>
            </a:r>
            <a:r>
              <a:rPr lang="zh-CN" altLang="en-US" sz="1600" i="1" dirty="0"/>
              <a:t>个体，每个体有</a:t>
            </a:r>
            <a:r>
              <a:rPr lang="en-US" altLang="zh-CN" sz="1600" i="1" dirty="0"/>
              <a:t>n </a:t>
            </a:r>
            <a:r>
              <a:rPr lang="zh-CN" altLang="en-US" sz="1600" i="1" dirty="0"/>
              <a:t>个存储单元，即</a:t>
            </a:r>
            <a:r>
              <a:rPr lang="en-US" altLang="zh-CN" sz="1600" i="1" dirty="0"/>
              <a:t>n </a:t>
            </a:r>
            <a:r>
              <a:rPr lang="zh-CN" altLang="en-US" sz="1600" i="1" dirty="0"/>
              <a:t>为行数、</a:t>
            </a:r>
            <a:r>
              <a:rPr lang="en-US" altLang="zh-CN" sz="1600" i="1" dirty="0"/>
              <a:t>m</a:t>
            </a:r>
            <a:r>
              <a:rPr lang="zh-CN" altLang="en-US" sz="1600" i="1" dirty="0"/>
              <a:t>为列数。</a:t>
            </a:r>
          </a:p>
        </p:txBody>
      </p:sp>
      <p:sp>
        <p:nvSpPr>
          <p:cNvPr id="160772" name="Text Box 4"/>
          <p:cNvSpPr txBox="1">
            <a:spLocks noChangeArrowheads="1"/>
          </p:cNvSpPr>
          <p:nvPr/>
        </p:nvSpPr>
        <p:spPr bwMode="auto">
          <a:xfrm>
            <a:off x="684213" y="1341438"/>
            <a:ext cx="684053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2600">
                <a:solidFill>
                  <a:srgbClr val="0000CC"/>
                </a:solidFill>
                <a:latin typeface="黑体" panose="02010609060101010101" pitchFamily="49" charset="-122"/>
              </a:rPr>
              <a:t>5.6.2 </a:t>
            </a:r>
            <a:r>
              <a:rPr lang="zh-CN" altLang="en-US" sz="2600">
                <a:solidFill>
                  <a:srgbClr val="0000CC"/>
                </a:solidFill>
                <a:latin typeface="黑体" panose="02010609060101010101" pitchFamily="49" charset="-122"/>
              </a:rPr>
              <a:t>多体交叉存储器</a:t>
            </a:r>
          </a:p>
        </p:txBody>
      </p:sp>
    </p:spTree>
  </p:cSld>
  <p:clrMapOvr>
    <a:masterClrMapping/>
  </p:clrMapOvr>
  <p:transition>
    <p:pull dir="rd"/>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descr="Rectangle: Click to edit Master text styles&#10;Second level&#10;Third level&#10;Fourth level&#10;Fifth level"/>
          <p:cNvSpPr>
            <a:spLocks noGrp="1"/>
          </p:cNvSpPr>
          <p:nvPr>
            <p:ph idx="1"/>
          </p:nvPr>
        </p:nvSpPr>
        <p:spPr>
          <a:xfrm>
            <a:off x="5292725" y="908050"/>
            <a:ext cx="3851275" cy="5473700"/>
          </a:xfrm>
        </p:spPr>
        <p:txBody>
          <a:bodyPr/>
          <a:lstStyle/>
          <a:p>
            <a:pPr marL="0" indent="0">
              <a:buFont typeface="Wingdings" panose="05000000000000000000" pitchFamily="2" charset="2"/>
              <a:buNone/>
              <a:defRPr/>
            </a:pPr>
            <a:r>
              <a:rPr lang="zh-CN" altLang="en-US" dirty="0"/>
              <a:t>高位交叉</a:t>
            </a:r>
            <a:endParaRPr lang="en-US" altLang="zh-CN" dirty="0"/>
          </a:p>
          <a:p>
            <a:pPr marL="342900" indent="-342900">
              <a:buFont typeface="Arial" panose="020B0604020202020204" pitchFamily="34" charset="0"/>
              <a:buChar char="•"/>
              <a:defRPr/>
            </a:pPr>
            <a:r>
              <a:rPr lang="zh-CN" altLang="en-US" sz="2000" dirty="0">
                <a:solidFill>
                  <a:schemeClr val="tx1"/>
                </a:solidFill>
              </a:rPr>
              <a:t>地址码的高位部分是体号，低位部分是体内地址；</a:t>
            </a:r>
            <a:endParaRPr lang="en-US" altLang="zh-CN" sz="2000" dirty="0">
              <a:solidFill>
                <a:schemeClr val="tx1"/>
              </a:solidFill>
            </a:endParaRPr>
          </a:p>
          <a:p>
            <a:pPr marL="342900" indent="-342900">
              <a:buFont typeface="Arial" panose="020B0604020202020204" pitchFamily="34" charset="0"/>
              <a:buChar char="•"/>
              <a:defRPr/>
            </a:pPr>
            <a:r>
              <a:rPr lang="zh-CN" altLang="en-US" sz="2000" dirty="0">
                <a:solidFill>
                  <a:schemeClr val="tx1"/>
                </a:solidFill>
              </a:rPr>
              <a:t>模块化，主要用于扩充存储容量；</a:t>
            </a:r>
            <a:endParaRPr lang="en-US" altLang="zh-CN" sz="2000" dirty="0">
              <a:solidFill>
                <a:schemeClr val="tx1"/>
              </a:solidFill>
            </a:endParaRPr>
          </a:p>
          <a:p>
            <a:pPr marL="342900" indent="-342900">
              <a:buFont typeface="Arial" panose="020B0604020202020204" pitchFamily="34" charset="0"/>
              <a:buChar char="•"/>
              <a:defRPr/>
            </a:pPr>
            <a:r>
              <a:rPr lang="zh-CN" altLang="en-US" sz="2000" dirty="0">
                <a:solidFill>
                  <a:schemeClr val="tx1"/>
                </a:solidFill>
              </a:rPr>
              <a:t>缺点：由于程序的连续性和局部性，在程序执行过程中被访问的指令序列和数据绝大多数分布在同一存储体中。</a:t>
            </a:r>
            <a:endParaRPr lang="en-US" altLang="zh-CN" sz="2000" dirty="0">
              <a:solidFill>
                <a:schemeClr val="tx1"/>
              </a:solidFill>
            </a:endParaRPr>
          </a:p>
          <a:p>
            <a:pPr marL="342900" indent="-342900">
              <a:buFont typeface="Arial" panose="020B0604020202020204" pitchFamily="34" charset="0"/>
              <a:buChar char="•"/>
              <a:defRPr/>
            </a:pPr>
            <a:r>
              <a:rPr lang="zh-CN" altLang="en-US" sz="2000" dirty="0">
                <a:solidFill>
                  <a:schemeClr val="tx1"/>
                </a:solidFill>
              </a:rPr>
              <a:t>在多任务系统中，可以将多个任务分配在不同存储体中，提高访问速度。</a:t>
            </a:r>
            <a:endParaRPr lang="en-US" altLang="zh-CN" sz="2000" dirty="0">
              <a:solidFill>
                <a:schemeClr val="tx1"/>
              </a:solidFill>
            </a:endParaRPr>
          </a:p>
        </p:txBody>
      </p:sp>
      <p:pic>
        <p:nvPicPr>
          <p:cNvPr id="161795"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489075"/>
            <a:ext cx="5149850" cy="310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内容占位符 2"/>
          <p:cNvSpPr txBox="1">
            <a:spLocks/>
          </p:cNvSpPr>
          <p:nvPr/>
        </p:nvSpPr>
        <p:spPr bwMode="auto">
          <a:xfrm>
            <a:off x="14288" y="6110288"/>
            <a:ext cx="2592387" cy="23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49263" indent="-449263" algn="l" rtl="0" eaLnBrk="0" fontAlgn="base" hangingPunct="0">
              <a:lnSpc>
                <a:spcPct val="120000"/>
              </a:lnSpc>
              <a:spcBef>
                <a:spcPct val="20000"/>
              </a:spcBef>
              <a:spcAft>
                <a:spcPct val="0"/>
              </a:spcAft>
              <a:buClr>
                <a:schemeClr val="tx1"/>
              </a:buClr>
              <a:buFont typeface="Wingdings" pitchFamily="2" charset="2"/>
              <a:buAutoNum type="arabicPeriod"/>
              <a:defRPr kumimoji="1" sz="2400">
                <a:solidFill>
                  <a:srgbClr val="E24C05"/>
                </a:solidFill>
                <a:latin typeface="+mn-lt"/>
                <a:ea typeface="+mn-ea"/>
                <a:cs typeface="+mn-cs"/>
              </a:defRPr>
            </a:lvl1pPr>
            <a:lvl2pPr marL="900113" indent="-271463" algn="l" rtl="0" eaLnBrk="0" fontAlgn="base" hangingPunct="0">
              <a:lnSpc>
                <a:spcPct val="120000"/>
              </a:lnSpc>
              <a:spcBef>
                <a:spcPct val="20000"/>
              </a:spcBef>
              <a:spcAft>
                <a:spcPct val="0"/>
              </a:spcAft>
              <a:buClr>
                <a:schemeClr val="tx1"/>
              </a:buClr>
              <a:buSzPct val="90000"/>
              <a:buFont typeface="Wingdings" pitchFamily="2" charset="2"/>
              <a:buChar char="Ø"/>
              <a:defRPr kumimoji="1" sz="2400">
                <a:solidFill>
                  <a:schemeClr val="tx1"/>
                </a:solidFill>
                <a:latin typeface="+mn-lt"/>
                <a:ea typeface="+mn-ea"/>
              </a:defRPr>
            </a:lvl2pPr>
            <a:lvl3pPr marL="1714500" indent="-457200" algn="l" rtl="0" eaLnBrk="0" fontAlgn="base" hangingPunct="0">
              <a:lnSpc>
                <a:spcPct val="120000"/>
              </a:lnSpc>
              <a:spcBef>
                <a:spcPct val="20000"/>
              </a:spcBef>
              <a:spcAft>
                <a:spcPct val="0"/>
              </a:spcAft>
              <a:buClr>
                <a:schemeClr val="hlink"/>
              </a:buClr>
              <a:buSzPct val="60000"/>
              <a:buFont typeface="Wingdings" pitchFamily="2" charset="2"/>
              <a:buChar char="q"/>
              <a:defRPr kumimoji="1" sz="2000" b="1">
                <a:solidFill>
                  <a:srgbClr val="000000"/>
                </a:solidFill>
                <a:latin typeface="+mn-lt"/>
                <a:ea typeface="宋体" pitchFamily="2" charset="-122"/>
              </a:defRPr>
            </a:lvl3pPr>
            <a:lvl4pPr marL="2274888" indent="-381000" algn="l" rtl="0" eaLnBrk="0" fontAlgn="base" hangingPunct="0">
              <a:lnSpc>
                <a:spcPct val="120000"/>
              </a:lnSpc>
              <a:spcBef>
                <a:spcPct val="20000"/>
              </a:spcBef>
              <a:spcAft>
                <a:spcPct val="0"/>
              </a:spcAft>
              <a:buClr>
                <a:srgbClr val="006600"/>
              </a:buClr>
              <a:buSzPct val="65000"/>
              <a:buFont typeface="Wingdings" pitchFamily="2" charset="2"/>
              <a:buChar char="n"/>
              <a:defRPr kumimoji="1" sz="2000" b="1">
                <a:solidFill>
                  <a:schemeClr val="tx1"/>
                </a:solidFill>
                <a:latin typeface="+mn-lt"/>
                <a:ea typeface="宋体" pitchFamily="2" charset="-122"/>
              </a:defRPr>
            </a:lvl4pPr>
            <a:lvl5pPr marL="2835275" indent="-381000" algn="l" rtl="0" eaLnBrk="0" fontAlgn="base" hangingPunct="0">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5pPr>
            <a:lvl6pPr marL="32924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6pPr>
            <a:lvl7pPr marL="37496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7pPr>
            <a:lvl8pPr marL="42068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8pPr>
            <a:lvl9pPr marL="46640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9pPr>
          </a:lstStyle>
          <a:p>
            <a:pPr marL="0" indent="0">
              <a:buFont typeface="Wingdings" pitchFamily="2" charset="2"/>
              <a:buNone/>
              <a:defRPr/>
            </a:pPr>
            <a:r>
              <a:rPr lang="zh-CN" altLang="en-US" sz="1200" kern="0" dirty="0">
                <a:solidFill>
                  <a:schemeClr val="tx1"/>
                </a:solidFill>
              </a:rPr>
              <a:t>上图取自郑伟民教材</a:t>
            </a:r>
            <a:endParaRPr lang="en-US" altLang="zh-CN" sz="1200" kern="0" dirty="0">
              <a:solidFill>
                <a:schemeClr val="tx1"/>
              </a:solidFill>
            </a:endParaRPr>
          </a:p>
        </p:txBody>
      </p:sp>
    </p:spTree>
  </p:cSld>
  <p:clrMapOvr>
    <a:masterClrMapping/>
  </p:clrMapOvr>
  <p:transition>
    <p:pull dir="rd"/>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5"/>
          <p:cNvSpPr>
            <a:spLocks noGrp="1" noChangeArrowheads="1"/>
          </p:cNvSpPr>
          <p:nvPr>
            <p:ph type="title"/>
          </p:nvPr>
        </p:nvSpPr>
        <p:spPr/>
        <p:txBody>
          <a:bodyPr/>
          <a:lstStyle/>
          <a:p>
            <a:pPr eaLnBrk="1" hangingPunct="1"/>
            <a:r>
              <a:rPr lang="en-US" altLang="zh-CN">
                <a:latin typeface="黑体" panose="02010609060101010101" pitchFamily="49" charset="-122"/>
              </a:rPr>
              <a:t>5.6 </a:t>
            </a:r>
            <a:r>
              <a:rPr lang="zh-CN" altLang="en-US">
                <a:latin typeface="黑体" panose="02010609060101010101" pitchFamily="49" charset="-122"/>
              </a:rPr>
              <a:t>并行主存系统</a:t>
            </a:r>
          </a:p>
        </p:txBody>
      </p:sp>
      <p:sp>
        <p:nvSpPr>
          <p:cNvPr id="162819" name="Rectangle 3" descr="Rectangle: Click to edit Master text styles&#10;Second level&#10;Third level&#10;Fourth level&#10;Fifth level"/>
          <p:cNvSpPr>
            <a:spLocks noGrp="1" noChangeArrowheads="1"/>
          </p:cNvSpPr>
          <p:nvPr>
            <p:ph type="body" sz="half" idx="1"/>
          </p:nvPr>
        </p:nvSpPr>
        <p:spPr>
          <a:xfrm>
            <a:off x="685800" y="1363663"/>
            <a:ext cx="7486650" cy="2209800"/>
          </a:xfrm>
        </p:spPr>
        <p:txBody>
          <a:bodyPr/>
          <a:lstStyle/>
          <a:p>
            <a:pPr marL="0" indent="0" eaLnBrk="1" hangingPunct="1">
              <a:buFont typeface="Wingdings" panose="05000000000000000000" pitchFamily="2" charset="2"/>
              <a:buNone/>
            </a:pPr>
            <a:r>
              <a:rPr lang="zh-CN" altLang="en-US"/>
              <a:t>高位交叉编址 </a:t>
            </a:r>
          </a:p>
          <a:p>
            <a:pPr marL="1085850" lvl="1" indent="-457200" eaLnBrk="1" hangingPunct="1"/>
            <a:r>
              <a:rPr lang="zh-CN" altLang="en-US"/>
              <a:t>对存储单元矩阵按列优先的方式进行编址 </a:t>
            </a:r>
          </a:p>
          <a:p>
            <a:pPr marL="1085850" lvl="1" indent="-457200" eaLnBrk="1" hangingPunct="1"/>
            <a:r>
              <a:rPr lang="zh-CN" altLang="en-US">
                <a:solidFill>
                  <a:srgbClr val="D60093"/>
                </a:solidFill>
              </a:rPr>
              <a:t>特点：</a:t>
            </a:r>
            <a:r>
              <a:rPr lang="zh-CN" altLang="en-US"/>
              <a:t>同一个体中的高</a:t>
            </a:r>
            <a:r>
              <a:rPr lang="en-US" altLang="zh-CN">
                <a:solidFill>
                  <a:srgbClr val="9933FF"/>
                </a:solidFill>
              </a:rPr>
              <a:t>log</a:t>
            </a:r>
            <a:r>
              <a:rPr lang="en-US" altLang="zh-CN" baseline="-25000">
                <a:solidFill>
                  <a:srgbClr val="9933FF"/>
                </a:solidFill>
              </a:rPr>
              <a:t>2</a:t>
            </a:r>
            <a:r>
              <a:rPr lang="en-US" altLang="zh-CN">
                <a:solidFill>
                  <a:srgbClr val="9933FF"/>
                </a:solidFill>
              </a:rPr>
              <a:t>m</a:t>
            </a:r>
            <a:r>
              <a:rPr lang="zh-CN" altLang="en-US"/>
              <a:t>位都是相同的</a:t>
            </a:r>
          </a:p>
          <a:p>
            <a:pPr lvl="2" eaLnBrk="1" hangingPunct="1">
              <a:buFont typeface="Wingdings" panose="05000000000000000000" pitchFamily="2" charset="2"/>
              <a:buNone/>
            </a:pPr>
            <a:r>
              <a:rPr lang="zh-CN" altLang="en-US"/>
              <a:t>                                      （体号） </a:t>
            </a:r>
          </a:p>
        </p:txBody>
      </p:sp>
      <p:graphicFrame>
        <p:nvGraphicFramePr>
          <p:cNvPr id="162820" name="Object 4"/>
          <p:cNvGraphicFramePr>
            <a:graphicFrameLocks noChangeAspect="1"/>
          </p:cNvGraphicFramePr>
          <p:nvPr>
            <p:ph sz="half" idx="2"/>
          </p:nvPr>
        </p:nvGraphicFramePr>
        <p:xfrm>
          <a:off x="755650" y="3663950"/>
          <a:ext cx="7705725" cy="2357438"/>
        </p:xfrm>
        <a:graphic>
          <a:graphicData uri="http://schemas.openxmlformats.org/presentationml/2006/ole">
            <mc:AlternateContent xmlns:mc="http://schemas.openxmlformats.org/markup-compatibility/2006">
              <mc:Choice xmlns:v="urn:schemas-microsoft-com:vml" Requires="v">
                <p:oleObj spid="_x0000_s162821" name="图片" r:id="rId3" imgW="4102608" imgH="1255776" progId="Word.Picture.8">
                  <p:embed/>
                </p:oleObj>
              </mc:Choice>
              <mc:Fallback>
                <p:oleObj name="图片" r:id="rId3" imgW="4102608" imgH="1255776" progId="Word.Picture.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3663950"/>
                        <a:ext cx="7705725" cy="235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pull dir="rd"/>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5"/>
          <p:cNvSpPr>
            <a:spLocks noGrp="1" noChangeArrowheads="1"/>
          </p:cNvSpPr>
          <p:nvPr>
            <p:ph type="title"/>
          </p:nvPr>
        </p:nvSpPr>
        <p:spPr/>
        <p:txBody>
          <a:bodyPr/>
          <a:lstStyle/>
          <a:p>
            <a:pPr eaLnBrk="1" hangingPunct="1"/>
            <a:r>
              <a:rPr lang="en-US" altLang="zh-CN" sz="1800"/>
              <a:t>  </a:t>
            </a:r>
          </a:p>
        </p:txBody>
      </p:sp>
      <p:sp>
        <p:nvSpPr>
          <p:cNvPr id="163843" name="Rectangle 3" descr="Rectangle: Click to edit Master text styles&#10;Second level&#10;Third level&#10;Fourth level&#10;Fifth level"/>
          <p:cNvSpPr>
            <a:spLocks noGrp="1" noChangeArrowheads="1"/>
          </p:cNvSpPr>
          <p:nvPr>
            <p:ph type="body" sz="half" idx="1"/>
          </p:nvPr>
        </p:nvSpPr>
        <p:spPr>
          <a:xfrm>
            <a:off x="685800" y="1435100"/>
            <a:ext cx="7918450" cy="5089525"/>
          </a:xfrm>
        </p:spPr>
        <p:txBody>
          <a:bodyPr/>
          <a:lstStyle/>
          <a:p>
            <a:pPr marL="1085850" lvl="1" indent="-457200" eaLnBrk="1" hangingPunct="1"/>
            <a:r>
              <a:rPr lang="zh-CN" altLang="en-US">
                <a:latin typeface="Times New Roman" panose="02020603050405020304" pitchFamily="18" charset="0"/>
              </a:rPr>
              <a:t>处于第</a:t>
            </a:r>
            <a:r>
              <a:rPr lang="en-US" altLang="zh-CN">
                <a:solidFill>
                  <a:srgbClr val="9933FF"/>
                </a:solidFill>
                <a:latin typeface="Times New Roman" panose="02020603050405020304" pitchFamily="18" charset="0"/>
              </a:rPr>
              <a:t>i</a:t>
            </a:r>
            <a:r>
              <a:rPr lang="zh-CN" altLang="en-US">
                <a:latin typeface="Times New Roman" panose="02020603050405020304" pitchFamily="18" charset="0"/>
              </a:rPr>
              <a:t>行第</a:t>
            </a:r>
            <a:r>
              <a:rPr lang="en-US" altLang="zh-CN">
                <a:solidFill>
                  <a:srgbClr val="9933FF"/>
                </a:solidFill>
                <a:latin typeface="Times New Roman" panose="02020603050405020304" pitchFamily="18" charset="0"/>
              </a:rPr>
              <a:t>j</a:t>
            </a:r>
            <a:r>
              <a:rPr lang="zh-CN" altLang="en-US">
                <a:latin typeface="Times New Roman" panose="02020603050405020304" pitchFamily="18" charset="0"/>
              </a:rPr>
              <a:t>列的单元，即体号为</a:t>
            </a:r>
            <a:r>
              <a:rPr lang="en-US" altLang="zh-CN">
                <a:solidFill>
                  <a:srgbClr val="9933FF"/>
                </a:solidFill>
                <a:latin typeface="Times New Roman" panose="02020603050405020304" pitchFamily="18" charset="0"/>
              </a:rPr>
              <a:t>j</a:t>
            </a:r>
            <a:r>
              <a:rPr lang="zh-CN" altLang="en-US">
                <a:latin typeface="Times New Roman" panose="02020603050405020304" pitchFamily="18" charset="0"/>
              </a:rPr>
              <a:t>、体内地址为</a:t>
            </a:r>
            <a:r>
              <a:rPr lang="en-US" altLang="zh-CN">
                <a:solidFill>
                  <a:srgbClr val="9933FF"/>
                </a:solidFill>
                <a:latin typeface="Times New Roman" panose="02020603050405020304" pitchFamily="18" charset="0"/>
              </a:rPr>
              <a:t>i</a:t>
            </a:r>
            <a:r>
              <a:rPr lang="zh-CN" altLang="en-US">
                <a:latin typeface="Times New Roman" panose="02020603050405020304" pitchFamily="18" charset="0"/>
              </a:rPr>
              <a:t>的单元，其线性地址为：</a:t>
            </a:r>
          </a:p>
          <a:p>
            <a:pPr lvl="2" eaLnBrk="1" hangingPunct="1">
              <a:buFont typeface="Wingdings" panose="05000000000000000000" pitchFamily="2" charset="2"/>
              <a:buNone/>
            </a:pPr>
            <a:r>
              <a:rPr lang="zh-CN" altLang="en-US">
                <a:solidFill>
                  <a:srgbClr val="D60093"/>
                </a:solidFill>
                <a:latin typeface="Times New Roman" panose="02020603050405020304" pitchFamily="18" charset="0"/>
              </a:rPr>
              <a:t>                   </a:t>
            </a:r>
            <a:r>
              <a:rPr lang="en-US" altLang="zh-CN">
                <a:solidFill>
                  <a:srgbClr val="D60093"/>
                </a:solidFill>
                <a:latin typeface="Times New Roman" panose="02020603050405020304" pitchFamily="18" charset="0"/>
              </a:rPr>
              <a:t>A</a:t>
            </a:r>
            <a:r>
              <a:rPr lang="zh-CN" altLang="en-US">
                <a:solidFill>
                  <a:srgbClr val="D60093"/>
                </a:solidFill>
                <a:latin typeface="Times New Roman" panose="02020603050405020304" pitchFamily="18" charset="0"/>
              </a:rPr>
              <a:t>＝</a:t>
            </a:r>
            <a:r>
              <a:rPr lang="en-US" altLang="zh-CN">
                <a:solidFill>
                  <a:srgbClr val="D60093"/>
                </a:solidFill>
                <a:latin typeface="Times New Roman" panose="02020603050405020304" pitchFamily="18" charset="0"/>
              </a:rPr>
              <a:t>j×n</a:t>
            </a:r>
            <a:r>
              <a:rPr lang="zh-CN" altLang="en-US">
                <a:solidFill>
                  <a:srgbClr val="D60093"/>
                </a:solidFill>
                <a:latin typeface="Times New Roman" panose="02020603050405020304" pitchFamily="18" charset="0"/>
              </a:rPr>
              <a:t>＋</a:t>
            </a:r>
            <a:r>
              <a:rPr lang="en-US" altLang="zh-CN">
                <a:solidFill>
                  <a:srgbClr val="D60093"/>
                </a:solidFill>
                <a:latin typeface="Times New Roman" panose="02020603050405020304" pitchFamily="18" charset="0"/>
              </a:rPr>
              <a:t>i   </a:t>
            </a:r>
          </a:p>
          <a:p>
            <a:pPr lvl="2" eaLnBrk="1" hangingPunct="1">
              <a:buFont typeface="Wingdings" panose="05000000000000000000" pitchFamily="2" charset="2"/>
              <a:buNone/>
            </a:pPr>
            <a:r>
              <a:rPr lang="zh-CN" altLang="en-US">
                <a:latin typeface="Times New Roman" panose="02020603050405020304" pitchFamily="18" charset="0"/>
              </a:rPr>
              <a:t>其中：</a:t>
            </a:r>
            <a:r>
              <a:rPr lang="en-US" altLang="zh-CN">
                <a:latin typeface="Times New Roman" panose="02020603050405020304" pitchFamily="18" charset="0"/>
              </a:rPr>
              <a:t>j</a:t>
            </a:r>
            <a:r>
              <a:rPr lang="zh-CN" altLang="en-US">
                <a:latin typeface="Times New Roman" panose="02020603050405020304" pitchFamily="18" charset="0"/>
              </a:rPr>
              <a:t>＝０，</a:t>
            </a:r>
            <a:r>
              <a:rPr lang="en-US" altLang="zh-CN">
                <a:latin typeface="Times New Roman" panose="02020603050405020304" pitchFamily="18" charset="0"/>
              </a:rPr>
              <a:t>1</a:t>
            </a:r>
            <a:r>
              <a:rPr lang="zh-CN" altLang="en-US">
                <a:latin typeface="Times New Roman" panose="02020603050405020304" pitchFamily="18" charset="0"/>
              </a:rPr>
              <a:t>，</a:t>
            </a:r>
            <a:r>
              <a:rPr lang="en-US" altLang="zh-CN">
                <a:latin typeface="Times New Roman" panose="02020603050405020304" pitchFamily="18" charset="0"/>
              </a:rPr>
              <a:t>2</a:t>
            </a:r>
            <a:r>
              <a:rPr lang="zh-CN" altLang="en-US">
                <a:latin typeface="Times New Roman" panose="02020603050405020304" pitchFamily="18" charset="0"/>
              </a:rPr>
              <a:t>，</a:t>
            </a:r>
            <a:r>
              <a:rPr lang="en-US" altLang="zh-CN">
                <a:latin typeface="Times New Roman" panose="02020603050405020304" pitchFamily="18" charset="0"/>
              </a:rPr>
              <a:t>…</a:t>
            </a:r>
            <a:r>
              <a:rPr lang="zh-CN" altLang="en-US">
                <a:latin typeface="Times New Roman" panose="02020603050405020304" pitchFamily="18" charset="0"/>
              </a:rPr>
              <a:t>，</a:t>
            </a:r>
            <a:r>
              <a:rPr lang="en-US" altLang="zh-CN">
                <a:latin typeface="Times New Roman" panose="02020603050405020304" pitchFamily="18" charset="0"/>
              </a:rPr>
              <a:t>m</a:t>
            </a:r>
            <a:r>
              <a:rPr lang="zh-CN" altLang="en-US">
                <a:latin typeface="Times New Roman" panose="02020603050405020304" pitchFamily="18" charset="0"/>
              </a:rPr>
              <a:t>－</a:t>
            </a:r>
            <a:r>
              <a:rPr lang="en-US" altLang="zh-CN">
                <a:latin typeface="Times New Roman" panose="02020603050405020304" pitchFamily="18" charset="0"/>
              </a:rPr>
              <a:t>1</a:t>
            </a:r>
          </a:p>
          <a:p>
            <a:pPr lvl="2" eaLnBrk="1" hangingPunct="1">
              <a:buFont typeface="Wingdings" panose="05000000000000000000" pitchFamily="2" charset="2"/>
              <a:buNone/>
            </a:pPr>
            <a:r>
              <a:rPr lang="en-US" altLang="zh-CN">
                <a:latin typeface="Times New Roman" panose="02020603050405020304" pitchFamily="18" charset="0"/>
              </a:rPr>
              <a:t>            i</a:t>
            </a:r>
            <a:r>
              <a:rPr lang="zh-CN" altLang="en-US">
                <a:latin typeface="Times New Roman" panose="02020603050405020304" pitchFamily="18" charset="0"/>
              </a:rPr>
              <a:t>＝０，</a:t>
            </a:r>
            <a:r>
              <a:rPr lang="en-US" altLang="zh-CN">
                <a:latin typeface="Times New Roman" panose="02020603050405020304" pitchFamily="18" charset="0"/>
              </a:rPr>
              <a:t>1</a:t>
            </a:r>
            <a:r>
              <a:rPr lang="zh-CN" altLang="en-US">
                <a:latin typeface="Times New Roman" panose="02020603050405020304" pitchFamily="18" charset="0"/>
              </a:rPr>
              <a:t>，</a:t>
            </a:r>
            <a:r>
              <a:rPr lang="en-US" altLang="zh-CN">
                <a:latin typeface="Times New Roman" panose="02020603050405020304" pitchFamily="18" charset="0"/>
              </a:rPr>
              <a:t>2</a:t>
            </a:r>
            <a:r>
              <a:rPr lang="zh-CN" altLang="en-US">
                <a:latin typeface="Times New Roman" panose="02020603050405020304" pitchFamily="18" charset="0"/>
              </a:rPr>
              <a:t>，</a:t>
            </a:r>
            <a:r>
              <a:rPr lang="en-US" altLang="zh-CN">
                <a:latin typeface="Times New Roman" panose="02020603050405020304" pitchFamily="18" charset="0"/>
              </a:rPr>
              <a:t>…</a:t>
            </a:r>
            <a:r>
              <a:rPr lang="zh-CN" altLang="en-US">
                <a:latin typeface="Times New Roman" panose="02020603050405020304" pitchFamily="18" charset="0"/>
              </a:rPr>
              <a:t>，</a:t>
            </a:r>
            <a:r>
              <a:rPr lang="en-US" altLang="zh-CN">
                <a:latin typeface="Times New Roman" panose="02020603050405020304" pitchFamily="18" charset="0"/>
              </a:rPr>
              <a:t>n</a:t>
            </a:r>
            <a:r>
              <a:rPr lang="zh-CN" altLang="en-US">
                <a:latin typeface="Times New Roman" panose="02020603050405020304" pitchFamily="18" charset="0"/>
              </a:rPr>
              <a:t>－</a:t>
            </a:r>
            <a:r>
              <a:rPr lang="en-US" altLang="zh-CN">
                <a:latin typeface="Times New Roman" panose="02020603050405020304" pitchFamily="18" charset="0"/>
              </a:rPr>
              <a:t>1 </a:t>
            </a:r>
          </a:p>
          <a:p>
            <a:pPr marL="1085850" lvl="1" indent="-457200" eaLnBrk="1" hangingPunct="1"/>
            <a:r>
              <a:rPr lang="zh-CN" altLang="en-US">
                <a:latin typeface="Times New Roman" panose="02020603050405020304" pitchFamily="18" charset="0"/>
              </a:rPr>
              <a:t>一个单元的线性地址为</a:t>
            </a:r>
            <a:r>
              <a:rPr lang="en-US" altLang="zh-CN">
                <a:solidFill>
                  <a:srgbClr val="9933FF"/>
                </a:solidFill>
                <a:latin typeface="Times New Roman" panose="02020603050405020304" pitchFamily="18" charset="0"/>
              </a:rPr>
              <a:t>A</a:t>
            </a:r>
            <a:r>
              <a:rPr lang="zh-CN" altLang="en-US">
                <a:latin typeface="Times New Roman" panose="02020603050405020304" pitchFamily="18" charset="0"/>
              </a:rPr>
              <a:t>，则其体号</a:t>
            </a:r>
            <a:r>
              <a:rPr lang="en-US" altLang="zh-CN">
                <a:solidFill>
                  <a:srgbClr val="9933FF"/>
                </a:solidFill>
                <a:latin typeface="Times New Roman" panose="02020603050405020304" pitchFamily="18" charset="0"/>
              </a:rPr>
              <a:t>j</a:t>
            </a:r>
            <a:r>
              <a:rPr lang="zh-CN" altLang="en-US">
                <a:latin typeface="Times New Roman" panose="02020603050405020304" pitchFamily="18" charset="0"/>
              </a:rPr>
              <a:t>和体内地址</a:t>
            </a:r>
            <a:r>
              <a:rPr lang="en-US" altLang="zh-CN">
                <a:solidFill>
                  <a:srgbClr val="9933FF"/>
                </a:solidFill>
                <a:latin typeface="Times New Roman" panose="02020603050405020304" pitchFamily="18" charset="0"/>
              </a:rPr>
              <a:t>i</a:t>
            </a:r>
            <a:r>
              <a:rPr lang="zh-CN" altLang="en-US">
                <a:latin typeface="Times New Roman" panose="02020603050405020304" pitchFamily="18" charset="0"/>
              </a:rPr>
              <a:t>为： </a:t>
            </a:r>
          </a:p>
          <a:p>
            <a:pPr marL="1085850" lvl="1" indent="-457200" eaLnBrk="1" hangingPunct="1">
              <a:buFont typeface="Wingdings" panose="05000000000000000000" pitchFamily="2" charset="2"/>
              <a:buNone/>
            </a:pPr>
            <a:r>
              <a:rPr lang="zh-CN" altLang="en-US">
                <a:latin typeface="Times New Roman" panose="02020603050405020304" pitchFamily="18" charset="0"/>
              </a:rPr>
              <a:t>  </a:t>
            </a:r>
          </a:p>
          <a:p>
            <a:pPr lvl="2" eaLnBrk="1" hangingPunct="1">
              <a:buFont typeface="Wingdings" panose="05000000000000000000" pitchFamily="2" charset="2"/>
              <a:buNone/>
            </a:pPr>
            <a:r>
              <a:rPr lang="zh-CN" altLang="en-US">
                <a:latin typeface="Times New Roman" panose="02020603050405020304" pitchFamily="18" charset="0"/>
              </a:rPr>
              <a:t>                                                   </a:t>
            </a:r>
            <a:r>
              <a:rPr lang="en-US" altLang="zh-CN">
                <a:latin typeface="Times New Roman" panose="02020603050405020304" pitchFamily="18" charset="0"/>
              </a:rPr>
              <a:t>i </a:t>
            </a:r>
            <a:r>
              <a:rPr lang="zh-CN" altLang="en-US">
                <a:latin typeface="Times New Roman" panose="02020603050405020304" pitchFamily="18" charset="0"/>
              </a:rPr>
              <a:t>＝</a:t>
            </a:r>
            <a:r>
              <a:rPr lang="en-US" altLang="zh-CN">
                <a:latin typeface="Times New Roman" panose="02020603050405020304" pitchFamily="18" charset="0"/>
              </a:rPr>
              <a:t>A mod n</a:t>
            </a:r>
          </a:p>
        </p:txBody>
      </p:sp>
      <p:graphicFrame>
        <p:nvGraphicFramePr>
          <p:cNvPr id="163844" name="Object 4"/>
          <p:cNvGraphicFramePr>
            <a:graphicFrameLocks noChangeAspect="1"/>
          </p:cNvGraphicFramePr>
          <p:nvPr>
            <p:ph sz="half" idx="2"/>
          </p:nvPr>
        </p:nvGraphicFramePr>
        <p:xfrm>
          <a:off x="2771775" y="4797425"/>
          <a:ext cx="1152525" cy="933450"/>
        </p:xfrm>
        <a:graphic>
          <a:graphicData uri="http://schemas.openxmlformats.org/presentationml/2006/ole">
            <mc:AlternateContent xmlns:mc="http://schemas.openxmlformats.org/markup-compatibility/2006">
              <mc:Choice xmlns:v="urn:schemas-microsoft-com:vml" Requires="v">
                <p:oleObj spid="_x0000_s163846" name="公式" r:id="rId3" imgW="533169" imgH="431613" progId="Equation.3">
                  <p:embed/>
                </p:oleObj>
              </mc:Choice>
              <mc:Fallback>
                <p:oleObj name="公式" r:id="rId3" imgW="533169" imgH="431613"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775" y="4797425"/>
                        <a:ext cx="1152525" cy="93345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845" name="Rectangle 7"/>
          <p:cNvSpPr>
            <a:spLocks noChangeArrowheads="1"/>
          </p:cNvSpPr>
          <p:nvPr/>
        </p:nvSpPr>
        <p:spPr bwMode="auto">
          <a:xfrm>
            <a:off x="3924300" y="260350"/>
            <a:ext cx="5105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algn="ctr" eaLnBrk="1" hangingPunct="1">
              <a:lnSpc>
                <a:spcPct val="100000"/>
              </a:lnSpc>
              <a:spcBef>
                <a:spcPct val="0"/>
              </a:spcBef>
              <a:buClrTx/>
              <a:buFontTx/>
              <a:buNone/>
            </a:pPr>
            <a:r>
              <a:rPr lang="en-US" altLang="zh-CN" sz="2000">
                <a:solidFill>
                  <a:srgbClr val="4F56AD"/>
                </a:solidFill>
                <a:latin typeface="黑体" panose="02010609060101010101" pitchFamily="49" charset="-122"/>
              </a:rPr>
              <a:t>5.6 </a:t>
            </a:r>
            <a:r>
              <a:rPr lang="zh-CN" altLang="en-US" sz="2000">
                <a:solidFill>
                  <a:srgbClr val="4F56AD"/>
                </a:solidFill>
                <a:latin typeface="黑体" panose="02010609060101010101" pitchFamily="49" charset="-122"/>
              </a:rPr>
              <a:t>并行主存系统</a:t>
            </a:r>
          </a:p>
        </p:txBody>
      </p:sp>
    </p:spTree>
  </p:cSld>
  <p:clrMapOvr>
    <a:masterClrMapping/>
  </p:clrMapOvr>
  <p:transition>
    <p:pull dir="rd"/>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5"/>
          <p:cNvSpPr>
            <a:spLocks noGrp="1" noChangeArrowheads="1"/>
          </p:cNvSpPr>
          <p:nvPr>
            <p:ph type="title"/>
          </p:nvPr>
        </p:nvSpPr>
        <p:spPr/>
        <p:txBody>
          <a:bodyPr/>
          <a:lstStyle/>
          <a:p>
            <a:pPr eaLnBrk="1" hangingPunct="1"/>
            <a:r>
              <a:rPr lang="en-US" altLang="zh-CN">
                <a:latin typeface="黑体" panose="02010609060101010101" pitchFamily="49" charset="-122"/>
              </a:rPr>
              <a:t>5.6 </a:t>
            </a:r>
            <a:r>
              <a:rPr lang="zh-CN" altLang="en-US">
                <a:latin typeface="黑体" panose="02010609060101010101" pitchFamily="49" charset="-122"/>
              </a:rPr>
              <a:t>并行主存系统</a:t>
            </a:r>
          </a:p>
        </p:txBody>
      </p:sp>
      <p:sp>
        <p:nvSpPr>
          <p:cNvPr id="138243" name="Rectangle 3" descr="Rectangle: Click to edit Master text styles&#10;Second level&#10;Third level&#10;Fourth level&#10;Fifth level"/>
          <p:cNvSpPr>
            <a:spLocks noGrp="1" noChangeArrowheads="1"/>
          </p:cNvSpPr>
          <p:nvPr>
            <p:ph type="body" sz="half" idx="1"/>
          </p:nvPr>
        </p:nvSpPr>
        <p:spPr>
          <a:xfrm>
            <a:off x="685800" y="1219200"/>
            <a:ext cx="7847013" cy="4946650"/>
          </a:xfrm>
        </p:spPr>
        <p:txBody>
          <a:bodyPr/>
          <a:lstStyle/>
          <a:p>
            <a:pPr marL="1085850" lvl="1" indent="-457200" eaLnBrk="1" hangingPunct="1">
              <a:defRPr/>
            </a:pPr>
            <a:r>
              <a:rPr lang="zh-CN" altLang="en-US" dirty="0">
                <a:latin typeface="Times New Roman" panose="02020603050405020304" pitchFamily="18" charset="0"/>
              </a:rPr>
              <a:t>把</a:t>
            </a:r>
            <a:r>
              <a:rPr lang="en-US" altLang="zh-CN" dirty="0">
                <a:solidFill>
                  <a:srgbClr val="9933FF"/>
                </a:solidFill>
                <a:latin typeface="Times New Roman" panose="02020603050405020304" pitchFamily="18" charset="0"/>
              </a:rPr>
              <a:t>A</a:t>
            </a:r>
            <a:r>
              <a:rPr lang="zh-CN" altLang="en-US" dirty="0">
                <a:latin typeface="Times New Roman" panose="02020603050405020304" pitchFamily="18" charset="0"/>
              </a:rPr>
              <a:t>表示为二进制数，则其高</a:t>
            </a:r>
            <a:r>
              <a:rPr lang="en-US" altLang="zh-CN" dirty="0">
                <a:solidFill>
                  <a:srgbClr val="9933FF"/>
                </a:solidFill>
                <a:latin typeface="Times New Roman" panose="02020603050405020304" pitchFamily="18" charset="0"/>
              </a:rPr>
              <a:t>log</a:t>
            </a:r>
            <a:r>
              <a:rPr lang="en-US" altLang="zh-CN" baseline="-25000" dirty="0">
                <a:solidFill>
                  <a:srgbClr val="9933FF"/>
                </a:solidFill>
                <a:latin typeface="Times New Roman" panose="02020603050405020304" pitchFamily="18" charset="0"/>
              </a:rPr>
              <a:t>2</a:t>
            </a:r>
            <a:r>
              <a:rPr lang="en-US" altLang="zh-CN" dirty="0">
                <a:solidFill>
                  <a:srgbClr val="9933FF"/>
                </a:solidFill>
                <a:latin typeface="Times New Roman" panose="02020603050405020304" pitchFamily="18" charset="0"/>
              </a:rPr>
              <a:t>m</a:t>
            </a:r>
            <a:r>
              <a:rPr lang="zh-CN" altLang="en-US" dirty="0">
                <a:latin typeface="Times New Roman" panose="02020603050405020304" pitchFamily="18" charset="0"/>
              </a:rPr>
              <a:t>位就是体号，而剩下的部分就是体内地址。</a:t>
            </a:r>
            <a:r>
              <a:rPr lang="zh-CN" altLang="en-US" sz="2000" dirty="0"/>
              <a:t> </a:t>
            </a:r>
          </a:p>
          <a:p>
            <a:pPr marL="1085850" lvl="1" indent="-457200" eaLnBrk="1" hangingPunct="1">
              <a:defRPr/>
            </a:pPr>
            <a:endParaRPr lang="zh-CN" altLang="en-US" sz="2000" dirty="0"/>
          </a:p>
          <a:p>
            <a:pPr marL="1085850" lvl="1" indent="-457200" eaLnBrk="1" hangingPunct="1">
              <a:defRPr/>
            </a:pPr>
            <a:endParaRPr lang="zh-CN" altLang="en-US" sz="2000" dirty="0"/>
          </a:p>
          <a:p>
            <a:pPr marL="628650" lvl="1" indent="0" eaLnBrk="1" hangingPunct="1">
              <a:buFont typeface="Wingdings" panose="05000000000000000000" pitchFamily="2" charset="2"/>
              <a:buNone/>
              <a:defRPr/>
            </a:pPr>
            <a:endParaRPr lang="zh-CN" altLang="en-US" sz="2000" dirty="0"/>
          </a:p>
        </p:txBody>
      </p:sp>
      <p:graphicFrame>
        <p:nvGraphicFramePr>
          <p:cNvPr id="164868" name="Object 4"/>
          <p:cNvGraphicFramePr>
            <a:graphicFrameLocks noChangeAspect="1"/>
          </p:cNvGraphicFramePr>
          <p:nvPr>
            <p:ph sz="half" idx="2"/>
          </p:nvPr>
        </p:nvGraphicFramePr>
        <p:xfrm>
          <a:off x="2484438" y="2492375"/>
          <a:ext cx="4032250" cy="1017588"/>
        </p:xfrm>
        <a:graphic>
          <a:graphicData uri="http://schemas.openxmlformats.org/presentationml/2006/ole">
            <mc:AlternateContent xmlns:mc="http://schemas.openxmlformats.org/markup-compatibility/2006">
              <mc:Choice xmlns:v="urn:schemas-microsoft-com:vml" Requires="v">
                <p:oleObj spid="_x0000_s164869" name="图片" r:id="rId3" imgW="2435352" imgH="615696" progId="Word.Picture.8">
                  <p:embed/>
                </p:oleObj>
              </mc:Choice>
              <mc:Fallback>
                <p:oleObj name="图片" r:id="rId3" imgW="2435352" imgH="615696" progId="Word.Picture.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4438" y="2492375"/>
                        <a:ext cx="4032250" cy="1017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pull dir="rd"/>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descr="Rectangle: Click to edit Master text styles&#10;Second level&#10;Third level&#10;Fourth level&#10;Fifth level"/>
          <p:cNvSpPr>
            <a:spLocks noGrp="1"/>
          </p:cNvSpPr>
          <p:nvPr>
            <p:ph idx="1"/>
          </p:nvPr>
        </p:nvSpPr>
        <p:spPr>
          <a:xfrm>
            <a:off x="5435600" y="836613"/>
            <a:ext cx="3529013" cy="5472112"/>
          </a:xfrm>
        </p:spPr>
        <p:txBody>
          <a:bodyPr/>
          <a:lstStyle/>
          <a:p>
            <a:pPr marL="0" indent="0">
              <a:buFont typeface="Wingdings" panose="05000000000000000000" pitchFamily="2" charset="2"/>
              <a:buNone/>
              <a:defRPr/>
            </a:pPr>
            <a:r>
              <a:rPr lang="zh-CN" altLang="en-US" dirty="0"/>
              <a:t>低位交叉</a:t>
            </a:r>
            <a:endParaRPr lang="en-US" altLang="zh-CN" dirty="0"/>
          </a:p>
          <a:p>
            <a:pPr marL="342900" indent="-342900">
              <a:buFont typeface="Arial" panose="020B0604020202020204" pitchFamily="34" charset="0"/>
              <a:buChar char="•"/>
              <a:defRPr/>
            </a:pPr>
            <a:r>
              <a:rPr lang="zh-CN" altLang="en-US" sz="2000" dirty="0">
                <a:solidFill>
                  <a:schemeClr val="tx1"/>
                </a:solidFill>
              </a:rPr>
              <a:t>低位为体号，高位为体内地址；</a:t>
            </a:r>
            <a:endParaRPr lang="en-US" altLang="zh-CN" sz="2000" dirty="0">
              <a:solidFill>
                <a:schemeClr val="tx1"/>
              </a:solidFill>
            </a:endParaRPr>
          </a:p>
          <a:p>
            <a:pPr marL="342900" indent="-342900">
              <a:buFont typeface="Arial" panose="020B0604020202020204" pitchFamily="34" charset="0"/>
              <a:buChar char="•"/>
              <a:defRPr/>
            </a:pPr>
            <a:r>
              <a:rPr lang="zh-CN" altLang="en-US" sz="2000" dirty="0">
                <a:solidFill>
                  <a:schemeClr val="tx1"/>
                </a:solidFill>
              </a:rPr>
              <a:t>提高访问速度的同时，扩充存储容量。</a:t>
            </a:r>
            <a:r>
              <a:rPr lang="en-US" altLang="zh-CN" sz="2000" dirty="0">
                <a:solidFill>
                  <a:schemeClr val="tx1"/>
                </a:solidFill>
              </a:rPr>
              <a:t> </a:t>
            </a:r>
          </a:p>
          <a:p>
            <a:pPr marL="342900" indent="-342900">
              <a:buFont typeface="Arial" panose="020B0604020202020204" pitchFamily="34" charset="0"/>
              <a:buChar char="•"/>
              <a:defRPr/>
            </a:pPr>
            <a:r>
              <a:rPr lang="zh-CN" altLang="en-US" sz="2000" dirty="0">
                <a:solidFill>
                  <a:schemeClr val="tx1"/>
                </a:solidFill>
              </a:rPr>
              <a:t>采用流水线工作，理想情况下，保持每个存储体速度不变，整个存储器速度提高</a:t>
            </a:r>
            <a:r>
              <a:rPr lang="en-US" altLang="zh-CN" sz="2000" dirty="0">
                <a:solidFill>
                  <a:schemeClr val="tx1"/>
                </a:solidFill>
              </a:rPr>
              <a:t>m</a:t>
            </a:r>
            <a:r>
              <a:rPr lang="zh-CN" altLang="en-US" sz="2000" dirty="0">
                <a:solidFill>
                  <a:schemeClr val="tx1"/>
                </a:solidFill>
              </a:rPr>
              <a:t>倍（</a:t>
            </a:r>
            <a:r>
              <a:rPr lang="en-US" altLang="zh-CN" sz="2000" dirty="0">
                <a:solidFill>
                  <a:schemeClr val="tx1"/>
                </a:solidFill>
              </a:rPr>
              <a:t>m</a:t>
            </a:r>
            <a:r>
              <a:rPr lang="zh-CN" altLang="en-US" sz="2000" dirty="0">
                <a:solidFill>
                  <a:schemeClr val="tx1"/>
                </a:solidFill>
              </a:rPr>
              <a:t>为体数）。</a:t>
            </a:r>
          </a:p>
        </p:txBody>
      </p:sp>
      <p:pic>
        <p:nvPicPr>
          <p:cNvPr id="165891"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400" y="1268413"/>
            <a:ext cx="5076825" cy="331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内容占位符 2"/>
          <p:cNvSpPr txBox="1">
            <a:spLocks/>
          </p:cNvSpPr>
          <p:nvPr/>
        </p:nvSpPr>
        <p:spPr bwMode="auto">
          <a:xfrm>
            <a:off x="14288" y="6110288"/>
            <a:ext cx="2592387" cy="23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49263" indent="-449263" algn="l" rtl="0" eaLnBrk="0" fontAlgn="base" hangingPunct="0">
              <a:lnSpc>
                <a:spcPct val="120000"/>
              </a:lnSpc>
              <a:spcBef>
                <a:spcPct val="20000"/>
              </a:spcBef>
              <a:spcAft>
                <a:spcPct val="0"/>
              </a:spcAft>
              <a:buClr>
                <a:schemeClr val="tx1"/>
              </a:buClr>
              <a:buFont typeface="Wingdings" pitchFamily="2" charset="2"/>
              <a:buAutoNum type="arabicPeriod"/>
              <a:defRPr kumimoji="1" sz="2400">
                <a:solidFill>
                  <a:srgbClr val="E24C05"/>
                </a:solidFill>
                <a:latin typeface="+mn-lt"/>
                <a:ea typeface="+mn-ea"/>
                <a:cs typeface="+mn-cs"/>
              </a:defRPr>
            </a:lvl1pPr>
            <a:lvl2pPr marL="900113" indent="-271463" algn="l" rtl="0" eaLnBrk="0" fontAlgn="base" hangingPunct="0">
              <a:lnSpc>
                <a:spcPct val="120000"/>
              </a:lnSpc>
              <a:spcBef>
                <a:spcPct val="20000"/>
              </a:spcBef>
              <a:spcAft>
                <a:spcPct val="0"/>
              </a:spcAft>
              <a:buClr>
                <a:schemeClr val="tx1"/>
              </a:buClr>
              <a:buSzPct val="90000"/>
              <a:buFont typeface="Wingdings" pitchFamily="2" charset="2"/>
              <a:buChar char="Ø"/>
              <a:defRPr kumimoji="1" sz="2400">
                <a:solidFill>
                  <a:schemeClr val="tx1"/>
                </a:solidFill>
                <a:latin typeface="+mn-lt"/>
                <a:ea typeface="+mn-ea"/>
              </a:defRPr>
            </a:lvl2pPr>
            <a:lvl3pPr marL="1714500" indent="-457200" algn="l" rtl="0" eaLnBrk="0" fontAlgn="base" hangingPunct="0">
              <a:lnSpc>
                <a:spcPct val="120000"/>
              </a:lnSpc>
              <a:spcBef>
                <a:spcPct val="20000"/>
              </a:spcBef>
              <a:spcAft>
                <a:spcPct val="0"/>
              </a:spcAft>
              <a:buClr>
                <a:schemeClr val="hlink"/>
              </a:buClr>
              <a:buSzPct val="60000"/>
              <a:buFont typeface="Wingdings" pitchFamily="2" charset="2"/>
              <a:buChar char="q"/>
              <a:defRPr kumimoji="1" sz="2000" b="1">
                <a:solidFill>
                  <a:srgbClr val="000000"/>
                </a:solidFill>
                <a:latin typeface="+mn-lt"/>
                <a:ea typeface="宋体" pitchFamily="2" charset="-122"/>
              </a:defRPr>
            </a:lvl3pPr>
            <a:lvl4pPr marL="2274888" indent="-381000" algn="l" rtl="0" eaLnBrk="0" fontAlgn="base" hangingPunct="0">
              <a:lnSpc>
                <a:spcPct val="120000"/>
              </a:lnSpc>
              <a:spcBef>
                <a:spcPct val="20000"/>
              </a:spcBef>
              <a:spcAft>
                <a:spcPct val="0"/>
              </a:spcAft>
              <a:buClr>
                <a:srgbClr val="006600"/>
              </a:buClr>
              <a:buSzPct val="65000"/>
              <a:buFont typeface="Wingdings" pitchFamily="2" charset="2"/>
              <a:buChar char="n"/>
              <a:defRPr kumimoji="1" sz="2000" b="1">
                <a:solidFill>
                  <a:schemeClr val="tx1"/>
                </a:solidFill>
                <a:latin typeface="+mn-lt"/>
                <a:ea typeface="宋体" pitchFamily="2" charset="-122"/>
              </a:defRPr>
            </a:lvl4pPr>
            <a:lvl5pPr marL="2835275" indent="-381000" algn="l" rtl="0" eaLnBrk="0" fontAlgn="base" hangingPunct="0">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5pPr>
            <a:lvl6pPr marL="32924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6pPr>
            <a:lvl7pPr marL="37496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7pPr>
            <a:lvl8pPr marL="42068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8pPr>
            <a:lvl9pPr marL="46640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9pPr>
          </a:lstStyle>
          <a:p>
            <a:pPr marL="0" indent="0">
              <a:buFont typeface="Wingdings" pitchFamily="2" charset="2"/>
              <a:buNone/>
              <a:defRPr/>
            </a:pPr>
            <a:r>
              <a:rPr lang="zh-CN" altLang="en-US" sz="1200" kern="0" dirty="0">
                <a:solidFill>
                  <a:schemeClr val="tx1"/>
                </a:solidFill>
              </a:rPr>
              <a:t>上图取自郑伟民教材</a:t>
            </a:r>
            <a:endParaRPr lang="en-US" altLang="zh-CN" sz="1200" kern="0" dirty="0">
              <a:solidFill>
                <a:schemeClr val="tx1"/>
              </a:solidFill>
            </a:endParaRPr>
          </a:p>
        </p:txBody>
      </p:sp>
    </p:spTree>
  </p:cSld>
  <p:clrMapOvr>
    <a:masterClrMapping/>
  </p:clrMapOvr>
  <p:transition>
    <p:pull dir="rd"/>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8"/>
          <p:cNvSpPr>
            <a:spLocks noGrp="1" noChangeArrowheads="1"/>
          </p:cNvSpPr>
          <p:nvPr>
            <p:ph type="title"/>
          </p:nvPr>
        </p:nvSpPr>
        <p:spPr>
          <a:xfrm>
            <a:off x="3924300" y="7938"/>
            <a:ext cx="5105400" cy="381000"/>
          </a:xfrm>
        </p:spPr>
        <p:txBody>
          <a:bodyPr/>
          <a:lstStyle/>
          <a:p>
            <a:pPr eaLnBrk="1" hangingPunct="1"/>
            <a:r>
              <a:rPr lang="en-US" altLang="zh-CN">
                <a:latin typeface="黑体" panose="02010609060101010101" pitchFamily="49" charset="-122"/>
              </a:rPr>
              <a:t>5.6 </a:t>
            </a:r>
            <a:r>
              <a:rPr lang="zh-CN" altLang="en-US">
                <a:latin typeface="黑体" panose="02010609060101010101" pitchFamily="49" charset="-122"/>
              </a:rPr>
              <a:t>并行主存系统</a:t>
            </a:r>
          </a:p>
        </p:txBody>
      </p:sp>
      <p:graphicFrame>
        <p:nvGraphicFramePr>
          <p:cNvPr id="166915" name="Object 7"/>
          <p:cNvGraphicFramePr>
            <a:graphicFrameLocks noChangeAspect="1"/>
          </p:cNvGraphicFramePr>
          <p:nvPr>
            <p:ph idx="1"/>
          </p:nvPr>
        </p:nvGraphicFramePr>
        <p:xfrm>
          <a:off x="1116013" y="2230438"/>
          <a:ext cx="6985000" cy="2135187"/>
        </p:xfrm>
        <a:graphic>
          <a:graphicData uri="http://schemas.openxmlformats.org/presentationml/2006/ole">
            <mc:AlternateContent xmlns:mc="http://schemas.openxmlformats.org/markup-compatibility/2006">
              <mc:Choice xmlns:v="urn:schemas-microsoft-com:vml" Requires="v">
                <p:oleObj spid="_x0000_s166918" name="图片" r:id="rId3" imgW="4102608" imgH="1255776" progId="Word.Picture.8">
                  <p:embed/>
                </p:oleObj>
              </mc:Choice>
              <mc:Fallback>
                <p:oleObj name="图片" r:id="rId3" imgW="4102608" imgH="1255776" progId="Word.Picture.8">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2230438"/>
                        <a:ext cx="6985000" cy="2135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6916" name="Rectangle 10" descr="Rectangle: Click to edit Master text styles&#10;Second level&#10;Third level&#10;Fourth level&#10;Fifth level"/>
          <p:cNvSpPr>
            <a:spLocks noChangeArrowheads="1"/>
          </p:cNvSpPr>
          <p:nvPr/>
        </p:nvSpPr>
        <p:spPr bwMode="auto">
          <a:xfrm>
            <a:off x="684213" y="4387850"/>
            <a:ext cx="7772400"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1085850" indent="-45720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714500" indent="-4572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lvl="1" eaLnBrk="1" hangingPunct="1"/>
            <a:r>
              <a:rPr lang="zh-CN" altLang="en-US">
                <a:latin typeface="Times New Roman" panose="02020603050405020304" pitchFamily="18" charset="0"/>
              </a:rPr>
              <a:t>处于第</a:t>
            </a:r>
            <a:r>
              <a:rPr lang="en-US" altLang="zh-CN">
                <a:solidFill>
                  <a:srgbClr val="9933FF"/>
                </a:solidFill>
                <a:latin typeface="Times New Roman" panose="02020603050405020304" pitchFamily="18" charset="0"/>
              </a:rPr>
              <a:t>i</a:t>
            </a:r>
            <a:r>
              <a:rPr lang="zh-CN" altLang="en-US">
                <a:latin typeface="Times New Roman" panose="02020603050405020304" pitchFamily="18" charset="0"/>
              </a:rPr>
              <a:t>行第</a:t>
            </a:r>
            <a:r>
              <a:rPr lang="en-US" altLang="zh-CN">
                <a:solidFill>
                  <a:srgbClr val="9933FF"/>
                </a:solidFill>
                <a:latin typeface="Times New Roman" panose="02020603050405020304" pitchFamily="18" charset="0"/>
              </a:rPr>
              <a:t>j</a:t>
            </a:r>
            <a:r>
              <a:rPr lang="zh-CN" altLang="en-US">
                <a:latin typeface="Times New Roman" panose="02020603050405020304" pitchFamily="18" charset="0"/>
              </a:rPr>
              <a:t>列的单元，即体号为</a:t>
            </a:r>
            <a:r>
              <a:rPr lang="en-US" altLang="zh-CN">
                <a:solidFill>
                  <a:srgbClr val="9933FF"/>
                </a:solidFill>
                <a:latin typeface="Times New Roman" panose="02020603050405020304" pitchFamily="18" charset="0"/>
              </a:rPr>
              <a:t>j</a:t>
            </a:r>
            <a:r>
              <a:rPr lang="zh-CN" altLang="en-US">
                <a:latin typeface="Times New Roman" panose="02020603050405020304" pitchFamily="18" charset="0"/>
              </a:rPr>
              <a:t>、体内地址为</a:t>
            </a:r>
            <a:r>
              <a:rPr lang="en-US" altLang="zh-CN">
                <a:solidFill>
                  <a:srgbClr val="9933FF"/>
                </a:solidFill>
                <a:latin typeface="Times New Roman" panose="02020603050405020304" pitchFamily="18" charset="0"/>
              </a:rPr>
              <a:t>i</a:t>
            </a:r>
            <a:r>
              <a:rPr lang="zh-CN" altLang="en-US">
                <a:latin typeface="Times New Roman" panose="02020603050405020304" pitchFamily="18" charset="0"/>
              </a:rPr>
              <a:t>的单元，其线性地址为：</a:t>
            </a:r>
          </a:p>
          <a:p>
            <a:pPr lvl="2" eaLnBrk="1" hangingPunct="1">
              <a:buFont typeface="Wingdings" panose="05000000000000000000" pitchFamily="2" charset="2"/>
              <a:buNone/>
            </a:pPr>
            <a:r>
              <a:rPr lang="zh-CN" altLang="en-US">
                <a:solidFill>
                  <a:srgbClr val="D60093"/>
                </a:solidFill>
                <a:latin typeface="Times New Roman" panose="02020603050405020304" pitchFamily="18" charset="0"/>
              </a:rPr>
              <a:t>                </a:t>
            </a:r>
            <a:r>
              <a:rPr lang="en-US" altLang="zh-CN">
                <a:solidFill>
                  <a:srgbClr val="D60093"/>
                </a:solidFill>
                <a:latin typeface="Times New Roman" panose="02020603050405020304" pitchFamily="18" charset="0"/>
              </a:rPr>
              <a:t>A</a:t>
            </a:r>
            <a:r>
              <a:rPr lang="zh-CN" altLang="en-US">
                <a:solidFill>
                  <a:srgbClr val="D60093"/>
                </a:solidFill>
                <a:latin typeface="Times New Roman" panose="02020603050405020304" pitchFamily="18" charset="0"/>
              </a:rPr>
              <a:t>＝</a:t>
            </a:r>
            <a:r>
              <a:rPr lang="en-US" altLang="zh-CN">
                <a:solidFill>
                  <a:srgbClr val="D60093"/>
                </a:solidFill>
                <a:latin typeface="Times New Roman" panose="02020603050405020304" pitchFamily="18" charset="0"/>
              </a:rPr>
              <a:t>i×m</a:t>
            </a:r>
            <a:r>
              <a:rPr lang="zh-CN" altLang="en-US">
                <a:solidFill>
                  <a:srgbClr val="D60093"/>
                </a:solidFill>
                <a:latin typeface="Times New Roman" panose="02020603050405020304" pitchFamily="18" charset="0"/>
              </a:rPr>
              <a:t>＋</a:t>
            </a:r>
            <a:r>
              <a:rPr lang="en-US" altLang="zh-CN">
                <a:solidFill>
                  <a:srgbClr val="D60093"/>
                </a:solidFill>
                <a:latin typeface="Times New Roman" panose="02020603050405020304" pitchFamily="18" charset="0"/>
              </a:rPr>
              <a:t>j</a:t>
            </a:r>
            <a:r>
              <a:rPr lang="en-US" altLang="zh-CN">
                <a:latin typeface="Times New Roman" panose="02020603050405020304" pitchFamily="18" charset="0"/>
              </a:rPr>
              <a:t>   </a:t>
            </a:r>
          </a:p>
          <a:p>
            <a:pPr lvl="2" eaLnBrk="1" hangingPunct="1">
              <a:buFont typeface="Wingdings" panose="05000000000000000000" pitchFamily="2" charset="2"/>
              <a:buNone/>
            </a:pPr>
            <a:r>
              <a:rPr lang="zh-CN" altLang="en-US">
                <a:latin typeface="Times New Roman" panose="02020603050405020304" pitchFamily="18" charset="0"/>
              </a:rPr>
              <a:t>其中：</a:t>
            </a:r>
            <a:r>
              <a:rPr lang="en-US" altLang="zh-CN">
                <a:latin typeface="Times New Roman" panose="02020603050405020304" pitchFamily="18" charset="0"/>
              </a:rPr>
              <a:t>i</a:t>
            </a:r>
            <a:r>
              <a:rPr lang="zh-CN" altLang="en-US">
                <a:latin typeface="Times New Roman" panose="02020603050405020304" pitchFamily="18" charset="0"/>
              </a:rPr>
              <a:t>＝０，</a:t>
            </a:r>
            <a:r>
              <a:rPr lang="en-US" altLang="zh-CN">
                <a:latin typeface="Times New Roman" panose="02020603050405020304" pitchFamily="18" charset="0"/>
              </a:rPr>
              <a:t>1</a:t>
            </a:r>
            <a:r>
              <a:rPr lang="zh-CN" altLang="en-US">
                <a:latin typeface="Times New Roman" panose="02020603050405020304" pitchFamily="18" charset="0"/>
              </a:rPr>
              <a:t>，</a:t>
            </a:r>
            <a:r>
              <a:rPr lang="en-US" altLang="zh-CN">
                <a:latin typeface="Times New Roman" panose="02020603050405020304" pitchFamily="18" charset="0"/>
              </a:rPr>
              <a:t>2</a:t>
            </a:r>
            <a:r>
              <a:rPr lang="zh-CN" altLang="en-US">
                <a:latin typeface="Times New Roman" panose="02020603050405020304" pitchFamily="18" charset="0"/>
              </a:rPr>
              <a:t>，</a:t>
            </a:r>
            <a:r>
              <a:rPr lang="en-US" altLang="zh-CN">
                <a:latin typeface="Times New Roman" panose="02020603050405020304" pitchFamily="18" charset="0"/>
              </a:rPr>
              <a:t>…</a:t>
            </a:r>
            <a:r>
              <a:rPr lang="zh-CN" altLang="en-US">
                <a:latin typeface="Times New Roman" panose="02020603050405020304" pitchFamily="18" charset="0"/>
              </a:rPr>
              <a:t>，</a:t>
            </a:r>
            <a:r>
              <a:rPr lang="en-US" altLang="zh-CN">
                <a:latin typeface="Times New Roman" panose="02020603050405020304" pitchFamily="18" charset="0"/>
              </a:rPr>
              <a:t>n</a:t>
            </a:r>
            <a:r>
              <a:rPr lang="zh-CN" altLang="en-US">
                <a:latin typeface="Times New Roman" panose="02020603050405020304" pitchFamily="18" charset="0"/>
              </a:rPr>
              <a:t>－</a:t>
            </a:r>
            <a:r>
              <a:rPr lang="en-US" altLang="zh-CN">
                <a:latin typeface="Times New Roman" panose="02020603050405020304" pitchFamily="18" charset="0"/>
              </a:rPr>
              <a:t>1</a:t>
            </a:r>
          </a:p>
          <a:p>
            <a:pPr lvl="2" eaLnBrk="1" hangingPunct="1">
              <a:buFont typeface="Wingdings" panose="05000000000000000000" pitchFamily="2" charset="2"/>
              <a:buNone/>
            </a:pPr>
            <a:r>
              <a:rPr lang="en-US" altLang="zh-CN">
                <a:latin typeface="Times New Roman" panose="02020603050405020304" pitchFamily="18" charset="0"/>
              </a:rPr>
              <a:t>            j</a:t>
            </a:r>
            <a:r>
              <a:rPr lang="zh-CN" altLang="en-US">
                <a:latin typeface="Times New Roman" panose="02020603050405020304" pitchFamily="18" charset="0"/>
              </a:rPr>
              <a:t>＝０，</a:t>
            </a:r>
            <a:r>
              <a:rPr lang="en-US" altLang="zh-CN">
                <a:latin typeface="Times New Roman" panose="02020603050405020304" pitchFamily="18" charset="0"/>
              </a:rPr>
              <a:t>1</a:t>
            </a:r>
            <a:r>
              <a:rPr lang="zh-CN" altLang="en-US">
                <a:latin typeface="Times New Roman" panose="02020603050405020304" pitchFamily="18" charset="0"/>
              </a:rPr>
              <a:t>，</a:t>
            </a:r>
            <a:r>
              <a:rPr lang="en-US" altLang="zh-CN">
                <a:latin typeface="Times New Roman" panose="02020603050405020304" pitchFamily="18" charset="0"/>
              </a:rPr>
              <a:t>2</a:t>
            </a:r>
            <a:r>
              <a:rPr lang="zh-CN" altLang="en-US">
                <a:latin typeface="Times New Roman" panose="02020603050405020304" pitchFamily="18" charset="0"/>
              </a:rPr>
              <a:t>，</a:t>
            </a:r>
            <a:r>
              <a:rPr lang="en-US" altLang="zh-CN">
                <a:latin typeface="Times New Roman" panose="02020603050405020304" pitchFamily="18" charset="0"/>
              </a:rPr>
              <a:t>…</a:t>
            </a:r>
            <a:r>
              <a:rPr lang="zh-CN" altLang="en-US">
                <a:latin typeface="Times New Roman" panose="02020603050405020304" pitchFamily="18" charset="0"/>
              </a:rPr>
              <a:t>，</a:t>
            </a:r>
            <a:r>
              <a:rPr lang="en-US" altLang="zh-CN">
                <a:latin typeface="Times New Roman" panose="02020603050405020304" pitchFamily="18" charset="0"/>
              </a:rPr>
              <a:t>m</a:t>
            </a:r>
            <a:r>
              <a:rPr lang="zh-CN" altLang="en-US">
                <a:latin typeface="Times New Roman" panose="02020603050405020304" pitchFamily="18" charset="0"/>
              </a:rPr>
              <a:t>－</a:t>
            </a:r>
            <a:r>
              <a:rPr lang="en-US" altLang="zh-CN">
                <a:latin typeface="Times New Roman" panose="02020603050405020304" pitchFamily="18" charset="0"/>
              </a:rPr>
              <a:t>1</a:t>
            </a:r>
          </a:p>
        </p:txBody>
      </p:sp>
      <p:sp>
        <p:nvSpPr>
          <p:cNvPr id="166917" name="矩形 1"/>
          <p:cNvSpPr>
            <a:spLocks noChangeArrowheads="1"/>
          </p:cNvSpPr>
          <p:nvPr/>
        </p:nvSpPr>
        <p:spPr bwMode="auto">
          <a:xfrm>
            <a:off x="460375" y="192088"/>
            <a:ext cx="8569325"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黑体" panose="02010609060101010101" pitchFamily="49" charset="-122"/>
              </a:defRPr>
            </a:lvl1pPr>
            <a:lvl2pPr marL="1085850" indent="-457200">
              <a:defRPr kumimoji="1" sz="2400">
                <a:solidFill>
                  <a:schemeClr val="tx1"/>
                </a:solidFill>
                <a:latin typeface="Tahoma" panose="020B0604030504040204" pitchFamily="34" charset="0"/>
                <a:ea typeface="黑体" panose="02010609060101010101" pitchFamily="49" charset="-122"/>
              </a:defRPr>
            </a:lvl2pPr>
            <a:lvl3pPr>
              <a:defRPr kumimoji="1" sz="2400">
                <a:solidFill>
                  <a:schemeClr val="tx1"/>
                </a:solidFill>
                <a:latin typeface="Tahoma" panose="020B0604030504040204" pitchFamily="34" charset="0"/>
                <a:ea typeface="黑体" panose="02010609060101010101" pitchFamily="49" charset="-122"/>
              </a:defRPr>
            </a:lvl3pPr>
            <a:lvl4pPr marL="1600200" indent="-228600">
              <a:defRPr kumimoji="1" sz="2400">
                <a:solidFill>
                  <a:schemeClr val="tx1"/>
                </a:solidFill>
                <a:latin typeface="Tahoma" panose="020B0604030504040204" pitchFamily="34" charset="0"/>
                <a:ea typeface="黑体" panose="02010609060101010101" pitchFamily="49" charset="-122"/>
              </a:defRPr>
            </a:lvl4pPr>
            <a:lvl5pPr marL="2057400" indent="-228600">
              <a:defRPr kumimoji="1" sz="24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9pPr>
          </a:lstStyle>
          <a:p>
            <a:pPr eaLnBrk="1" hangingPunct="1">
              <a:lnSpc>
                <a:spcPct val="190000"/>
              </a:lnSpc>
            </a:pPr>
            <a:r>
              <a:rPr lang="zh-CN" altLang="en-US"/>
              <a:t>低位交叉编址 </a:t>
            </a:r>
          </a:p>
          <a:p>
            <a:pPr lvl="1" eaLnBrk="1" hangingPunct="1"/>
            <a:r>
              <a:rPr lang="zh-CN" altLang="en-US"/>
              <a:t>对存储单元矩阵按行优先进行编址 </a:t>
            </a:r>
          </a:p>
          <a:p>
            <a:pPr lvl="1" eaLnBrk="1" hangingPunct="1"/>
            <a:r>
              <a:rPr lang="zh-CN" altLang="en-US">
                <a:solidFill>
                  <a:srgbClr val="D60093"/>
                </a:solidFill>
              </a:rPr>
              <a:t>特点：</a:t>
            </a:r>
            <a:r>
              <a:rPr lang="zh-CN" altLang="en-US"/>
              <a:t>同一个体中的低</a:t>
            </a:r>
            <a:r>
              <a:rPr lang="en-US" altLang="zh-CN">
                <a:solidFill>
                  <a:srgbClr val="9933FF"/>
                </a:solidFill>
                <a:latin typeface="Times New Roman" panose="02020603050405020304" pitchFamily="18" charset="0"/>
              </a:rPr>
              <a:t>log</a:t>
            </a:r>
            <a:r>
              <a:rPr lang="en-US" altLang="zh-CN" baseline="-25000">
                <a:solidFill>
                  <a:srgbClr val="9933FF"/>
                </a:solidFill>
                <a:latin typeface="Times New Roman" panose="02020603050405020304" pitchFamily="18" charset="0"/>
              </a:rPr>
              <a:t>2</a:t>
            </a:r>
            <a:r>
              <a:rPr lang="en-US" altLang="zh-CN">
                <a:solidFill>
                  <a:srgbClr val="9933FF"/>
                </a:solidFill>
                <a:latin typeface="Times New Roman" panose="02020603050405020304" pitchFamily="18" charset="0"/>
              </a:rPr>
              <a:t>m</a:t>
            </a:r>
            <a:r>
              <a:rPr lang="zh-CN" altLang="en-US">
                <a:latin typeface="Times New Roman" panose="02020603050405020304" pitchFamily="18" charset="0"/>
              </a:rPr>
              <a:t>位</a:t>
            </a:r>
            <a:r>
              <a:rPr lang="zh-CN" altLang="en-US"/>
              <a:t>都是相同的</a:t>
            </a:r>
          </a:p>
          <a:p>
            <a:pPr lvl="2" eaLnBrk="1" hangingPunct="1">
              <a:buFont typeface="Wingdings" panose="05000000000000000000" pitchFamily="2" charset="2"/>
              <a:buNone/>
            </a:pPr>
            <a:r>
              <a:rPr lang="zh-CN" altLang="en-US"/>
              <a:t>                                     （体号 ）</a:t>
            </a:r>
          </a:p>
        </p:txBody>
      </p:sp>
    </p:spTree>
  </p:cSld>
  <p:clrMapOvr>
    <a:masterClrMapping/>
  </p:clrMapOvr>
  <p:transition>
    <p:pull dir="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descr="Rectangle: Click to edit Master text styles&#10;Second level&#10;Third level&#10;Fourth level&#10;Fifth level"/>
          <p:cNvSpPr>
            <a:spLocks noGrp="1" noChangeArrowheads="1"/>
          </p:cNvSpPr>
          <p:nvPr>
            <p:ph type="body" sz="half" idx="1"/>
          </p:nvPr>
        </p:nvSpPr>
        <p:spPr>
          <a:xfrm>
            <a:off x="827088" y="620713"/>
            <a:ext cx="7702550" cy="554037"/>
          </a:xfrm>
        </p:spPr>
        <p:txBody>
          <a:bodyPr/>
          <a:lstStyle/>
          <a:p>
            <a:pPr marL="457200" indent="-457200" eaLnBrk="1" hangingPunct="1">
              <a:buFont typeface="Wingdings" panose="05000000000000000000" pitchFamily="2" charset="2"/>
              <a:buAutoNum type="arabicPeriod" startAt="3"/>
            </a:pPr>
            <a:r>
              <a:rPr lang="en-US" altLang="zh-CN">
                <a:latin typeface="Times New Roman" panose="02020603050405020304" pitchFamily="18" charset="0"/>
              </a:rPr>
              <a:t>Cache</a:t>
            </a:r>
            <a:r>
              <a:rPr lang="zh-CN" altLang="en-US">
                <a:latin typeface="Times New Roman" panose="02020603050405020304" pitchFamily="18" charset="0"/>
              </a:rPr>
              <a:t>的基本工作原理示意图 （理论上）</a:t>
            </a:r>
            <a:r>
              <a:rPr lang="zh-CN" altLang="en-US" sz="2000">
                <a:latin typeface="Times New Roman" panose="02020603050405020304" pitchFamily="18" charset="0"/>
              </a:rPr>
              <a:t> </a:t>
            </a:r>
          </a:p>
        </p:txBody>
      </p:sp>
      <p:graphicFrame>
        <p:nvGraphicFramePr>
          <p:cNvPr id="19459" name="Object 4"/>
          <p:cNvGraphicFramePr>
            <a:graphicFrameLocks noChangeAspect="1"/>
          </p:cNvGraphicFramePr>
          <p:nvPr>
            <p:ph sz="half" idx="2"/>
          </p:nvPr>
        </p:nvGraphicFramePr>
        <p:xfrm>
          <a:off x="1908175" y="1268413"/>
          <a:ext cx="5761038" cy="5184775"/>
        </p:xfrm>
        <a:graphic>
          <a:graphicData uri="http://schemas.openxmlformats.org/presentationml/2006/ole">
            <mc:AlternateContent xmlns:mc="http://schemas.openxmlformats.org/markup-compatibility/2006">
              <mc:Choice xmlns:v="urn:schemas-microsoft-com:vml" Requires="v">
                <p:oleObj spid="_x0000_s19460" name="图片" r:id="rId3" imgW="3782568" imgH="3401568" progId="Word.Picture.8">
                  <p:embed/>
                </p:oleObj>
              </mc:Choice>
              <mc:Fallback>
                <p:oleObj name="图片" r:id="rId3" imgW="3782568" imgH="3401568" progId="Word.Picture.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175" y="1268413"/>
                        <a:ext cx="5761038" cy="51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pull dir="rd"/>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8"/>
          <p:cNvSpPr>
            <a:spLocks noGrp="1" noChangeArrowheads="1"/>
          </p:cNvSpPr>
          <p:nvPr>
            <p:ph type="title"/>
          </p:nvPr>
        </p:nvSpPr>
        <p:spPr/>
        <p:txBody>
          <a:bodyPr/>
          <a:lstStyle/>
          <a:p>
            <a:pPr eaLnBrk="1" hangingPunct="1"/>
            <a:r>
              <a:rPr lang="en-US" altLang="zh-CN">
                <a:latin typeface="黑体" panose="02010609060101010101" pitchFamily="49" charset="-122"/>
              </a:rPr>
              <a:t>5.6 </a:t>
            </a:r>
            <a:r>
              <a:rPr lang="zh-CN" altLang="en-US">
                <a:latin typeface="黑体" panose="02010609060101010101" pitchFamily="49" charset="-122"/>
              </a:rPr>
              <a:t>并行主存系统</a:t>
            </a:r>
          </a:p>
        </p:txBody>
      </p:sp>
      <p:sp>
        <p:nvSpPr>
          <p:cNvPr id="167939" name="Rectangle 3" descr="Rectangle: Click to edit Master text styles&#10;Second level&#10;Third level&#10;Fourth level&#10;Fifth level"/>
          <p:cNvSpPr>
            <a:spLocks noGrp="1" noChangeArrowheads="1"/>
          </p:cNvSpPr>
          <p:nvPr>
            <p:ph type="body" sz="half" idx="1"/>
          </p:nvPr>
        </p:nvSpPr>
        <p:spPr>
          <a:xfrm>
            <a:off x="685800" y="1219200"/>
            <a:ext cx="7847013" cy="3578225"/>
          </a:xfrm>
        </p:spPr>
        <p:txBody>
          <a:bodyPr/>
          <a:lstStyle/>
          <a:p>
            <a:pPr marL="1085850" lvl="1" indent="-457200" eaLnBrk="1" hangingPunct="1"/>
            <a:r>
              <a:rPr lang="zh-CN" altLang="en-US">
                <a:latin typeface="Times New Roman" panose="02020603050405020304" pitchFamily="18" charset="0"/>
              </a:rPr>
              <a:t>一个单元的线性地址为</a:t>
            </a:r>
            <a:r>
              <a:rPr lang="en-US" altLang="zh-CN">
                <a:solidFill>
                  <a:srgbClr val="9933FF"/>
                </a:solidFill>
                <a:latin typeface="Times New Roman" panose="02020603050405020304" pitchFamily="18" charset="0"/>
              </a:rPr>
              <a:t>A</a:t>
            </a:r>
            <a:r>
              <a:rPr lang="zh-CN" altLang="en-US">
                <a:latin typeface="Times New Roman" panose="02020603050405020304" pitchFamily="18" charset="0"/>
              </a:rPr>
              <a:t>，则其体号</a:t>
            </a:r>
            <a:r>
              <a:rPr lang="en-US" altLang="zh-CN">
                <a:solidFill>
                  <a:srgbClr val="9933FF"/>
                </a:solidFill>
                <a:latin typeface="Times New Roman" panose="02020603050405020304" pitchFamily="18" charset="0"/>
              </a:rPr>
              <a:t>j</a:t>
            </a:r>
            <a:r>
              <a:rPr lang="zh-CN" altLang="en-US">
                <a:latin typeface="Times New Roman" panose="02020603050405020304" pitchFamily="18" charset="0"/>
              </a:rPr>
              <a:t>和体内地址</a:t>
            </a:r>
            <a:r>
              <a:rPr lang="en-US" altLang="zh-CN">
                <a:solidFill>
                  <a:srgbClr val="9933FF"/>
                </a:solidFill>
                <a:latin typeface="Times New Roman" panose="02020603050405020304" pitchFamily="18" charset="0"/>
              </a:rPr>
              <a:t>i</a:t>
            </a:r>
            <a:r>
              <a:rPr lang="zh-CN" altLang="en-US">
                <a:latin typeface="Times New Roman" panose="02020603050405020304" pitchFamily="18" charset="0"/>
              </a:rPr>
              <a:t>为：</a:t>
            </a:r>
          </a:p>
          <a:p>
            <a:pPr marL="1085850" lvl="1" indent="-457200" eaLnBrk="1" hangingPunct="1">
              <a:buFont typeface="Wingdings" panose="05000000000000000000" pitchFamily="2" charset="2"/>
              <a:buNone/>
            </a:pPr>
            <a:r>
              <a:rPr lang="zh-CN" altLang="en-US" sz="2800"/>
              <a:t>                                     </a:t>
            </a:r>
            <a:r>
              <a:rPr lang="en-US" altLang="zh-CN" sz="2000">
                <a:solidFill>
                  <a:srgbClr val="000000"/>
                </a:solidFill>
                <a:latin typeface="Times New Roman" panose="02020603050405020304" pitchFamily="18" charset="0"/>
              </a:rPr>
              <a:t>j</a:t>
            </a:r>
            <a:r>
              <a:rPr lang="zh-CN" altLang="en-US" sz="2000">
                <a:solidFill>
                  <a:srgbClr val="000000"/>
                </a:solidFill>
                <a:latin typeface="Times New Roman" panose="02020603050405020304" pitchFamily="18" charset="0"/>
              </a:rPr>
              <a:t>＝</a:t>
            </a:r>
            <a:r>
              <a:rPr lang="en-US" altLang="zh-CN" sz="2000">
                <a:solidFill>
                  <a:srgbClr val="000000"/>
                </a:solidFill>
                <a:latin typeface="Times New Roman" panose="02020603050405020304" pitchFamily="18" charset="0"/>
              </a:rPr>
              <a:t>A mod m</a:t>
            </a:r>
          </a:p>
          <a:p>
            <a:pPr marL="1085850" lvl="1" indent="-457200" eaLnBrk="1" hangingPunct="1">
              <a:buFont typeface="Wingdings" panose="05000000000000000000" pitchFamily="2" charset="2"/>
              <a:buNone/>
            </a:pPr>
            <a:endParaRPr lang="en-US" altLang="zh-CN" sz="2000">
              <a:solidFill>
                <a:srgbClr val="000000"/>
              </a:solidFill>
              <a:latin typeface="Times New Roman" panose="02020603050405020304" pitchFamily="18" charset="0"/>
            </a:endParaRPr>
          </a:p>
          <a:p>
            <a:pPr marL="1085850" lvl="1" indent="-457200" eaLnBrk="1" hangingPunct="1"/>
            <a:r>
              <a:rPr lang="zh-CN" altLang="en-US">
                <a:latin typeface="Times New Roman" panose="02020603050405020304" pitchFamily="18" charset="0"/>
              </a:rPr>
              <a:t>把</a:t>
            </a:r>
            <a:r>
              <a:rPr lang="en-US" altLang="zh-CN">
                <a:solidFill>
                  <a:srgbClr val="9933FF"/>
                </a:solidFill>
                <a:latin typeface="Times New Roman" panose="02020603050405020304" pitchFamily="18" charset="0"/>
              </a:rPr>
              <a:t>A</a:t>
            </a:r>
            <a:r>
              <a:rPr lang="zh-CN" altLang="en-US">
                <a:latin typeface="Times New Roman" panose="02020603050405020304" pitchFamily="18" charset="0"/>
              </a:rPr>
              <a:t>表示为二进制数，则其低</a:t>
            </a:r>
            <a:r>
              <a:rPr lang="en-US" altLang="zh-CN">
                <a:solidFill>
                  <a:srgbClr val="9933FF"/>
                </a:solidFill>
                <a:latin typeface="Times New Roman" panose="02020603050405020304" pitchFamily="18" charset="0"/>
              </a:rPr>
              <a:t>log</a:t>
            </a:r>
            <a:r>
              <a:rPr lang="en-US" altLang="zh-CN" baseline="-25000">
                <a:solidFill>
                  <a:srgbClr val="9933FF"/>
                </a:solidFill>
                <a:latin typeface="Times New Roman" panose="02020603050405020304" pitchFamily="18" charset="0"/>
              </a:rPr>
              <a:t>2</a:t>
            </a:r>
            <a:r>
              <a:rPr lang="en-US" altLang="zh-CN">
                <a:solidFill>
                  <a:srgbClr val="9933FF"/>
                </a:solidFill>
                <a:latin typeface="Times New Roman" panose="02020603050405020304" pitchFamily="18" charset="0"/>
              </a:rPr>
              <a:t>m</a:t>
            </a:r>
            <a:r>
              <a:rPr lang="zh-CN" altLang="en-US">
                <a:latin typeface="Times New Roman" panose="02020603050405020304" pitchFamily="18" charset="0"/>
              </a:rPr>
              <a:t>位就是体号，而剩下的部分就是体内地址。</a:t>
            </a:r>
            <a:r>
              <a:rPr lang="zh-CN" altLang="en-US" sz="2800">
                <a:latin typeface="Times New Roman" panose="02020603050405020304" pitchFamily="18" charset="0"/>
              </a:rPr>
              <a:t> </a:t>
            </a:r>
          </a:p>
        </p:txBody>
      </p:sp>
      <p:graphicFrame>
        <p:nvGraphicFramePr>
          <p:cNvPr id="167940" name="Object 4"/>
          <p:cNvGraphicFramePr>
            <a:graphicFrameLocks noChangeAspect="1"/>
          </p:cNvGraphicFramePr>
          <p:nvPr>
            <p:ph sz="quarter" idx="2"/>
          </p:nvPr>
        </p:nvGraphicFramePr>
        <p:xfrm>
          <a:off x="3132138" y="2133600"/>
          <a:ext cx="1079500" cy="917575"/>
        </p:xfrm>
        <a:graphic>
          <a:graphicData uri="http://schemas.openxmlformats.org/presentationml/2006/ole">
            <mc:AlternateContent xmlns:mc="http://schemas.openxmlformats.org/markup-compatibility/2006">
              <mc:Choice xmlns:v="urn:schemas-microsoft-com:vml" Requires="v">
                <p:oleObj spid="_x0000_s167942" name="公式" r:id="rId3" imgW="508000" imgH="431800" progId="Equation.3">
                  <p:embed/>
                </p:oleObj>
              </mc:Choice>
              <mc:Fallback>
                <p:oleObj name="公式" r:id="rId3" imgW="508000" imgH="4318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2138" y="2133600"/>
                        <a:ext cx="1079500" cy="917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7941" name="Object 7"/>
          <p:cNvGraphicFramePr>
            <a:graphicFrameLocks noChangeAspect="1"/>
          </p:cNvGraphicFramePr>
          <p:nvPr>
            <p:ph sz="quarter" idx="3"/>
          </p:nvPr>
        </p:nvGraphicFramePr>
        <p:xfrm>
          <a:off x="2195513" y="4581525"/>
          <a:ext cx="4103687" cy="1036638"/>
        </p:xfrm>
        <a:graphic>
          <a:graphicData uri="http://schemas.openxmlformats.org/presentationml/2006/ole">
            <mc:AlternateContent xmlns:mc="http://schemas.openxmlformats.org/markup-compatibility/2006">
              <mc:Choice xmlns:v="urn:schemas-microsoft-com:vml" Requires="v">
                <p:oleObj spid="_x0000_s167943" name="图片" r:id="rId5" imgW="2445249" imgH="616449" progId="Word.Picture.8">
                  <p:embed/>
                </p:oleObj>
              </mc:Choice>
              <mc:Fallback>
                <p:oleObj name="图片" r:id="rId5" imgW="2445249" imgH="616449" progId="Word.Picture.8">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5513" y="4581525"/>
                        <a:ext cx="4103687" cy="1036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pull dir="rd"/>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ChangeArrowheads="1"/>
          </p:cNvSpPr>
          <p:nvPr/>
        </p:nvSpPr>
        <p:spPr bwMode="auto">
          <a:xfrm>
            <a:off x="1331913" y="3571875"/>
            <a:ext cx="6840537" cy="29527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a:solidFill>
                <a:schemeClr val="tx1"/>
              </a:solidFill>
            </a:endParaRPr>
          </a:p>
        </p:txBody>
      </p:sp>
      <p:sp>
        <p:nvSpPr>
          <p:cNvPr id="168963" name="Rectangle 5"/>
          <p:cNvSpPr>
            <a:spLocks noGrp="1" noChangeArrowheads="1"/>
          </p:cNvSpPr>
          <p:nvPr>
            <p:ph type="title"/>
          </p:nvPr>
        </p:nvSpPr>
        <p:spPr>
          <a:xfrm>
            <a:off x="4038600" y="77788"/>
            <a:ext cx="5105400" cy="381000"/>
          </a:xfrm>
        </p:spPr>
        <p:txBody>
          <a:bodyPr/>
          <a:lstStyle/>
          <a:p>
            <a:pPr eaLnBrk="1" hangingPunct="1"/>
            <a:r>
              <a:rPr lang="en-US" altLang="zh-CN">
                <a:latin typeface="黑体" panose="02010609060101010101" pitchFamily="49" charset="-122"/>
              </a:rPr>
              <a:t>5.6 </a:t>
            </a:r>
            <a:r>
              <a:rPr lang="zh-CN" altLang="en-US">
                <a:latin typeface="黑体" panose="02010609060101010101" pitchFamily="49" charset="-122"/>
              </a:rPr>
              <a:t>并行主存系统</a:t>
            </a:r>
          </a:p>
        </p:txBody>
      </p:sp>
      <p:sp>
        <p:nvSpPr>
          <p:cNvPr id="168964" name="Rectangle 3" descr="Rectangle: Click to edit Master text styles&#10;Second level&#10;Third level&#10;Fourth level&#10;Fifth level"/>
          <p:cNvSpPr>
            <a:spLocks noGrp="1" noChangeArrowheads="1"/>
          </p:cNvSpPr>
          <p:nvPr>
            <p:ph type="body" sz="half" idx="1"/>
          </p:nvPr>
        </p:nvSpPr>
        <p:spPr>
          <a:xfrm>
            <a:off x="684213" y="458788"/>
            <a:ext cx="7631112" cy="2570162"/>
          </a:xfrm>
        </p:spPr>
        <p:txBody>
          <a:bodyPr/>
          <a:lstStyle/>
          <a:p>
            <a:pPr marL="1085850" lvl="1" indent="-457200" eaLnBrk="1" hangingPunct="1"/>
            <a:r>
              <a:rPr lang="zh-CN" altLang="en-US"/>
              <a:t>为了提高主存的带宽，需要多个或所有存储体能并行工作。</a:t>
            </a:r>
            <a:r>
              <a:rPr lang="zh-CN" altLang="en-US" sz="2000"/>
              <a:t> </a:t>
            </a:r>
          </a:p>
          <a:p>
            <a:pPr lvl="2" eaLnBrk="1" hangingPunct="1"/>
            <a:r>
              <a:rPr lang="zh-CN" altLang="en-US"/>
              <a:t>在每一个存储周期内</a:t>
            </a:r>
            <a:r>
              <a:rPr lang="zh-CN" altLang="en-US">
                <a:latin typeface="Times New Roman" panose="02020603050405020304" pitchFamily="18" charset="0"/>
              </a:rPr>
              <a:t>，分时启动</a:t>
            </a:r>
            <a:r>
              <a:rPr lang="en-US" altLang="zh-CN">
                <a:solidFill>
                  <a:srgbClr val="9933FF"/>
                </a:solidFill>
                <a:latin typeface="Times New Roman" panose="02020603050405020304" pitchFamily="18" charset="0"/>
              </a:rPr>
              <a:t>m</a:t>
            </a:r>
            <a:r>
              <a:rPr lang="zh-CN" altLang="en-US">
                <a:latin typeface="Times New Roman" panose="02020603050405020304" pitchFamily="18" charset="0"/>
              </a:rPr>
              <a:t>个存储体。 </a:t>
            </a:r>
          </a:p>
          <a:p>
            <a:pPr lvl="2" eaLnBrk="1" hangingPunct="1"/>
            <a:r>
              <a:rPr lang="zh-CN" altLang="en-US">
                <a:latin typeface="Times New Roman" panose="02020603050405020304" pitchFamily="18" charset="0"/>
              </a:rPr>
              <a:t>如果每个存储体的访问周期是</a:t>
            </a:r>
            <a:r>
              <a:rPr lang="en-US" altLang="zh-CN">
                <a:solidFill>
                  <a:srgbClr val="9933FF"/>
                </a:solidFill>
                <a:latin typeface="Times New Roman" panose="02020603050405020304" pitchFamily="18" charset="0"/>
              </a:rPr>
              <a:t>T</a:t>
            </a:r>
            <a:r>
              <a:rPr lang="en-US" altLang="zh-CN" baseline="-25000">
                <a:solidFill>
                  <a:srgbClr val="9933FF"/>
                </a:solidFill>
                <a:latin typeface="Times New Roman" panose="02020603050405020304" pitchFamily="18" charset="0"/>
              </a:rPr>
              <a:t>M</a:t>
            </a:r>
            <a:r>
              <a:rPr lang="zh-CN" altLang="en-US">
                <a:latin typeface="Times New Roman" panose="02020603050405020304" pitchFamily="18" charset="0"/>
              </a:rPr>
              <a:t>，则各存储体的启动间隔为：</a:t>
            </a:r>
            <a:r>
              <a:rPr lang="zh-CN" altLang="en-US">
                <a:solidFill>
                  <a:srgbClr val="9933FF"/>
                </a:solidFill>
                <a:latin typeface="Times New Roman" panose="02020603050405020304" pitchFamily="18" charset="0"/>
              </a:rPr>
              <a:t> </a:t>
            </a:r>
            <a:r>
              <a:rPr lang="en-US" altLang="zh-CN">
                <a:solidFill>
                  <a:srgbClr val="9933FF"/>
                </a:solidFill>
                <a:latin typeface="Times New Roman" panose="02020603050405020304" pitchFamily="18" charset="0"/>
              </a:rPr>
              <a:t>t=T</a:t>
            </a:r>
            <a:r>
              <a:rPr lang="en-US" altLang="zh-CN" baseline="-25000">
                <a:solidFill>
                  <a:srgbClr val="9933FF"/>
                </a:solidFill>
                <a:latin typeface="Times New Roman" panose="02020603050405020304" pitchFamily="18" charset="0"/>
              </a:rPr>
              <a:t>M</a:t>
            </a:r>
            <a:r>
              <a:rPr lang="en-US" altLang="zh-CN">
                <a:solidFill>
                  <a:srgbClr val="9933FF"/>
                </a:solidFill>
                <a:latin typeface="Times New Roman" panose="02020603050405020304" pitchFamily="18" charset="0"/>
              </a:rPr>
              <a:t>/m</a:t>
            </a:r>
            <a:r>
              <a:rPr lang="zh-CN" altLang="en-US">
                <a:latin typeface="Times New Roman" panose="02020603050405020304" pitchFamily="18" charset="0"/>
              </a:rPr>
              <a:t>。</a:t>
            </a:r>
            <a:endParaRPr lang="en-US" altLang="zh-CN">
              <a:latin typeface="Times New Roman" panose="02020603050405020304" pitchFamily="18" charset="0"/>
            </a:endParaRPr>
          </a:p>
          <a:p>
            <a:pPr lvl="2" eaLnBrk="1" hangingPunct="1"/>
            <a:r>
              <a:rPr lang="zh-CN" altLang="en-US">
                <a:latin typeface="Times New Roman" panose="02020603050405020304" pitchFamily="18" charset="0"/>
              </a:rPr>
              <a:t>增加</a:t>
            </a:r>
            <a:r>
              <a:rPr lang="en-US" altLang="zh-CN">
                <a:solidFill>
                  <a:srgbClr val="9933FF"/>
                </a:solidFill>
                <a:latin typeface="Times New Roman" panose="02020603050405020304" pitchFamily="18" charset="0"/>
              </a:rPr>
              <a:t>m</a:t>
            </a:r>
            <a:r>
              <a:rPr lang="zh-CN" altLang="en-US">
                <a:latin typeface="Times New Roman" panose="02020603050405020304" pitchFamily="18" charset="0"/>
              </a:rPr>
              <a:t>的值就能够提高主存储器的带宽。但是，由于存在访问冲突，实际加速比小于</a:t>
            </a:r>
            <a:r>
              <a:rPr lang="en-US" altLang="zh-CN">
                <a:solidFill>
                  <a:srgbClr val="9933FF"/>
                </a:solidFill>
                <a:latin typeface="Times New Roman" panose="02020603050405020304" pitchFamily="18" charset="0"/>
              </a:rPr>
              <a:t>m</a:t>
            </a:r>
            <a:r>
              <a:rPr lang="zh-CN" altLang="en-US">
                <a:latin typeface="Times New Roman" panose="02020603050405020304" pitchFamily="18" charset="0"/>
              </a:rPr>
              <a:t>。 </a:t>
            </a:r>
          </a:p>
          <a:p>
            <a:pPr lvl="2" eaLnBrk="1" hangingPunct="1"/>
            <a:endParaRPr lang="zh-CN" altLang="en-US">
              <a:latin typeface="Times New Roman" panose="02020603050405020304" pitchFamily="18" charset="0"/>
            </a:endParaRPr>
          </a:p>
        </p:txBody>
      </p:sp>
      <p:graphicFrame>
        <p:nvGraphicFramePr>
          <p:cNvPr id="168965" name="Object 4"/>
          <p:cNvGraphicFramePr>
            <a:graphicFrameLocks noChangeAspect="1"/>
          </p:cNvGraphicFramePr>
          <p:nvPr>
            <p:ph sz="half" idx="2"/>
          </p:nvPr>
        </p:nvGraphicFramePr>
        <p:xfrm>
          <a:off x="1692275" y="3748088"/>
          <a:ext cx="6119813" cy="2489200"/>
        </p:xfrm>
        <a:graphic>
          <a:graphicData uri="http://schemas.openxmlformats.org/presentationml/2006/ole">
            <mc:AlternateContent xmlns:mc="http://schemas.openxmlformats.org/markup-compatibility/2006">
              <mc:Choice xmlns:v="urn:schemas-microsoft-com:vml" Requires="v">
                <p:oleObj spid="_x0000_s168966" name="图片" r:id="rId3" imgW="4020312" imgH="1636776" progId="Word.Picture.8">
                  <p:embed/>
                </p:oleObj>
              </mc:Choice>
              <mc:Fallback>
                <p:oleObj name="图片" r:id="rId3" imgW="4020312" imgH="1636776" progId="Word.Picture.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3748088"/>
                        <a:ext cx="6119813" cy="248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pull dir="rd"/>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pPr eaLnBrk="1" hangingPunct="1"/>
            <a:r>
              <a:rPr lang="en-US" altLang="zh-CN">
                <a:latin typeface="黑体" panose="02010609060101010101" pitchFamily="49" charset="-122"/>
              </a:rPr>
              <a:t>5.6 </a:t>
            </a:r>
            <a:r>
              <a:rPr lang="zh-CN" altLang="en-US">
                <a:latin typeface="黑体" panose="02010609060101010101" pitchFamily="49" charset="-122"/>
              </a:rPr>
              <a:t>并行主存系统</a:t>
            </a:r>
          </a:p>
        </p:txBody>
      </p:sp>
      <p:sp>
        <p:nvSpPr>
          <p:cNvPr id="169987" name="Rectangle 3" descr="Rectangle: Click to edit Master text styles&#10;Second level&#10;Third level&#10;Fourth level&#10;Fifth level"/>
          <p:cNvSpPr>
            <a:spLocks noGrp="1" noChangeArrowheads="1"/>
          </p:cNvSpPr>
          <p:nvPr>
            <p:ph type="body" idx="1"/>
          </p:nvPr>
        </p:nvSpPr>
        <p:spPr>
          <a:xfrm>
            <a:off x="685800" y="1355725"/>
            <a:ext cx="7772400" cy="4953000"/>
          </a:xfrm>
        </p:spPr>
        <p:txBody>
          <a:bodyPr/>
          <a:lstStyle/>
          <a:p>
            <a:pPr marL="457200" indent="-457200" eaLnBrk="1" hangingPunct="1">
              <a:buFont typeface="Wingdings" panose="05000000000000000000" pitchFamily="2" charset="2"/>
              <a:buAutoNum type="arabicPeriod" startAt="5"/>
            </a:pPr>
            <a:r>
              <a:rPr lang="zh-CN" altLang="en-US">
                <a:latin typeface="Times New Roman" panose="02020603050405020304" pitchFamily="18" charset="0"/>
              </a:rPr>
              <a:t>通过一个模型分析并行主存系统的实际带宽</a:t>
            </a:r>
          </a:p>
          <a:p>
            <a:pPr marL="1085850" lvl="1" indent="-457200" eaLnBrk="1" hangingPunct="1"/>
            <a:r>
              <a:rPr lang="zh-CN" altLang="en-US">
                <a:latin typeface="Times New Roman" panose="02020603050405020304" pitchFamily="18" charset="0"/>
              </a:rPr>
              <a:t>一个由</a:t>
            </a:r>
            <a:r>
              <a:rPr lang="en-US" altLang="zh-CN">
                <a:solidFill>
                  <a:srgbClr val="9933FF"/>
                </a:solidFill>
                <a:latin typeface="Times New Roman" panose="02020603050405020304" pitchFamily="18" charset="0"/>
              </a:rPr>
              <a:t>m</a:t>
            </a:r>
            <a:r>
              <a:rPr lang="zh-CN" altLang="en-US">
                <a:latin typeface="Times New Roman" panose="02020603050405020304" pitchFamily="18" charset="0"/>
              </a:rPr>
              <a:t>个独立分体组成的主存系统</a:t>
            </a:r>
          </a:p>
          <a:p>
            <a:pPr marL="1085850" lvl="1" indent="-457200" eaLnBrk="1" hangingPunct="1"/>
            <a:r>
              <a:rPr lang="en-US" altLang="zh-CN">
                <a:latin typeface="Times New Roman" panose="02020603050405020304" pitchFamily="18" charset="0"/>
              </a:rPr>
              <a:t>CPU</a:t>
            </a:r>
            <a:r>
              <a:rPr lang="zh-CN" altLang="en-US">
                <a:latin typeface="Times New Roman" panose="02020603050405020304" pitchFamily="18" charset="0"/>
              </a:rPr>
              <a:t>发出的一串地址为</a:t>
            </a:r>
            <a:r>
              <a:rPr lang="en-US" altLang="zh-CN">
                <a:solidFill>
                  <a:srgbClr val="9933FF"/>
                </a:solidFill>
                <a:latin typeface="Times New Roman" panose="02020603050405020304" pitchFamily="18" charset="0"/>
              </a:rPr>
              <a:t>A</a:t>
            </a:r>
            <a:r>
              <a:rPr lang="en-US" altLang="zh-CN" baseline="-25000">
                <a:solidFill>
                  <a:srgbClr val="9933FF"/>
                </a:solidFill>
                <a:latin typeface="Times New Roman" panose="02020603050405020304" pitchFamily="18" charset="0"/>
              </a:rPr>
              <a:t>1</a:t>
            </a:r>
            <a:r>
              <a:rPr lang="zh-CN" altLang="en-US">
                <a:solidFill>
                  <a:srgbClr val="9933FF"/>
                </a:solidFill>
                <a:latin typeface="Times New Roman" panose="02020603050405020304" pitchFamily="18" charset="0"/>
              </a:rPr>
              <a:t>，</a:t>
            </a:r>
            <a:r>
              <a:rPr lang="en-US" altLang="zh-CN">
                <a:solidFill>
                  <a:srgbClr val="9933FF"/>
                </a:solidFill>
                <a:latin typeface="Times New Roman" panose="02020603050405020304" pitchFamily="18" charset="0"/>
              </a:rPr>
              <a:t>A</a:t>
            </a:r>
            <a:r>
              <a:rPr lang="en-US" altLang="zh-CN" baseline="-25000">
                <a:solidFill>
                  <a:srgbClr val="9933FF"/>
                </a:solidFill>
                <a:latin typeface="Times New Roman" panose="02020603050405020304" pitchFamily="18" charset="0"/>
              </a:rPr>
              <a:t>2</a:t>
            </a:r>
            <a:r>
              <a:rPr lang="zh-CN" altLang="en-US">
                <a:solidFill>
                  <a:srgbClr val="9933FF"/>
                </a:solidFill>
                <a:latin typeface="Times New Roman" panose="02020603050405020304" pitchFamily="18" charset="0"/>
              </a:rPr>
              <a:t>，</a:t>
            </a:r>
            <a:r>
              <a:rPr lang="en-US" altLang="zh-CN">
                <a:solidFill>
                  <a:srgbClr val="9933FF"/>
                </a:solidFill>
                <a:latin typeface="Times New Roman" panose="02020603050405020304" pitchFamily="18" charset="0"/>
              </a:rPr>
              <a:t>…</a:t>
            </a:r>
            <a:r>
              <a:rPr lang="zh-CN" altLang="en-US">
                <a:solidFill>
                  <a:srgbClr val="9933FF"/>
                </a:solidFill>
                <a:latin typeface="Times New Roman" panose="02020603050405020304" pitchFamily="18" charset="0"/>
              </a:rPr>
              <a:t>，</a:t>
            </a:r>
            <a:r>
              <a:rPr lang="en-US" altLang="zh-CN">
                <a:solidFill>
                  <a:srgbClr val="9933FF"/>
                </a:solidFill>
                <a:latin typeface="Times New Roman" panose="02020603050405020304" pitchFamily="18" charset="0"/>
              </a:rPr>
              <a:t>A</a:t>
            </a:r>
            <a:r>
              <a:rPr lang="en-US" altLang="zh-CN" baseline="-25000">
                <a:solidFill>
                  <a:srgbClr val="9933FF"/>
                </a:solidFill>
                <a:latin typeface="Times New Roman" panose="02020603050405020304" pitchFamily="18" charset="0"/>
              </a:rPr>
              <a:t>q</a:t>
            </a:r>
            <a:r>
              <a:rPr lang="zh-CN" altLang="en-US">
                <a:latin typeface="Times New Roman" panose="02020603050405020304" pitchFamily="18" charset="0"/>
              </a:rPr>
              <a:t>的访存申请队列</a:t>
            </a:r>
          </a:p>
          <a:p>
            <a:pPr marL="1085850" lvl="1" indent="-457200" eaLnBrk="1" hangingPunct="1"/>
            <a:r>
              <a:rPr lang="zh-CN" altLang="en-US">
                <a:latin typeface="Times New Roman" panose="02020603050405020304" pitchFamily="18" charset="0"/>
              </a:rPr>
              <a:t>存储控制器扫描这个队列，并截取从头起的</a:t>
            </a:r>
            <a:r>
              <a:rPr lang="en-US" altLang="zh-CN">
                <a:solidFill>
                  <a:srgbClr val="9933FF"/>
                </a:solidFill>
                <a:latin typeface="Times New Roman" panose="02020603050405020304" pitchFamily="18" charset="0"/>
              </a:rPr>
              <a:t>A</a:t>
            </a:r>
            <a:r>
              <a:rPr lang="en-US" altLang="zh-CN" baseline="-25000">
                <a:solidFill>
                  <a:srgbClr val="9933FF"/>
                </a:solidFill>
                <a:latin typeface="Times New Roman" panose="02020603050405020304" pitchFamily="18" charset="0"/>
              </a:rPr>
              <a:t>1</a:t>
            </a:r>
            <a:r>
              <a:rPr lang="zh-CN" altLang="en-US">
                <a:solidFill>
                  <a:srgbClr val="9933FF"/>
                </a:solidFill>
                <a:latin typeface="Times New Roman" panose="02020603050405020304" pitchFamily="18" charset="0"/>
              </a:rPr>
              <a:t>，</a:t>
            </a:r>
            <a:r>
              <a:rPr lang="en-US" altLang="zh-CN">
                <a:solidFill>
                  <a:srgbClr val="9933FF"/>
                </a:solidFill>
                <a:latin typeface="Times New Roman" panose="02020603050405020304" pitchFamily="18" charset="0"/>
              </a:rPr>
              <a:t>A</a:t>
            </a:r>
            <a:r>
              <a:rPr lang="en-US" altLang="zh-CN" baseline="-25000">
                <a:solidFill>
                  <a:srgbClr val="9933FF"/>
                </a:solidFill>
                <a:latin typeface="Times New Roman" panose="02020603050405020304" pitchFamily="18" charset="0"/>
              </a:rPr>
              <a:t>2</a:t>
            </a:r>
            <a:r>
              <a:rPr lang="zh-CN" altLang="en-US">
                <a:solidFill>
                  <a:srgbClr val="9933FF"/>
                </a:solidFill>
                <a:latin typeface="Times New Roman" panose="02020603050405020304" pitchFamily="18" charset="0"/>
              </a:rPr>
              <a:t>，</a:t>
            </a:r>
            <a:r>
              <a:rPr lang="en-US" altLang="zh-CN">
                <a:solidFill>
                  <a:srgbClr val="9933FF"/>
                </a:solidFill>
                <a:latin typeface="Times New Roman" panose="02020603050405020304" pitchFamily="18" charset="0"/>
              </a:rPr>
              <a:t>…</a:t>
            </a:r>
            <a:r>
              <a:rPr lang="zh-CN" altLang="en-US">
                <a:solidFill>
                  <a:srgbClr val="9933FF"/>
                </a:solidFill>
                <a:latin typeface="Times New Roman" panose="02020603050405020304" pitchFamily="18" charset="0"/>
              </a:rPr>
              <a:t>，</a:t>
            </a:r>
            <a:r>
              <a:rPr lang="en-US" altLang="zh-CN">
                <a:solidFill>
                  <a:srgbClr val="9933FF"/>
                </a:solidFill>
                <a:latin typeface="Times New Roman" panose="02020603050405020304" pitchFamily="18" charset="0"/>
              </a:rPr>
              <a:t>A</a:t>
            </a:r>
            <a:r>
              <a:rPr lang="en-US" altLang="zh-CN" baseline="-25000">
                <a:solidFill>
                  <a:srgbClr val="9933FF"/>
                </a:solidFill>
                <a:latin typeface="Times New Roman" panose="02020603050405020304" pitchFamily="18" charset="0"/>
              </a:rPr>
              <a:t>k</a:t>
            </a:r>
            <a:r>
              <a:rPr lang="zh-CN" altLang="en-US">
                <a:latin typeface="Times New Roman" panose="02020603050405020304" pitchFamily="18" charset="0"/>
              </a:rPr>
              <a:t>序列作为申请序列。</a:t>
            </a:r>
          </a:p>
          <a:p>
            <a:pPr lvl="2" eaLnBrk="1" hangingPunct="1"/>
            <a:r>
              <a:rPr lang="zh-CN" altLang="en-US">
                <a:solidFill>
                  <a:srgbClr val="D60093"/>
                </a:solidFill>
                <a:latin typeface="Times New Roman" panose="02020603050405020304" pitchFamily="18" charset="0"/>
              </a:rPr>
              <a:t>申请序列</a:t>
            </a:r>
            <a:r>
              <a:rPr lang="zh-CN" altLang="en-US">
                <a:latin typeface="Times New Roman" panose="02020603050405020304" pitchFamily="18" charset="0"/>
              </a:rPr>
              <a:t>是满足以下条件的最长序列：</a:t>
            </a:r>
            <a:r>
              <a:rPr lang="en-US" altLang="zh-CN">
                <a:solidFill>
                  <a:srgbClr val="9933FF"/>
                </a:solidFill>
                <a:latin typeface="Times New Roman" panose="02020603050405020304" pitchFamily="18" charset="0"/>
              </a:rPr>
              <a:t>k</a:t>
            </a:r>
            <a:r>
              <a:rPr lang="zh-CN" altLang="en-US">
                <a:latin typeface="Times New Roman" panose="02020603050405020304" pitchFamily="18" charset="0"/>
              </a:rPr>
              <a:t>个地址所访问的存储器单元都处在不同的分体中。 </a:t>
            </a:r>
          </a:p>
        </p:txBody>
      </p:sp>
    </p:spTree>
  </p:cSld>
  <p:clrMapOvr>
    <a:masterClrMapping/>
  </p:clrMapOvr>
  <p:transition>
    <p:pull dir="rd"/>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lstStyle/>
          <a:p>
            <a:pPr eaLnBrk="1" hangingPunct="1"/>
            <a:r>
              <a:rPr lang="en-US" altLang="zh-CN">
                <a:latin typeface="黑体" panose="02010609060101010101" pitchFamily="49" charset="-122"/>
              </a:rPr>
              <a:t>5.6 </a:t>
            </a:r>
            <a:r>
              <a:rPr lang="zh-CN" altLang="en-US">
                <a:latin typeface="黑体" panose="02010609060101010101" pitchFamily="49" charset="-122"/>
              </a:rPr>
              <a:t>并行主存系统</a:t>
            </a:r>
          </a:p>
        </p:txBody>
      </p:sp>
      <p:sp>
        <p:nvSpPr>
          <p:cNvPr id="171011" name="Rectangle 3" descr="Rectangle: Click to edit Master text styles&#10;Second level&#10;Third level&#10;Fourth level&#10;Fifth level"/>
          <p:cNvSpPr>
            <a:spLocks noGrp="1" noChangeArrowheads="1"/>
          </p:cNvSpPr>
          <p:nvPr>
            <p:ph type="body" idx="1"/>
          </p:nvPr>
        </p:nvSpPr>
        <p:spPr>
          <a:xfrm>
            <a:off x="685800" y="1219200"/>
            <a:ext cx="7989888" cy="4953000"/>
          </a:xfrm>
        </p:spPr>
        <p:txBody>
          <a:bodyPr/>
          <a:lstStyle/>
          <a:p>
            <a:pPr lvl="2" eaLnBrk="1" hangingPunct="1"/>
            <a:r>
              <a:rPr lang="en-US" altLang="zh-CN">
                <a:solidFill>
                  <a:srgbClr val="9933FF"/>
                </a:solidFill>
                <a:latin typeface="Times New Roman" panose="02020603050405020304" pitchFamily="18" charset="0"/>
              </a:rPr>
              <a:t>A</a:t>
            </a:r>
            <a:r>
              <a:rPr lang="en-US" altLang="zh-CN" baseline="-25000">
                <a:solidFill>
                  <a:srgbClr val="9933FF"/>
                </a:solidFill>
                <a:latin typeface="Times New Roman" panose="02020603050405020304" pitchFamily="18" charset="0"/>
              </a:rPr>
              <a:t>1</a:t>
            </a:r>
            <a:r>
              <a:rPr lang="zh-CN" altLang="en-US">
                <a:solidFill>
                  <a:srgbClr val="9933FF"/>
                </a:solidFill>
                <a:latin typeface="Times New Roman" panose="02020603050405020304" pitchFamily="18" charset="0"/>
              </a:rPr>
              <a:t>～</a:t>
            </a:r>
            <a:r>
              <a:rPr lang="en-US" altLang="zh-CN">
                <a:solidFill>
                  <a:srgbClr val="9933FF"/>
                </a:solidFill>
                <a:latin typeface="Times New Roman" panose="02020603050405020304" pitchFamily="18" charset="0"/>
              </a:rPr>
              <a:t>A</a:t>
            </a:r>
            <a:r>
              <a:rPr lang="en-US" altLang="zh-CN" baseline="-25000">
                <a:solidFill>
                  <a:srgbClr val="9933FF"/>
                </a:solidFill>
                <a:latin typeface="Times New Roman" panose="02020603050405020304" pitchFamily="18" charset="0"/>
              </a:rPr>
              <a:t>k</a:t>
            </a:r>
            <a:r>
              <a:rPr lang="zh-CN" altLang="en-US">
                <a:latin typeface="Times New Roman" panose="02020603050405020304" pitchFamily="18" charset="0"/>
              </a:rPr>
              <a:t>不一定是顺序地址，只要它们之间不出现分体冲突。</a:t>
            </a:r>
          </a:p>
          <a:p>
            <a:pPr lvl="2" eaLnBrk="1" hangingPunct="1"/>
            <a:r>
              <a:rPr lang="en-US" altLang="zh-CN">
                <a:solidFill>
                  <a:srgbClr val="9933FF"/>
                </a:solidFill>
                <a:latin typeface="Times New Roman" panose="02020603050405020304" pitchFamily="18" charset="0"/>
              </a:rPr>
              <a:t>k</a:t>
            </a:r>
            <a:r>
              <a:rPr lang="zh-CN" altLang="en-US">
                <a:latin typeface="Times New Roman" panose="02020603050405020304" pitchFamily="18" charset="0"/>
              </a:rPr>
              <a:t>越接近于</a:t>
            </a:r>
            <a:r>
              <a:rPr lang="en-US" altLang="zh-CN">
                <a:solidFill>
                  <a:srgbClr val="9933FF"/>
                </a:solidFill>
                <a:latin typeface="Times New Roman" panose="02020603050405020304" pitchFamily="18" charset="0"/>
              </a:rPr>
              <a:t>m</a:t>
            </a:r>
            <a:r>
              <a:rPr lang="zh-CN" altLang="en-US">
                <a:latin typeface="Times New Roman" panose="02020603050405020304" pitchFamily="18" charset="0"/>
              </a:rPr>
              <a:t>，系统的效率就越高。 </a:t>
            </a:r>
          </a:p>
          <a:p>
            <a:pPr marL="1085850" lvl="1" indent="-457200" eaLnBrk="1" hangingPunct="1"/>
            <a:r>
              <a:rPr lang="zh-CN" altLang="en-US">
                <a:latin typeface="Times New Roman" panose="02020603050405020304" pitchFamily="18" charset="0"/>
              </a:rPr>
              <a:t>设</a:t>
            </a:r>
            <a:r>
              <a:rPr lang="en-US" altLang="zh-CN">
                <a:solidFill>
                  <a:srgbClr val="9933FF"/>
                </a:solidFill>
                <a:latin typeface="Times New Roman" panose="02020603050405020304" pitchFamily="18" charset="0"/>
              </a:rPr>
              <a:t>P(k)</a:t>
            </a:r>
            <a:r>
              <a:rPr lang="zh-CN" altLang="en-US">
                <a:latin typeface="Times New Roman" panose="02020603050405020304" pitchFamily="18" charset="0"/>
              </a:rPr>
              <a:t>表示申请序列长度为</a:t>
            </a:r>
            <a:r>
              <a:rPr lang="en-US" altLang="zh-CN">
                <a:solidFill>
                  <a:srgbClr val="9933FF"/>
                </a:solidFill>
                <a:latin typeface="Times New Roman" panose="02020603050405020304" pitchFamily="18" charset="0"/>
              </a:rPr>
              <a:t>k</a:t>
            </a:r>
            <a:r>
              <a:rPr lang="zh-CN" altLang="en-US">
                <a:latin typeface="Times New Roman" panose="02020603050405020304" pitchFamily="18" charset="0"/>
              </a:rPr>
              <a:t>的概率，用</a:t>
            </a:r>
            <a:r>
              <a:rPr lang="en-US" altLang="zh-CN">
                <a:solidFill>
                  <a:srgbClr val="9933FF"/>
                </a:solidFill>
                <a:latin typeface="Times New Roman" panose="02020603050405020304" pitchFamily="18" charset="0"/>
              </a:rPr>
              <a:t>B</a:t>
            </a:r>
            <a:r>
              <a:rPr lang="zh-CN" altLang="en-US">
                <a:latin typeface="Times New Roman" panose="02020603050405020304" pitchFamily="18" charset="0"/>
              </a:rPr>
              <a:t>表示</a:t>
            </a:r>
            <a:r>
              <a:rPr lang="en-US" altLang="zh-CN">
                <a:solidFill>
                  <a:srgbClr val="9933FF"/>
                </a:solidFill>
                <a:latin typeface="Times New Roman" panose="02020603050405020304" pitchFamily="18" charset="0"/>
              </a:rPr>
              <a:t>k</a:t>
            </a:r>
            <a:r>
              <a:rPr lang="zh-CN" altLang="en-US">
                <a:latin typeface="Times New Roman" panose="02020603050405020304" pitchFamily="18" charset="0"/>
              </a:rPr>
              <a:t>的平均值，则</a:t>
            </a:r>
          </a:p>
          <a:p>
            <a:pPr marL="1085850" lvl="1" indent="-457200" eaLnBrk="1" hangingPunct="1"/>
            <a:endParaRPr lang="zh-CN" altLang="en-US">
              <a:latin typeface="Times New Roman" panose="02020603050405020304" pitchFamily="18" charset="0"/>
            </a:endParaRPr>
          </a:p>
          <a:p>
            <a:pPr marL="1085850" lvl="1" indent="-457200" eaLnBrk="1" hangingPunct="1"/>
            <a:endParaRPr lang="zh-CN" altLang="en-US">
              <a:latin typeface="Times New Roman" panose="02020603050405020304" pitchFamily="18" charset="0"/>
            </a:endParaRPr>
          </a:p>
          <a:p>
            <a:pPr lvl="2" eaLnBrk="1" hangingPunct="1">
              <a:buFont typeface="Wingdings" panose="05000000000000000000" pitchFamily="2" charset="2"/>
              <a:buNone/>
            </a:pPr>
            <a:r>
              <a:rPr lang="zh-CN" altLang="en-US"/>
              <a:t>其中：</a:t>
            </a:r>
            <a:r>
              <a:rPr lang="en-US" altLang="zh-CN">
                <a:solidFill>
                  <a:srgbClr val="9933FF"/>
                </a:solidFill>
                <a:latin typeface="Times New Roman" panose="02020603050405020304" pitchFamily="18" charset="0"/>
              </a:rPr>
              <a:t>k=1</a:t>
            </a:r>
            <a:r>
              <a:rPr lang="zh-CN" altLang="en-US">
                <a:solidFill>
                  <a:srgbClr val="9933FF"/>
                </a:solidFill>
                <a:latin typeface="Times New Roman" panose="02020603050405020304" pitchFamily="18" charset="0"/>
              </a:rPr>
              <a:t>，</a:t>
            </a:r>
            <a:r>
              <a:rPr lang="en-US" altLang="zh-CN">
                <a:solidFill>
                  <a:srgbClr val="9933FF"/>
                </a:solidFill>
                <a:latin typeface="Times New Roman" panose="02020603050405020304" pitchFamily="18" charset="0"/>
              </a:rPr>
              <a:t>2</a:t>
            </a:r>
            <a:r>
              <a:rPr lang="zh-CN" altLang="en-US">
                <a:solidFill>
                  <a:srgbClr val="9933FF"/>
                </a:solidFill>
                <a:latin typeface="Times New Roman" panose="02020603050405020304" pitchFamily="18" charset="0"/>
              </a:rPr>
              <a:t>，</a:t>
            </a:r>
            <a:r>
              <a:rPr lang="en-US" altLang="zh-CN">
                <a:solidFill>
                  <a:srgbClr val="9933FF"/>
                </a:solidFill>
                <a:latin typeface="Times New Roman" panose="02020603050405020304" pitchFamily="18" charset="0"/>
              </a:rPr>
              <a:t>…</a:t>
            </a:r>
            <a:r>
              <a:rPr lang="zh-CN" altLang="en-US">
                <a:solidFill>
                  <a:srgbClr val="9933FF"/>
                </a:solidFill>
                <a:latin typeface="Times New Roman" panose="02020603050405020304" pitchFamily="18" charset="0"/>
              </a:rPr>
              <a:t>，</a:t>
            </a:r>
            <a:r>
              <a:rPr lang="en-US" altLang="zh-CN">
                <a:solidFill>
                  <a:srgbClr val="9933FF"/>
                </a:solidFill>
                <a:latin typeface="Times New Roman" panose="02020603050405020304" pitchFamily="18" charset="0"/>
              </a:rPr>
              <a:t>m </a:t>
            </a:r>
          </a:p>
          <a:p>
            <a:pPr marL="1085850" lvl="1" indent="-457200" eaLnBrk="1" hangingPunct="1">
              <a:buFont typeface="Wingdings" panose="05000000000000000000" pitchFamily="2" charset="2"/>
              <a:buNone/>
            </a:pPr>
            <a:r>
              <a:rPr lang="en-US" altLang="zh-CN">
                <a:solidFill>
                  <a:srgbClr val="E24C05"/>
                </a:solidFill>
              </a:rPr>
              <a:t>           </a:t>
            </a:r>
            <a:r>
              <a:rPr lang="zh-CN" altLang="en-US">
                <a:solidFill>
                  <a:srgbClr val="E24C05"/>
                </a:solidFill>
              </a:rPr>
              <a:t>每个主存周期所能访问到的字数的平均值，正比于主存实际带宽。 </a:t>
            </a:r>
          </a:p>
        </p:txBody>
      </p:sp>
      <p:sp>
        <p:nvSpPr>
          <p:cNvPr id="171012" name="Rectangle 5"/>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a:solidFill>
                <a:schemeClr val="tx1"/>
              </a:solidFill>
            </a:endParaRPr>
          </a:p>
        </p:txBody>
      </p:sp>
      <p:graphicFrame>
        <p:nvGraphicFramePr>
          <p:cNvPr id="171013" name="Object 4"/>
          <p:cNvGraphicFramePr>
            <a:graphicFrameLocks noChangeAspect="1"/>
          </p:cNvGraphicFramePr>
          <p:nvPr/>
        </p:nvGraphicFramePr>
        <p:xfrm>
          <a:off x="3924300" y="3284538"/>
          <a:ext cx="1800225" cy="992187"/>
        </p:xfrm>
        <a:graphic>
          <a:graphicData uri="http://schemas.openxmlformats.org/presentationml/2006/ole">
            <mc:AlternateContent xmlns:mc="http://schemas.openxmlformats.org/markup-compatibility/2006">
              <mc:Choice xmlns:v="urn:schemas-microsoft-com:vml" Requires="v">
                <p:oleObj spid="_x0000_s171014" name="公式" r:id="rId3" imgW="850531" imgH="469696" progId="Equation.3">
                  <p:embed/>
                </p:oleObj>
              </mc:Choice>
              <mc:Fallback>
                <p:oleObj name="公式" r:id="rId3" imgW="850531" imgH="469696"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4300" y="3284538"/>
                        <a:ext cx="1800225" cy="992187"/>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pull dir="rd"/>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p:txBody>
          <a:bodyPr/>
          <a:lstStyle/>
          <a:p>
            <a:pPr eaLnBrk="1" hangingPunct="1"/>
            <a:r>
              <a:rPr lang="en-US" altLang="zh-CN">
                <a:latin typeface="黑体" panose="02010609060101010101" pitchFamily="49" charset="-122"/>
              </a:rPr>
              <a:t>5.6 </a:t>
            </a:r>
            <a:r>
              <a:rPr lang="zh-CN" altLang="en-US">
                <a:latin typeface="黑体" panose="02010609060101010101" pitchFamily="49" charset="-122"/>
              </a:rPr>
              <a:t>并行主存系统</a:t>
            </a:r>
          </a:p>
        </p:txBody>
      </p:sp>
      <p:sp>
        <p:nvSpPr>
          <p:cNvPr id="172035" name="Rectangle 3" descr="Rectangle: Click to edit Master text styles&#10;Second level&#10;Third level&#10;Fourth level&#10;Fifth level"/>
          <p:cNvSpPr>
            <a:spLocks noGrp="1" noChangeArrowheads="1"/>
          </p:cNvSpPr>
          <p:nvPr>
            <p:ph type="body" idx="1"/>
          </p:nvPr>
        </p:nvSpPr>
        <p:spPr/>
        <p:txBody>
          <a:bodyPr/>
          <a:lstStyle/>
          <a:p>
            <a:pPr marL="1085850" lvl="1" indent="-457200" eaLnBrk="1" hangingPunct="1">
              <a:lnSpc>
                <a:spcPct val="110000"/>
              </a:lnSpc>
            </a:pPr>
            <a:r>
              <a:rPr lang="en-US" altLang="zh-CN">
                <a:latin typeface="Times New Roman" panose="02020603050405020304" pitchFamily="18" charset="0"/>
              </a:rPr>
              <a:t>P(k)</a:t>
            </a:r>
            <a:r>
              <a:rPr lang="zh-CN" altLang="en-US">
                <a:latin typeface="Times New Roman" panose="02020603050405020304" pitchFamily="18" charset="0"/>
              </a:rPr>
              <a:t>与具体程序的运行状况密切相关。如果访存申请队列都是指令的话，那么影响最大的是转移概率</a:t>
            </a:r>
            <a:r>
              <a:rPr lang="en-US" altLang="zh-CN">
                <a:latin typeface="Times New Roman" panose="02020603050405020304" pitchFamily="18" charset="0"/>
              </a:rPr>
              <a:t>λ</a:t>
            </a:r>
            <a:r>
              <a:rPr lang="zh-CN" altLang="en-US">
                <a:latin typeface="Times New Roman" panose="02020603050405020304" pitchFamily="18" charset="0"/>
              </a:rPr>
              <a:t>。</a:t>
            </a:r>
          </a:p>
          <a:p>
            <a:pPr marL="1085850" lvl="1" indent="-457200" eaLnBrk="1" hangingPunct="1">
              <a:lnSpc>
                <a:spcPct val="110000"/>
              </a:lnSpc>
            </a:pPr>
            <a:r>
              <a:rPr lang="zh-CN" altLang="en-US">
                <a:solidFill>
                  <a:srgbClr val="FF0000"/>
                </a:solidFill>
                <a:latin typeface="Times New Roman" panose="02020603050405020304" pitchFamily="18" charset="0"/>
              </a:rPr>
              <a:t>转移概率</a:t>
            </a:r>
            <a:r>
              <a:rPr lang="en-US" altLang="zh-CN">
                <a:solidFill>
                  <a:srgbClr val="FF0000"/>
                </a:solidFill>
                <a:latin typeface="Times New Roman" panose="02020603050405020304" pitchFamily="18" charset="0"/>
              </a:rPr>
              <a:t>λ</a:t>
            </a:r>
            <a:r>
              <a:rPr lang="zh-CN" altLang="en-US">
                <a:solidFill>
                  <a:srgbClr val="FF0000"/>
                </a:solidFill>
                <a:latin typeface="Times New Roman" panose="02020603050405020304" pitchFamily="18" charset="0"/>
              </a:rPr>
              <a:t>：</a:t>
            </a:r>
            <a:r>
              <a:rPr lang="zh-CN" altLang="en-US">
                <a:latin typeface="Times New Roman" panose="02020603050405020304" pitchFamily="18" charset="0"/>
              </a:rPr>
              <a:t>给定指令的下条指令地址为非顺序地址的概率。</a:t>
            </a:r>
          </a:p>
          <a:p>
            <a:pPr lvl="2" eaLnBrk="1" hangingPunct="1">
              <a:lnSpc>
                <a:spcPct val="110000"/>
              </a:lnSpc>
            </a:pPr>
            <a:r>
              <a:rPr lang="zh-CN" altLang="en-US">
                <a:latin typeface="Times New Roman" panose="02020603050405020304" pitchFamily="18" charset="0"/>
              </a:rPr>
              <a:t>当</a:t>
            </a:r>
            <a:r>
              <a:rPr lang="en-US" altLang="zh-CN">
                <a:solidFill>
                  <a:srgbClr val="9933FF"/>
                </a:solidFill>
                <a:latin typeface="Times New Roman" panose="02020603050405020304" pitchFamily="18" charset="0"/>
              </a:rPr>
              <a:t>k</a:t>
            </a:r>
            <a:r>
              <a:rPr lang="zh-CN" altLang="en-US">
                <a:solidFill>
                  <a:srgbClr val="9933FF"/>
                </a:solidFill>
                <a:latin typeface="Times New Roman" panose="02020603050405020304" pitchFamily="18" charset="0"/>
              </a:rPr>
              <a:t>＝</a:t>
            </a:r>
            <a:r>
              <a:rPr lang="en-US" altLang="zh-CN">
                <a:solidFill>
                  <a:srgbClr val="9933FF"/>
                </a:solidFill>
                <a:latin typeface="Times New Roman" panose="02020603050405020304" pitchFamily="18" charset="0"/>
              </a:rPr>
              <a:t>1</a:t>
            </a:r>
            <a:r>
              <a:rPr lang="zh-CN" altLang="en-US">
                <a:latin typeface="Times New Roman" panose="02020603050405020304" pitchFamily="18" charset="0"/>
              </a:rPr>
              <a:t>时，所表示的情况是：第一条就是转移指令且转移成功。</a:t>
            </a:r>
          </a:p>
          <a:p>
            <a:pPr lvl="2" eaLnBrk="1" hangingPunct="1">
              <a:lnSpc>
                <a:spcPct val="110000"/>
              </a:lnSpc>
              <a:buFont typeface="Wingdings" panose="05000000000000000000" pitchFamily="2" charset="2"/>
              <a:buNone/>
            </a:pPr>
            <a:r>
              <a:rPr lang="zh-CN" altLang="en-US">
                <a:latin typeface="Times New Roman" panose="02020603050405020304" pitchFamily="18" charset="0"/>
              </a:rPr>
              <a:t>                    </a:t>
            </a:r>
            <a:r>
              <a:rPr lang="en-US" altLang="zh-CN">
                <a:solidFill>
                  <a:srgbClr val="D60093"/>
                </a:solidFill>
                <a:latin typeface="Times New Roman" panose="02020603050405020304" pitchFamily="18" charset="0"/>
              </a:rPr>
              <a:t>P</a:t>
            </a:r>
            <a:r>
              <a:rPr lang="zh-CN" altLang="en-US">
                <a:solidFill>
                  <a:srgbClr val="D60093"/>
                </a:solidFill>
                <a:latin typeface="Times New Roman" panose="02020603050405020304" pitchFamily="18" charset="0"/>
              </a:rPr>
              <a:t>（</a:t>
            </a:r>
            <a:r>
              <a:rPr lang="en-US" altLang="zh-CN">
                <a:solidFill>
                  <a:srgbClr val="D60093"/>
                </a:solidFill>
                <a:latin typeface="Times New Roman" panose="02020603050405020304" pitchFamily="18" charset="0"/>
              </a:rPr>
              <a:t>1</a:t>
            </a:r>
            <a:r>
              <a:rPr lang="zh-CN" altLang="en-US">
                <a:solidFill>
                  <a:srgbClr val="D60093"/>
                </a:solidFill>
                <a:latin typeface="Times New Roman" panose="02020603050405020304" pitchFamily="18" charset="0"/>
              </a:rPr>
              <a:t>）＝</a:t>
            </a:r>
            <a:r>
              <a:rPr lang="en-US" altLang="zh-CN">
                <a:solidFill>
                  <a:srgbClr val="D60093"/>
                </a:solidFill>
                <a:latin typeface="Times New Roman" panose="02020603050405020304" pitchFamily="18" charset="0"/>
              </a:rPr>
              <a:t>λ</a:t>
            </a:r>
            <a:r>
              <a:rPr lang="zh-CN" altLang="en-US">
                <a:solidFill>
                  <a:srgbClr val="D60093"/>
                </a:solidFill>
                <a:latin typeface="Times New Roman" panose="02020603050405020304" pitchFamily="18" charset="0"/>
              </a:rPr>
              <a:t>＝（</a:t>
            </a:r>
            <a:r>
              <a:rPr lang="en-US" altLang="zh-CN">
                <a:solidFill>
                  <a:srgbClr val="D60093"/>
                </a:solidFill>
                <a:latin typeface="Times New Roman" panose="02020603050405020304" pitchFamily="18" charset="0"/>
              </a:rPr>
              <a:t>1</a:t>
            </a:r>
            <a:r>
              <a:rPr lang="zh-CN" altLang="en-US">
                <a:solidFill>
                  <a:srgbClr val="D60093"/>
                </a:solidFill>
                <a:latin typeface="Times New Roman" panose="02020603050405020304" pitchFamily="18" charset="0"/>
              </a:rPr>
              <a:t>－</a:t>
            </a:r>
            <a:r>
              <a:rPr lang="en-US" altLang="zh-CN">
                <a:solidFill>
                  <a:srgbClr val="D60093"/>
                </a:solidFill>
                <a:latin typeface="Times New Roman" panose="02020603050405020304" pitchFamily="18" charset="0"/>
              </a:rPr>
              <a:t>λ</a:t>
            </a:r>
            <a:r>
              <a:rPr lang="zh-CN" altLang="en-US">
                <a:solidFill>
                  <a:srgbClr val="D60093"/>
                </a:solidFill>
                <a:latin typeface="Times New Roman" panose="02020603050405020304" pitchFamily="18" charset="0"/>
              </a:rPr>
              <a:t>）</a:t>
            </a:r>
            <a:r>
              <a:rPr lang="en-US" altLang="zh-CN" baseline="30000">
                <a:solidFill>
                  <a:srgbClr val="D60093"/>
                </a:solidFill>
                <a:latin typeface="Times New Roman" panose="02020603050405020304" pitchFamily="18" charset="0"/>
              </a:rPr>
              <a:t>0</a:t>
            </a:r>
            <a:r>
              <a:rPr lang="en-US" altLang="zh-CN">
                <a:solidFill>
                  <a:srgbClr val="D60093"/>
                </a:solidFill>
                <a:latin typeface="Times New Roman" panose="02020603050405020304" pitchFamily="18" charset="0"/>
              </a:rPr>
              <a:t>·λ</a:t>
            </a:r>
          </a:p>
          <a:p>
            <a:pPr lvl="2" eaLnBrk="1" hangingPunct="1">
              <a:lnSpc>
                <a:spcPct val="110000"/>
              </a:lnSpc>
            </a:pPr>
            <a:r>
              <a:rPr lang="zh-CN" altLang="en-US">
                <a:latin typeface="Times New Roman" panose="02020603050405020304" pitchFamily="18" charset="0"/>
              </a:rPr>
              <a:t>当</a:t>
            </a:r>
            <a:r>
              <a:rPr lang="en-US" altLang="zh-CN">
                <a:solidFill>
                  <a:srgbClr val="9933FF"/>
                </a:solidFill>
                <a:latin typeface="Times New Roman" panose="02020603050405020304" pitchFamily="18" charset="0"/>
              </a:rPr>
              <a:t>k</a:t>
            </a:r>
            <a:r>
              <a:rPr lang="zh-CN" altLang="en-US">
                <a:solidFill>
                  <a:srgbClr val="9933FF"/>
                </a:solidFill>
                <a:latin typeface="Times New Roman" panose="02020603050405020304" pitchFamily="18" charset="0"/>
              </a:rPr>
              <a:t>＝</a:t>
            </a:r>
            <a:r>
              <a:rPr lang="en-US" altLang="zh-CN">
                <a:solidFill>
                  <a:srgbClr val="9933FF"/>
                </a:solidFill>
                <a:latin typeface="Times New Roman" panose="02020603050405020304" pitchFamily="18" charset="0"/>
              </a:rPr>
              <a:t>2</a:t>
            </a:r>
            <a:r>
              <a:rPr lang="zh-CN" altLang="en-US">
                <a:latin typeface="Times New Roman" panose="02020603050405020304" pitchFamily="18" charset="0"/>
              </a:rPr>
              <a:t>时，所表示的情况是：第一条指令没有转移（其概率为</a:t>
            </a:r>
            <a:r>
              <a:rPr lang="en-US" altLang="zh-CN">
                <a:latin typeface="Times New Roman" panose="02020603050405020304" pitchFamily="18" charset="0"/>
              </a:rPr>
              <a:t>1</a:t>
            </a:r>
            <a:r>
              <a:rPr lang="zh-CN" altLang="en-US">
                <a:latin typeface="Times New Roman" panose="02020603050405020304" pitchFamily="18" charset="0"/>
              </a:rPr>
              <a:t>－</a:t>
            </a:r>
            <a:r>
              <a:rPr lang="en-US" altLang="zh-CN">
                <a:latin typeface="Times New Roman" panose="02020603050405020304" pitchFamily="18" charset="0"/>
              </a:rPr>
              <a:t>λ</a:t>
            </a:r>
            <a:r>
              <a:rPr lang="zh-CN" altLang="en-US">
                <a:latin typeface="Times New Roman" panose="02020603050405020304" pitchFamily="18" charset="0"/>
              </a:rPr>
              <a:t>），第二条是转移指令且转移成功。所以有：</a:t>
            </a:r>
          </a:p>
          <a:p>
            <a:pPr lvl="2" eaLnBrk="1" hangingPunct="1">
              <a:lnSpc>
                <a:spcPct val="110000"/>
              </a:lnSpc>
              <a:buFont typeface="Wingdings" panose="05000000000000000000" pitchFamily="2" charset="2"/>
              <a:buNone/>
            </a:pPr>
            <a:r>
              <a:rPr lang="zh-CN" altLang="en-US">
                <a:latin typeface="Times New Roman" panose="02020603050405020304" pitchFamily="18" charset="0"/>
              </a:rPr>
              <a:t>                    </a:t>
            </a:r>
            <a:r>
              <a:rPr lang="en-US" altLang="zh-CN">
                <a:solidFill>
                  <a:srgbClr val="D60093"/>
                </a:solidFill>
                <a:latin typeface="Times New Roman" panose="02020603050405020304" pitchFamily="18" charset="0"/>
              </a:rPr>
              <a:t>P</a:t>
            </a:r>
            <a:r>
              <a:rPr lang="zh-CN" altLang="en-US">
                <a:solidFill>
                  <a:srgbClr val="D60093"/>
                </a:solidFill>
                <a:latin typeface="Times New Roman" panose="02020603050405020304" pitchFamily="18" charset="0"/>
              </a:rPr>
              <a:t>（</a:t>
            </a:r>
            <a:r>
              <a:rPr lang="en-US" altLang="zh-CN">
                <a:solidFill>
                  <a:srgbClr val="D60093"/>
                </a:solidFill>
                <a:latin typeface="Times New Roman" panose="02020603050405020304" pitchFamily="18" charset="0"/>
              </a:rPr>
              <a:t>2</a:t>
            </a:r>
            <a:r>
              <a:rPr lang="zh-CN" altLang="en-US">
                <a:solidFill>
                  <a:srgbClr val="D60093"/>
                </a:solidFill>
                <a:latin typeface="Times New Roman" panose="02020603050405020304" pitchFamily="18" charset="0"/>
              </a:rPr>
              <a:t>）＝（</a:t>
            </a:r>
            <a:r>
              <a:rPr lang="en-US" altLang="zh-CN">
                <a:solidFill>
                  <a:srgbClr val="D60093"/>
                </a:solidFill>
                <a:latin typeface="Times New Roman" panose="02020603050405020304" pitchFamily="18" charset="0"/>
              </a:rPr>
              <a:t>1</a:t>
            </a:r>
            <a:r>
              <a:rPr lang="zh-CN" altLang="en-US">
                <a:solidFill>
                  <a:srgbClr val="D60093"/>
                </a:solidFill>
                <a:latin typeface="Times New Roman" panose="02020603050405020304" pitchFamily="18" charset="0"/>
              </a:rPr>
              <a:t>－</a:t>
            </a:r>
            <a:r>
              <a:rPr lang="en-US" altLang="zh-CN">
                <a:solidFill>
                  <a:srgbClr val="D60093"/>
                </a:solidFill>
                <a:latin typeface="Times New Roman" panose="02020603050405020304" pitchFamily="18" charset="0"/>
              </a:rPr>
              <a:t>λ</a:t>
            </a:r>
            <a:r>
              <a:rPr lang="zh-CN" altLang="en-US">
                <a:solidFill>
                  <a:srgbClr val="D60093"/>
                </a:solidFill>
                <a:latin typeface="Times New Roman" panose="02020603050405020304" pitchFamily="18" charset="0"/>
              </a:rPr>
              <a:t>）</a:t>
            </a:r>
            <a:r>
              <a:rPr lang="en-US" altLang="zh-CN" baseline="30000">
                <a:solidFill>
                  <a:srgbClr val="D60093"/>
                </a:solidFill>
                <a:latin typeface="Times New Roman" panose="02020603050405020304" pitchFamily="18" charset="0"/>
              </a:rPr>
              <a:t>1·</a:t>
            </a:r>
            <a:r>
              <a:rPr lang="en-US" altLang="zh-CN">
                <a:solidFill>
                  <a:srgbClr val="D60093"/>
                </a:solidFill>
                <a:latin typeface="Times New Roman" panose="02020603050405020304" pitchFamily="18" charset="0"/>
              </a:rPr>
              <a:t>λ</a:t>
            </a:r>
          </a:p>
        </p:txBody>
      </p:sp>
    </p:spTree>
  </p:cSld>
  <p:clrMapOvr>
    <a:masterClrMapping/>
  </p:clrMapOvr>
  <p:transition>
    <p:pull dir="rd"/>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p:txBody>
          <a:bodyPr/>
          <a:lstStyle/>
          <a:p>
            <a:pPr eaLnBrk="1" hangingPunct="1"/>
            <a:r>
              <a:rPr lang="en-US" altLang="zh-CN">
                <a:latin typeface="黑体" panose="02010609060101010101" pitchFamily="49" charset="-122"/>
              </a:rPr>
              <a:t>5.6 </a:t>
            </a:r>
            <a:r>
              <a:rPr lang="zh-CN" altLang="en-US">
                <a:latin typeface="黑体" panose="02010609060101010101" pitchFamily="49" charset="-122"/>
              </a:rPr>
              <a:t>并行主存系统</a:t>
            </a:r>
          </a:p>
        </p:txBody>
      </p:sp>
      <p:sp>
        <p:nvSpPr>
          <p:cNvPr id="173059" name="Rectangle 3" descr="Rectangle: Click to edit Master text styles&#10;Second level&#10;Third level&#10;Fourth level&#10;Fifth level"/>
          <p:cNvSpPr>
            <a:spLocks noGrp="1" noChangeArrowheads="1"/>
          </p:cNvSpPr>
          <p:nvPr>
            <p:ph type="body" idx="1"/>
          </p:nvPr>
        </p:nvSpPr>
        <p:spPr/>
        <p:txBody>
          <a:bodyPr/>
          <a:lstStyle/>
          <a:p>
            <a:pPr lvl="2" eaLnBrk="1" hangingPunct="1">
              <a:buFont typeface="Wingdings" panose="05000000000000000000" pitchFamily="2" charset="2"/>
              <a:buChar char="p"/>
            </a:pPr>
            <a:r>
              <a:rPr lang="zh-CN" altLang="en-US">
                <a:latin typeface="Times New Roman" panose="02020603050405020304" pitchFamily="18" charset="0"/>
              </a:rPr>
              <a:t>同理，</a:t>
            </a:r>
            <a:r>
              <a:rPr lang="en-US" altLang="zh-CN">
                <a:solidFill>
                  <a:srgbClr val="D60093"/>
                </a:solidFill>
                <a:latin typeface="Times New Roman" panose="02020603050405020304" pitchFamily="18" charset="0"/>
              </a:rPr>
              <a:t>P</a:t>
            </a:r>
            <a:r>
              <a:rPr lang="zh-CN" altLang="en-US">
                <a:solidFill>
                  <a:srgbClr val="D60093"/>
                </a:solidFill>
                <a:latin typeface="Times New Roman" panose="02020603050405020304" pitchFamily="18" charset="0"/>
              </a:rPr>
              <a:t>（</a:t>
            </a:r>
            <a:r>
              <a:rPr lang="en-US" altLang="zh-CN">
                <a:solidFill>
                  <a:srgbClr val="D60093"/>
                </a:solidFill>
                <a:latin typeface="Times New Roman" panose="02020603050405020304" pitchFamily="18" charset="0"/>
              </a:rPr>
              <a:t>3</a:t>
            </a:r>
            <a:r>
              <a:rPr lang="zh-CN" altLang="en-US">
                <a:solidFill>
                  <a:srgbClr val="D60093"/>
                </a:solidFill>
                <a:latin typeface="Times New Roman" panose="02020603050405020304" pitchFamily="18" charset="0"/>
              </a:rPr>
              <a:t>）＝（</a:t>
            </a:r>
            <a:r>
              <a:rPr lang="en-US" altLang="zh-CN">
                <a:solidFill>
                  <a:srgbClr val="D60093"/>
                </a:solidFill>
                <a:latin typeface="Times New Roman" panose="02020603050405020304" pitchFamily="18" charset="0"/>
              </a:rPr>
              <a:t>1</a:t>
            </a:r>
            <a:r>
              <a:rPr lang="zh-CN" altLang="en-US">
                <a:solidFill>
                  <a:srgbClr val="D60093"/>
                </a:solidFill>
                <a:latin typeface="Times New Roman" panose="02020603050405020304" pitchFamily="18" charset="0"/>
              </a:rPr>
              <a:t>－</a:t>
            </a:r>
            <a:r>
              <a:rPr lang="en-US" altLang="zh-CN">
                <a:solidFill>
                  <a:srgbClr val="D60093"/>
                </a:solidFill>
                <a:latin typeface="Times New Roman" panose="02020603050405020304" pitchFamily="18" charset="0"/>
              </a:rPr>
              <a:t>λ</a:t>
            </a:r>
            <a:r>
              <a:rPr lang="zh-CN" altLang="en-US">
                <a:solidFill>
                  <a:srgbClr val="D60093"/>
                </a:solidFill>
                <a:latin typeface="Times New Roman" panose="02020603050405020304" pitchFamily="18" charset="0"/>
              </a:rPr>
              <a:t>）</a:t>
            </a:r>
            <a:r>
              <a:rPr lang="en-US" altLang="zh-CN" baseline="30000">
                <a:solidFill>
                  <a:srgbClr val="D60093"/>
                </a:solidFill>
                <a:latin typeface="Times New Roman" panose="02020603050405020304" pitchFamily="18" charset="0"/>
              </a:rPr>
              <a:t>2</a:t>
            </a:r>
            <a:r>
              <a:rPr lang="en-US" altLang="zh-CN">
                <a:solidFill>
                  <a:srgbClr val="D60093"/>
                </a:solidFill>
                <a:latin typeface="Times New Roman" panose="02020603050405020304" pitchFamily="18" charset="0"/>
              </a:rPr>
              <a:t>·λ</a:t>
            </a:r>
          </a:p>
          <a:p>
            <a:pPr lvl="2" eaLnBrk="1" hangingPunct="1">
              <a:buFont typeface="Wingdings" panose="05000000000000000000" pitchFamily="2" charset="2"/>
              <a:buChar char="p"/>
            </a:pPr>
            <a:r>
              <a:rPr lang="zh-CN" altLang="en-US">
                <a:latin typeface="Times New Roman" panose="02020603050405020304" pitchFamily="18" charset="0"/>
              </a:rPr>
              <a:t>依此类推，</a:t>
            </a:r>
            <a:r>
              <a:rPr lang="en-US" altLang="zh-CN">
                <a:solidFill>
                  <a:srgbClr val="D60093"/>
                </a:solidFill>
                <a:latin typeface="Times New Roman" panose="02020603050405020304" pitchFamily="18" charset="0"/>
              </a:rPr>
              <a:t>P</a:t>
            </a:r>
            <a:r>
              <a:rPr lang="zh-CN" altLang="en-US">
                <a:solidFill>
                  <a:srgbClr val="D60093"/>
                </a:solidFill>
                <a:latin typeface="Times New Roman" panose="02020603050405020304" pitchFamily="18" charset="0"/>
              </a:rPr>
              <a:t>（</a:t>
            </a:r>
            <a:r>
              <a:rPr lang="en-US" altLang="zh-CN">
                <a:solidFill>
                  <a:srgbClr val="D60093"/>
                </a:solidFill>
                <a:latin typeface="Times New Roman" panose="02020603050405020304" pitchFamily="18" charset="0"/>
              </a:rPr>
              <a:t>k</a:t>
            </a:r>
            <a:r>
              <a:rPr lang="zh-CN" altLang="en-US">
                <a:solidFill>
                  <a:srgbClr val="D60093"/>
                </a:solidFill>
                <a:latin typeface="Times New Roman" panose="02020603050405020304" pitchFamily="18" charset="0"/>
              </a:rPr>
              <a:t>）＝（</a:t>
            </a:r>
            <a:r>
              <a:rPr lang="en-US" altLang="zh-CN">
                <a:solidFill>
                  <a:srgbClr val="D60093"/>
                </a:solidFill>
                <a:latin typeface="Times New Roman" panose="02020603050405020304" pitchFamily="18" charset="0"/>
              </a:rPr>
              <a:t>1</a:t>
            </a:r>
            <a:r>
              <a:rPr lang="zh-CN" altLang="en-US">
                <a:solidFill>
                  <a:srgbClr val="D60093"/>
                </a:solidFill>
                <a:latin typeface="Times New Roman" panose="02020603050405020304" pitchFamily="18" charset="0"/>
              </a:rPr>
              <a:t>－</a:t>
            </a:r>
            <a:r>
              <a:rPr lang="en-US" altLang="zh-CN">
                <a:solidFill>
                  <a:srgbClr val="D60093"/>
                </a:solidFill>
                <a:latin typeface="Times New Roman" panose="02020603050405020304" pitchFamily="18" charset="0"/>
              </a:rPr>
              <a:t>λ</a:t>
            </a:r>
            <a:r>
              <a:rPr lang="zh-CN" altLang="en-US">
                <a:solidFill>
                  <a:srgbClr val="D60093"/>
                </a:solidFill>
                <a:latin typeface="Times New Roman" panose="02020603050405020304" pitchFamily="18" charset="0"/>
              </a:rPr>
              <a:t>）</a:t>
            </a:r>
            <a:r>
              <a:rPr lang="en-US" altLang="zh-CN" baseline="30000">
                <a:solidFill>
                  <a:srgbClr val="D60093"/>
                </a:solidFill>
                <a:latin typeface="Times New Roman" panose="02020603050405020304" pitchFamily="18" charset="0"/>
              </a:rPr>
              <a:t>k</a:t>
            </a:r>
            <a:r>
              <a:rPr lang="zh-CN" altLang="en-US" baseline="30000">
                <a:solidFill>
                  <a:srgbClr val="D60093"/>
                </a:solidFill>
                <a:latin typeface="Times New Roman" panose="02020603050405020304" pitchFamily="18" charset="0"/>
              </a:rPr>
              <a:t>－</a:t>
            </a:r>
            <a:r>
              <a:rPr lang="en-US" altLang="zh-CN" baseline="30000">
                <a:solidFill>
                  <a:srgbClr val="D60093"/>
                </a:solidFill>
                <a:latin typeface="Times New Roman" panose="02020603050405020304" pitchFamily="18" charset="0"/>
              </a:rPr>
              <a:t>1</a:t>
            </a:r>
            <a:r>
              <a:rPr lang="en-US" altLang="zh-CN">
                <a:solidFill>
                  <a:srgbClr val="D60093"/>
                </a:solidFill>
                <a:latin typeface="Times New Roman" panose="02020603050405020304" pitchFamily="18" charset="0"/>
              </a:rPr>
              <a:t>·λ</a:t>
            </a:r>
            <a:endParaRPr lang="en-US" altLang="zh-CN">
              <a:latin typeface="Times New Roman" panose="02020603050405020304" pitchFamily="18" charset="0"/>
            </a:endParaRPr>
          </a:p>
          <a:p>
            <a:pPr lvl="2" eaLnBrk="1" hangingPunct="1">
              <a:buFont typeface="Wingdings" panose="05000000000000000000" pitchFamily="2" charset="2"/>
              <a:buNone/>
            </a:pPr>
            <a:r>
              <a:rPr lang="en-US" altLang="zh-CN">
                <a:latin typeface="Times New Roman" panose="02020603050405020304" pitchFamily="18" charset="0"/>
              </a:rPr>
              <a:t>                 </a:t>
            </a:r>
            <a:r>
              <a:rPr lang="zh-CN" altLang="en-US">
                <a:latin typeface="Times New Roman" panose="02020603050405020304" pitchFamily="18" charset="0"/>
              </a:rPr>
              <a:t>其中：</a:t>
            </a:r>
            <a:r>
              <a:rPr lang="en-US" altLang="zh-CN">
                <a:solidFill>
                  <a:srgbClr val="9933FF"/>
                </a:solidFill>
                <a:latin typeface="Times New Roman" panose="02020603050405020304" pitchFamily="18" charset="0"/>
              </a:rPr>
              <a:t>1≤k</a:t>
            </a:r>
            <a:r>
              <a:rPr lang="zh-CN" altLang="en-US">
                <a:solidFill>
                  <a:srgbClr val="9933FF"/>
                </a:solidFill>
                <a:latin typeface="Times New Roman" panose="02020603050405020304" pitchFamily="18" charset="0"/>
              </a:rPr>
              <a:t>＜</a:t>
            </a:r>
            <a:r>
              <a:rPr lang="en-US" altLang="zh-CN">
                <a:solidFill>
                  <a:srgbClr val="9933FF"/>
                </a:solidFill>
                <a:latin typeface="Times New Roman" panose="02020603050405020304" pitchFamily="18" charset="0"/>
              </a:rPr>
              <a:t>m</a:t>
            </a:r>
          </a:p>
          <a:p>
            <a:pPr lvl="2" eaLnBrk="1" hangingPunct="1">
              <a:buFont typeface="Wingdings" panose="05000000000000000000" pitchFamily="2" charset="2"/>
              <a:buChar char="p"/>
            </a:pPr>
            <a:r>
              <a:rPr lang="zh-CN" altLang="en-US">
                <a:latin typeface="Times New Roman" panose="02020603050405020304" pitchFamily="18" charset="0"/>
              </a:rPr>
              <a:t>如果前</a:t>
            </a:r>
            <a:r>
              <a:rPr lang="en-US" altLang="zh-CN">
                <a:latin typeface="Times New Roman" panose="02020603050405020304" pitchFamily="18" charset="0"/>
              </a:rPr>
              <a:t>m</a:t>
            </a:r>
            <a:r>
              <a:rPr lang="zh-CN" altLang="en-US">
                <a:latin typeface="Times New Roman" panose="02020603050405020304" pitchFamily="18" charset="0"/>
              </a:rPr>
              <a:t>－</a:t>
            </a:r>
            <a:r>
              <a:rPr lang="en-US" altLang="zh-CN">
                <a:latin typeface="Times New Roman" panose="02020603050405020304" pitchFamily="18" charset="0"/>
              </a:rPr>
              <a:t>1</a:t>
            </a:r>
            <a:r>
              <a:rPr lang="zh-CN" altLang="en-US">
                <a:latin typeface="Times New Roman" panose="02020603050405020304" pitchFamily="18" charset="0"/>
              </a:rPr>
              <a:t>条指令均不转移，则不管第</a:t>
            </a:r>
            <a:r>
              <a:rPr lang="en-US" altLang="zh-CN">
                <a:latin typeface="Times New Roman" panose="02020603050405020304" pitchFamily="18" charset="0"/>
              </a:rPr>
              <a:t>m</a:t>
            </a:r>
            <a:r>
              <a:rPr lang="zh-CN" altLang="en-US">
                <a:latin typeface="Times New Roman" panose="02020603050405020304" pitchFamily="18" charset="0"/>
              </a:rPr>
              <a:t>条指令是否转移，</a:t>
            </a:r>
            <a:r>
              <a:rPr lang="en-US" altLang="zh-CN">
                <a:latin typeface="Times New Roman" panose="02020603050405020304" pitchFamily="18" charset="0"/>
              </a:rPr>
              <a:t>k</a:t>
            </a:r>
            <a:r>
              <a:rPr lang="zh-CN" altLang="en-US">
                <a:latin typeface="Times New Roman" panose="02020603050405020304" pitchFamily="18" charset="0"/>
              </a:rPr>
              <a:t>都等于</a:t>
            </a:r>
            <a:r>
              <a:rPr lang="en-US" altLang="zh-CN">
                <a:latin typeface="Times New Roman" panose="02020603050405020304" pitchFamily="18" charset="0"/>
              </a:rPr>
              <a:t>m</a:t>
            </a:r>
            <a:r>
              <a:rPr lang="zh-CN" altLang="en-US">
                <a:latin typeface="Times New Roman" panose="02020603050405020304" pitchFamily="18" charset="0"/>
              </a:rPr>
              <a:t>，因此有：</a:t>
            </a:r>
          </a:p>
          <a:p>
            <a:pPr lvl="2" eaLnBrk="1" hangingPunct="1">
              <a:buFont typeface="Wingdings" panose="05000000000000000000" pitchFamily="2" charset="2"/>
              <a:buNone/>
            </a:pPr>
            <a:r>
              <a:rPr lang="zh-CN" altLang="en-US">
                <a:solidFill>
                  <a:srgbClr val="D60093"/>
                </a:solidFill>
                <a:latin typeface="Times New Roman" panose="02020603050405020304" pitchFamily="18" charset="0"/>
              </a:rPr>
              <a:t>                       </a:t>
            </a:r>
            <a:r>
              <a:rPr lang="en-US" altLang="zh-CN">
                <a:solidFill>
                  <a:srgbClr val="D60093"/>
                </a:solidFill>
                <a:latin typeface="Times New Roman" panose="02020603050405020304" pitchFamily="18" charset="0"/>
              </a:rPr>
              <a:t>P</a:t>
            </a:r>
            <a:r>
              <a:rPr lang="zh-CN" altLang="en-US">
                <a:solidFill>
                  <a:srgbClr val="D60093"/>
                </a:solidFill>
                <a:latin typeface="Times New Roman" panose="02020603050405020304" pitchFamily="18" charset="0"/>
              </a:rPr>
              <a:t>（</a:t>
            </a:r>
            <a:r>
              <a:rPr lang="en-US" altLang="zh-CN">
                <a:solidFill>
                  <a:srgbClr val="D60093"/>
                </a:solidFill>
                <a:latin typeface="Times New Roman" panose="02020603050405020304" pitchFamily="18" charset="0"/>
              </a:rPr>
              <a:t>m</a:t>
            </a:r>
            <a:r>
              <a:rPr lang="zh-CN" altLang="en-US">
                <a:solidFill>
                  <a:srgbClr val="D60093"/>
                </a:solidFill>
                <a:latin typeface="Times New Roman" panose="02020603050405020304" pitchFamily="18" charset="0"/>
              </a:rPr>
              <a:t>）＝（</a:t>
            </a:r>
            <a:r>
              <a:rPr lang="en-US" altLang="zh-CN">
                <a:solidFill>
                  <a:srgbClr val="D60093"/>
                </a:solidFill>
                <a:latin typeface="Times New Roman" panose="02020603050405020304" pitchFamily="18" charset="0"/>
              </a:rPr>
              <a:t>1</a:t>
            </a:r>
            <a:r>
              <a:rPr lang="zh-CN" altLang="en-US">
                <a:solidFill>
                  <a:srgbClr val="D60093"/>
                </a:solidFill>
                <a:latin typeface="Times New Roman" panose="02020603050405020304" pitchFamily="18" charset="0"/>
              </a:rPr>
              <a:t>－</a:t>
            </a:r>
            <a:r>
              <a:rPr lang="en-US" altLang="zh-CN">
                <a:solidFill>
                  <a:srgbClr val="D60093"/>
                </a:solidFill>
                <a:latin typeface="Times New Roman" panose="02020603050405020304" pitchFamily="18" charset="0"/>
              </a:rPr>
              <a:t>λ</a:t>
            </a:r>
            <a:r>
              <a:rPr lang="zh-CN" altLang="en-US">
                <a:solidFill>
                  <a:srgbClr val="D60093"/>
                </a:solidFill>
                <a:latin typeface="Times New Roman" panose="02020603050405020304" pitchFamily="18" charset="0"/>
              </a:rPr>
              <a:t>） </a:t>
            </a:r>
            <a:r>
              <a:rPr lang="en-US" altLang="zh-CN" baseline="30000">
                <a:solidFill>
                  <a:srgbClr val="D60093"/>
                </a:solidFill>
                <a:latin typeface="Times New Roman" panose="02020603050405020304" pitchFamily="18" charset="0"/>
              </a:rPr>
              <a:t>m</a:t>
            </a:r>
            <a:r>
              <a:rPr lang="zh-CN" altLang="en-US" baseline="30000">
                <a:solidFill>
                  <a:srgbClr val="D60093"/>
                </a:solidFill>
                <a:latin typeface="Times New Roman" panose="02020603050405020304" pitchFamily="18" charset="0"/>
              </a:rPr>
              <a:t>－</a:t>
            </a:r>
            <a:r>
              <a:rPr lang="en-US" altLang="zh-CN" baseline="30000">
                <a:solidFill>
                  <a:srgbClr val="D60093"/>
                </a:solidFill>
                <a:latin typeface="Times New Roman" panose="02020603050405020304" pitchFamily="18" charset="0"/>
              </a:rPr>
              <a:t>1</a:t>
            </a:r>
            <a:r>
              <a:rPr lang="en-US" altLang="zh-CN">
                <a:solidFill>
                  <a:srgbClr val="D60093"/>
                </a:solidFill>
                <a:latin typeface="Times New Roman" panose="02020603050405020304" pitchFamily="18" charset="0"/>
              </a:rPr>
              <a:t> </a:t>
            </a:r>
          </a:p>
        </p:txBody>
      </p:sp>
      <p:sp>
        <p:nvSpPr>
          <p:cNvPr id="173060" name="Rectangle 5"/>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a:solidFill>
                <a:schemeClr val="tx1"/>
              </a:solidFill>
            </a:endParaRPr>
          </a:p>
        </p:txBody>
      </p:sp>
      <p:graphicFrame>
        <p:nvGraphicFramePr>
          <p:cNvPr id="173061" name="Object 4"/>
          <p:cNvGraphicFramePr>
            <a:graphicFrameLocks noChangeAspect="1"/>
          </p:cNvGraphicFramePr>
          <p:nvPr/>
        </p:nvGraphicFramePr>
        <p:xfrm>
          <a:off x="468313" y="3860800"/>
          <a:ext cx="8135937" cy="752475"/>
        </p:xfrm>
        <a:graphic>
          <a:graphicData uri="http://schemas.openxmlformats.org/presentationml/2006/ole">
            <mc:AlternateContent xmlns:mc="http://schemas.openxmlformats.org/markup-compatibility/2006">
              <mc:Choice xmlns:v="urn:schemas-microsoft-com:vml" Requires="v">
                <p:oleObj spid="_x0000_s173066" name="公式" r:id="rId3" imgW="5041900" imgH="469900" progId="Equation.3">
                  <p:embed/>
                </p:oleObj>
              </mc:Choice>
              <mc:Fallback>
                <p:oleObj name="公式" r:id="rId3" imgW="5041900" imgH="4699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3860800"/>
                        <a:ext cx="8135937" cy="752475"/>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3062" name="Rectangle 7"/>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a:solidFill>
                <a:schemeClr val="tx1"/>
              </a:solidFill>
            </a:endParaRPr>
          </a:p>
        </p:txBody>
      </p:sp>
      <p:graphicFrame>
        <p:nvGraphicFramePr>
          <p:cNvPr id="173063" name="Object 6"/>
          <p:cNvGraphicFramePr>
            <a:graphicFrameLocks noChangeAspect="1"/>
          </p:cNvGraphicFramePr>
          <p:nvPr/>
        </p:nvGraphicFramePr>
        <p:xfrm>
          <a:off x="2195513" y="4797425"/>
          <a:ext cx="1655762" cy="752475"/>
        </p:xfrm>
        <a:graphic>
          <a:graphicData uri="http://schemas.openxmlformats.org/presentationml/2006/ole">
            <mc:AlternateContent xmlns:mc="http://schemas.openxmlformats.org/markup-compatibility/2006">
              <mc:Choice xmlns:v="urn:schemas-microsoft-com:vml" Requires="v">
                <p:oleObj spid="_x0000_s173067" name="公式" r:id="rId5" imgW="939392" imgH="431613" progId="Equation.3">
                  <p:embed/>
                </p:oleObj>
              </mc:Choice>
              <mc:Fallback>
                <p:oleObj name="公式" r:id="rId5" imgW="939392" imgH="431613"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5513" y="4797425"/>
                        <a:ext cx="1655762" cy="752475"/>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3064" name="Rectangle 9"/>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a:solidFill>
                <a:schemeClr val="tx1"/>
              </a:solidFill>
            </a:endParaRPr>
          </a:p>
        </p:txBody>
      </p:sp>
      <p:graphicFrame>
        <p:nvGraphicFramePr>
          <p:cNvPr id="173065" name="Object 8"/>
          <p:cNvGraphicFramePr>
            <a:graphicFrameLocks noChangeAspect="1"/>
          </p:cNvGraphicFramePr>
          <p:nvPr/>
        </p:nvGraphicFramePr>
        <p:xfrm>
          <a:off x="5148263" y="4868863"/>
          <a:ext cx="1655762" cy="681037"/>
        </p:xfrm>
        <a:graphic>
          <a:graphicData uri="http://schemas.openxmlformats.org/presentationml/2006/ole">
            <mc:AlternateContent xmlns:mc="http://schemas.openxmlformats.org/markup-compatibility/2006">
              <mc:Choice xmlns:v="urn:schemas-microsoft-com:vml" Requires="v">
                <p:oleObj spid="_x0000_s173068" name="公式" r:id="rId7" imgW="1016000" imgH="419100" progId="Equation.3">
                  <p:embed/>
                </p:oleObj>
              </mc:Choice>
              <mc:Fallback>
                <p:oleObj name="公式" r:id="rId7" imgW="1016000" imgH="41910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8263" y="4868863"/>
                        <a:ext cx="1655762" cy="681037"/>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pull dir="rd"/>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82" name="Picture 4" descr="1004-o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1628775"/>
            <a:ext cx="3873500" cy="482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083" name="Rectangle 2"/>
          <p:cNvSpPr>
            <a:spLocks noGrp="1" noChangeArrowheads="1"/>
          </p:cNvSpPr>
          <p:nvPr>
            <p:ph type="title"/>
          </p:nvPr>
        </p:nvSpPr>
        <p:spPr/>
        <p:txBody>
          <a:bodyPr/>
          <a:lstStyle/>
          <a:p>
            <a:pPr eaLnBrk="1" hangingPunct="1"/>
            <a:r>
              <a:rPr lang="en-US" altLang="zh-CN">
                <a:latin typeface="黑体" panose="02010609060101010101" pitchFamily="49" charset="-122"/>
              </a:rPr>
              <a:t>5.6 </a:t>
            </a:r>
            <a:r>
              <a:rPr lang="zh-CN" altLang="en-US">
                <a:latin typeface="黑体" panose="02010609060101010101" pitchFamily="49" charset="-122"/>
              </a:rPr>
              <a:t>并行主存系统</a:t>
            </a:r>
          </a:p>
        </p:txBody>
      </p:sp>
      <p:sp>
        <p:nvSpPr>
          <p:cNvPr id="174084" name="Rectangle 3" descr="Rectangle: Click to edit Master text styles&#10;Second level&#10;Third level&#10;Fourth level&#10;Fifth level"/>
          <p:cNvSpPr>
            <a:spLocks noGrp="1" noChangeArrowheads="1"/>
          </p:cNvSpPr>
          <p:nvPr>
            <p:ph type="body" idx="1"/>
          </p:nvPr>
        </p:nvSpPr>
        <p:spPr/>
        <p:txBody>
          <a:bodyPr/>
          <a:lstStyle/>
          <a:p>
            <a:pPr marL="1085850" lvl="1" indent="-457200" eaLnBrk="1" hangingPunct="1"/>
            <a:r>
              <a:rPr lang="en-US" altLang="zh-CN">
                <a:solidFill>
                  <a:srgbClr val="9933FF"/>
                </a:solidFill>
                <a:latin typeface="Times New Roman" panose="02020603050405020304" pitchFamily="18" charset="0"/>
              </a:rPr>
              <a:t>m</a:t>
            </a:r>
            <a:r>
              <a:rPr lang="zh-CN" altLang="en-US">
                <a:latin typeface="Times New Roman" panose="02020603050405020304" pitchFamily="18" charset="0"/>
              </a:rPr>
              <a:t>等于</a:t>
            </a:r>
            <a:r>
              <a:rPr lang="en-US" altLang="zh-CN">
                <a:solidFill>
                  <a:srgbClr val="9933FF"/>
                </a:solidFill>
                <a:latin typeface="Times New Roman" panose="02020603050405020304" pitchFamily="18" charset="0"/>
              </a:rPr>
              <a:t>4</a:t>
            </a:r>
            <a:r>
              <a:rPr lang="zh-CN" altLang="en-US">
                <a:solidFill>
                  <a:srgbClr val="9933FF"/>
                </a:solidFill>
                <a:latin typeface="Times New Roman" panose="02020603050405020304" pitchFamily="18" charset="0"/>
              </a:rPr>
              <a:t>、</a:t>
            </a:r>
            <a:r>
              <a:rPr lang="en-US" altLang="zh-CN">
                <a:solidFill>
                  <a:srgbClr val="9933FF"/>
                </a:solidFill>
                <a:latin typeface="Times New Roman" panose="02020603050405020304" pitchFamily="18" charset="0"/>
              </a:rPr>
              <a:t>8</a:t>
            </a:r>
            <a:r>
              <a:rPr lang="zh-CN" altLang="en-US">
                <a:solidFill>
                  <a:srgbClr val="9933FF"/>
                </a:solidFill>
                <a:latin typeface="Times New Roman" panose="02020603050405020304" pitchFamily="18" charset="0"/>
              </a:rPr>
              <a:t>、</a:t>
            </a:r>
            <a:r>
              <a:rPr lang="en-US" altLang="zh-CN">
                <a:solidFill>
                  <a:srgbClr val="9933FF"/>
                </a:solidFill>
                <a:latin typeface="Times New Roman" panose="02020603050405020304" pitchFamily="18" charset="0"/>
              </a:rPr>
              <a:t>16</a:t>
            </a:r>
            <a:r>
              <a:rPr lang="zh-CN" altLang="en-US">
                <a:latin typeface="Times New Roman" panose="02020603050405020304" pitchFamily="18" charset="0"/>
              </a:rPr>
              <a:t>时，</a:t>
            </a:r>
            <a:r>
              <a:rPr lang="en-US" altLang="zh-CN">
                <a:solidFill>
                  <a:srgbClr val="9933FF"/>
                </a:solidFill>
                <a:latin typeface="Times New Roman" panose="02020603050405020304" pitchFamily="18" charset="0"/>
              </a:rPr>
              <a:t>B</a:t>
            </a:r>
            <a:r>
              <a:rPr lang="zh-CN" altLang="en-US">
                <a:latin typeface="Times New Roman" panose="02020603050405020304" pitchFamily="18" charset="0"/>
              </a:rPr>
              <a:t>与</a:t>
            </a:r>
            <a:r>
              <a:rPr lang="en-US" altLang="zh-CN">
                <a:solidFill>
                  <a:srgbClr val="9933FF"/>
                </a:solidFill>
                <a:latin typeface="Times New Roman" panose="02020603050405020304" pitchFamily="18" charset="0"/>
              </a:rPr>
              <a:t>λ</a:t>
            </a:r>
            <a:r>
              <a:rPr lang="zh-CN" altLang="en-US">
                <a:latin typeface="Times New Roman" panose="02020603050405020304" pitchFamily="18" charset="0"/>
              </a:rPr>
              <a:t>的关系曲线</a:t>
            </a:r>
            <a:r>
              <a:rPr lang="zh-CN" altLang="en-US"/>
              <a:t> </a:t>
            </a:r>
          </a:p>
        </p:txBody>
      </p:sp>
    </p:spTree>
  </p:cSld>
  <p:clrMapOvr>
    <a:masterClrMapping/>
  </p:clrMapOvr>
  <p:transition>
    <p:pull dir="rd"/>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p:nvPr>
        </p:nvSpPr>
        <p:spPr/>
        <p:txBody>
          <a:bodyPr/>
          <a:lstStyle/>
          <a:p>
            <a:pPr eaLnBrk="1" hangingPunct="1"/>
            <a:r>
              <a:rPr lang="en-US" altLang="zh-CN">
                <a:latin typeface="黑体" panose="02010609060101010101" pitchFamily="49" charset="-122"/>
              </a:rPr>
              <a:t>5.6 </a:t>
            </a:r>
            <a:r>
              <a:rPr lang="zh-CN" altLang="en-US">
                <a:latin typeface="黑体" panose="02010609060101010101" pitchFamily="49" charset="-122"/>
              </a:rPr>
              <a:t>并行主存系统</a:t>
            </a:r>
          </a:p>
        </p:txBody>
      </p:sp>
      <p:sp>
        <p:nvSpPr>
          <p:cNvPr id="175107" name="Rectangle 3" descr="Rectangle: Click to edit Master text styles&#10;Second level&#10;Third level&#10;Fourth level&#10;Fifth level"/>
          <p:cNvSpPr>
            <a:spLocks noGrp="1" noChangeArrowheads="1"/>
          </p:cNvSpPr>
          <p:nvPr>
            <p:ph type="body" idx="1"/>
          </p:nvPr>
        </p:nvSpPr>
        <p:spPr/>
        <p:txBody>
          <a:bodyPr/>
          <a:lstStyle/>
          <a:p>
            <a:pPr lvl="2" eaLnBrk="1" hangingPunct="1"/>
            <a:r>
              <a:rPr lang="zh-CN" altLang="en-US">
                <a:latin typeface="Times New Roman" panose="02020603050405020304" pitchFamily="18" charset="0"/>
              </a:rPr>
              <a:t>对于数据来说，由于其顺序性差，</a:t>
            </a:r>
            <a:r>
              <a:rPr lang="en-US" altLang="zh-CN">
                <a:solidFill>
                  <a:srgbClr val="9933FF"/>
                </a:solidFill>
                <a:latin typeface="Times New Roman" panose="02020603050405020304" pitchFamily="18" charset="0"/>
              </a:rPr>
              <a:t>m</a:t>
            </a:r>
            <a:r>
              <a:rPr lang="zh-CN" altLang="en-US">
                <a:latin typeface="Times New Roman" panose="02020603050405020304" pitchFamily="18" charset="0"/>
              </a:rPr>
              <a:t>值的增大给</a:t>
            </a:r>
            <a:r>
              <a:rPr lang="en-US" altLang="zh-CN">
                <a:solidFill>
                  <a:srgbClr val="9933FF"/>
                </a:solidFill>
                <a:latin typeface="Times New Roman" panose="02020603050405020304" pitchFamily="18" charset="0"/>
              </a:rPr>
              <a:t>B</a:t>
            </a:r>
            <a:r>
              <a:rPr lang="zh-CN" altLang="en-US">
                <a:latin typeface="Times New Roman" panose="02020603050405020304" pitchFamily="18" charset="0"/>
              </a:rPr>
              <a:t>带来的好处就更差一些。</a:t>
            </a:r>
          </a:p>
          <a:p>
            <a:pPr lvl="3" eaLnBrk="1" hangingPunct="1"/>
            <a:r>
              <a:rPr lang="zh-CN" altLang="en-US">
                <a:latin typeface="Times New Roman" panose="02020603050405020304" pitchFamily="18" charset="0"/>
              </a:rPr>
              <a:t>若机器主要是运行标量运算的程序，一般取</a:t>
            </a:r>
            <a:r>
              <a:rPr lang="en-US" altLang="zh-CN">
                <a:solidFill>
                  <a:srgbClr val="9933FF"/>
                </a:solidFill>
                <a:latin typeface="Times New Roman" panose="02020603050405020304" pitchFamily="18" charset="0"/>
              </a:rPr>
              <a:t>m≤8</a:t>
            </a:r>
            <a:r>
              <a:rPr lang="zh-CN" altLang="en-US">
                <a:latin typeface="Times New Roman" panose="02020603050405020304" pitchFamily="18" charset="0"/>
              </a:rPr>
              <a:t>。</a:t>
            </a:r>
          </a:p>
          <a:p>
            <a:pPr lvl="3" eaLnBrk="1" hangingPunct="1"/>
            <a:r>
              <a:rPr lang="zh-CN" altLang="en-US">
                <a:latin typeface="Times New Roman" panose="02020603050405020304" pitchFamily="18" charset="0"/>
              </a:rPr>
              <a:t>如果是向量处理机，其</a:t>
            </a:r>
            <a:r>
              <a:rPr lang="en-US" altLang="zh-CN">
                <a:solidFill>
                  <a:srgbClr val="9933FF"/>
                </a:solidFill>
                <a:latin typeface="Times New Roman" panose="02020603050405020304" pitchFamily="18" charset="0"/>
              </a:rPr>
              <a:t>m</a:t>
            </a:r>
            <a:r>
              <a:rPr lang="zh-CN" altLang="en-US">
                <a:latin typeface="Times New Roman" panose="02020603050405020304" pitchFamily="18" charset="0"/>
              </a:rPr>
              <a:t>值可以取大些。</a:t>
            </a:r>
          </a:p>
          <a:p>
            <a:pPr marL="1085850" lvl="1" indent="-457200" eaLnBrk="1" hangingPunct="1"/>
            <a:r>
              <a:rPr lang="zh-CN" altLang="en-US">
                <a:latin typeface="Times New Roman" panose="02020603050405020304" pitchFamily="18" charset="0"/>
              </a:rPr>
              <a:t>单纯靠增大</a:t>
            </a:r>
            <a:r>
              <a:rPr lang="en-US" altLang="zh-CN">
                <a:solidFill>
                  <a:srgbClr val="9933FF"/>
                </a:solidFill>
                <a:latin typeface="Times New Roman" panose="02020603050405020304" pitchFamily="18" charset="0"/>
              </a:rPr>
              <a:t>m</a:t>
            </a:r>
            <a:r>
              <a:rPr lang="zh-CN" altLang="en-US">
                <a:latin typeface="Times New Roman" panose="02020603050405020304" pitchFamily="18" charset="0"/>
              </a:rPr>
              <a:t>来提高并行主存系统的带宽是有限的，而且性能价格比还会随</a:t>
            </a:r>
            <a:r>
              <a:rPr lang="en-US" altLang="zh-CN">
                <a:solidFill>
                  <a:srgbClr val="9933FF"/>
                </a:solidFill>
                <a:latin typeface="Times New Roman" panose="02020603050405020304" pitchFamily="18" charset="0"/>
              </a:rPr>
              <a:t>m</a:t>
            </a:r>
            <a:r>
              <a:rPr lang="zh-CN" altLang="en-US">
                <a:latin typeface="Times New Roman" panose="02020603050405020304" pitchFamily="18" charset="0"/>
              </a:rPr>
              <a:t>的增大而下降。</a:t>
            </a:r>
          </a:p>
          <a:p>
            <a:pPr lvl="2" eaLnBrk="1" hangingPunct="1">
              <a:buFont typeface="Wingdings" panose="05000000000000000000" pitchFamily="2" charset="2"/>
              <a:buNone/>
            </a:pPr>
            <a:r>
              <a:rPr lang="zh-CN" altLang="en-US">
                <a:solidFill>
                  <a:srgbClr val="D60093"/>
                </a:solidFill>
                <a:latin typeface="Times New Roman" panose="02020603050405020304" pitchFamily="18" charset="0"/>
              </a:rPr>
              <a:t>原因： </a:t>
            </a:r>
          </a:p>
          <a:p>
            <a:pPr lvl="3" eaLnBrk="1" hangingPunct="1"/>
            <a:r>
              <a:rPr lang="zh-CN" altLang="en-US">
                <a:latin typeface="Times New Roman" panose="02020603050405020304" pitchFamily="18" charset="0"/>
              </a:rPr>
              <a:t>程序的转移概率不会很低</a:t>
            </a:r>
          </a:p>
          <a:p>
            <a:pPr lvl="3" eaLnBrk="1" hangingPunct="1"/>
            <a:r>
              <a:rPr lang="zh-CN" altLang="en-US">
                <a:latin typeface="Times New Roman" panose="02020603050405020304" pitchFamily="18" charset="0"/>
              </a:rPr>
              <a:t>数据分布的离散性较大</a:t>
            </a:r>
          </a:p>
        </p:txBody>
      </p:sp>
    </p:spTree>
  </p:cSld>
  <p:clrMapOvr>
    <a:masterClrMapping/>
  </p:clrMapOvr>
  <p:transition>
    <p:pull dir="rd"/>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pPr eaLnBrk="1" hangingPunct="1"/>
            <a:r>
              <a:rPr lang="en-US" altLang="zh-CN">
                <a:latin typeface="黑体" panose="02010609060101010101" pitchFamily="49" charset="-122"/>
              </a:rPr>
              <a:t>5.6 </a:t>
            </a:r>
            <a:r>
              <a:rPr lang="zh-CN" altLang="en-US">
                <a:latin typeface="黑体" panose="02010609060101010101" pitchFamily="49" charset="-122"/>
              </a:rPr>
              <a:t>并行主存系统</a:t>
            </a:r>
          </a:p>
        </p:txBody>
      </p:sp>
      <p:sp>
        <p:nvSpPr>
          <p:cNvPr id="176131" name="Text Box 4"/>
          <p:cNvSpPr txBox="1">
            <a:spLocks noChangeArrowheads="1"/>
          </p:cNvSpPr>
          <p:nvPr/>
        </p:nvSpPr>
        <p:spPr bwMode="auto">
          <a:xfrm>
            <a:off x="1187450" y="2060575"/>
            <a:ext cx="684053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2600">
                <a:solidFill>
                  <a:srgbClr val="0000CC"/>
                </a:solidFill>
                <a:latin typeface="黑体" panose="02010609060101010101" pitchFamily="49" charset="-122"/>
              </a:rPr>
              <a:t>5.6.3 </a:t>
            </a:r>
            <a:r>
              <a:rPr lang="zh-CN" altLang="en-US" sz="2600">
                <a:solidFill>
                  <a:srgbClr val="0000CC"/>
                </a:solidFill>
                <a:latin typeface="黑体" panose="02010609060101010101" pitchFamily="49" charset="-122"/>
              </a:rPr>
              <a:t>避免存储体冲突</a:t>
            </a:r>
          </a:p>
        </p:txBody>
      </p:sp>
      <p:sp>
        <p:nvSpPr>
          <p:cNvPr id="176132" name="Rectangle 5" descr="Rectangle: Click to edit Master text styles&#10;Second level&#10;Third level&#10;Fourth level&#10;Fifth level"/>
          <p:cNvSpPr>
            <a:spLocks noChangeArrowheads="1"/>
          </p:cNvSpPr>
          <p:nvPr/>
        </p:nvSpPr>
        <p:spPr bwMode="auto">
          <a:xfrm>
            <a:off x="1187450" y="2924175"/>
            <a:ext cx="6408738"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1085850" indent="-45720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10000"/>
              </a:lnSpc>
            </a:pPr>
            <a:r>
              <a:rPr lang="zh-CN" altLang="en-US">
                <a:solidFill>
                  <a:srgbClr val="FF0000"/>
                </a:solidFill>
              </a:rPr>
              <a:t>体冲突：</a:t>
            </a:r>
            <a:r>
              <a:rPr lang="zh-CN" altLang="en-US"/>
              <a:t>两个请求要访问同一个体。</a:t>
            </a:r>
          </a:p>
          <a:p>
            <a:pPr eaLnBrk="1" hangingPunct="1">
              <a:lnSpc>
                <a:spcPct val="110000"/>
              </a:lnSpc>
            </a:pPr>
            <a:r>
              <a:rPr lang="zh-CN" altLang="en-US"/>
              <a:t>减少体冲突次数的</a:t>
            </a:r>
            <a:r>
              <a:rPr lang="zh-CN" altLang="en-US">
                <a:solidFill>
                  <a:srgbClr val="D60093"/>
                </a:solidFill>
              </a:rPr>
              <a:t>一种方法</a:t>
            </a:r>
            <a:r>
              <a:rPr lang="zh-CN" altLang="en-US"/>
              <a:t>：采用许多体</a:t>
            </a:r>
          </a:p>
          <a:p>
            <a:pPr lvl="1" eaLnBrk="1" hangingPunct="1">
              <a:lnSpc>
                <a:spcPct val="110000"/>
              </a:lnSpc>
              <a:buFont typeface="Wingdings" panose="05000000000000000000" pitchFamily="2" charset="2"/>
              <a:buNone/>
            </a:pPr>
            <a:r>
              <a:rPr lang="zh-CN" altLang="en-US">
                <a:latin typeface="宋体" panose="02010600030101010101" pitchFamily="2" charset="-122"/>
              </a:rPr>
              <a:t>  例如，</a:t>
            </a:r>
            <a:r>
              <a:rPr lang="en-US" altLang="zh-CN">
                <a:latin typeface="宋体" panose="02010600030101010101" pitchFamily="2" charset="-122"/>
              </a:rPr>
              <a:t>NEC SX/3</a:t>
            </a:r>
            <a:r>
              <a:rPr lang="zh-CN" altLang="en-US">
                <a:latin typeface="宋体" panose="02010600030101010101" pitchFamily="2" charset="-122"/>
              </a:rPr>
              <a:t>最多可使用</a:t>
            </a:r>
            <a:r>
              <a:rPr lang="en-US" altLang="zh-CN">
                <a:solidFill>
                  <a:srgbClr val="9933FF"/>
                </a:solidFill>
                <a:latin typeface="宋体" panose="02010600030101010101" pitchFamily="2" charset="-122"/>
              </a:rPr>
              <a:t>128</a:t>
            </a:r>
            <a:r>
              <a:rPr lang="zh-CN" altLang="en-US">
                <a:latin typeface="宋体" panose="02010600030101010101" pitchFamily="2" charset="-122"/>
              </a:rPr>
              <a:t>个体</a:t>
            </a:r>
            <a:r>
              <a:rPr lang="zh-CN" altLang="en-US"/>
              <a:t> </a:t>
            </a:r>
          </a:p>
        </p:txBody>
      </p:sp>
    </p:spTree>
  </p:cSld>
  <p:clrMapOvr>
    <a:masterClrMapping/>
  </p:clrMapOvr>
  <p:transition>
    <p:pull dir="rd"/>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lstStyle/>
          <a:p>
            <a:pPr eaLnBrk="1" hangingPunct="1"/>
            <a:r>
              <a:rPr lang="en-US" altLang="zh-CN" sz="1800"/>
              <a:t> </a:t>
            </a:r>
            <a:r>
              <a:rPr lang="en-US" altLang="zh-CN" sz="1800">
                <a:latin typeface="黑体" panose="02010609060101010101" pitchFamily="49" charset="-122"/>
              </a:rPr>
              <a:t>5.6 </a:t>
            </a:r>
            <a:r>
              <a:rPr lang="zh-CN" altLang="en-US" sz="1800">
                <a:latin typeface="黑体" panose="02010609060101010101" pitchFamily="49" charset="-122"/>
              </a:rPr>
              <a:t>并行主存系统</a:t>
            </a:r>
          </a:p>
        </p:txBody>
      </p:sp>
      <p:sp>
        <p:nvSpPr>
          <p:cNvPr id="177155" name="Rectangle 3" descr="Rectangle: Click to edit Master text styles&#10;Second level&#10;Third level&#10;Fourth level&#10;Fifth level"/>
          <p:cNvSpPr>
            <a:spLocks noGrp="1" noChangeArrowheads="1"/>
          </p:cNvSpPr>
          <p:nvPr>
            <p:ph type="body" idx="1"/>
          </p:nvPr>
        </p:nvSpPr>
        <p:spPr>
          <a:xfrm>
            <a:off x="685800" y="1362075"/>
            <a:ext cx="7772400" cy="4514850"/>
          </a:xfrm>
        </p:spPr>
        <p:txBody>
          <a:bodyPr/>
          <a:lstStyle/>
          <a:p>
            <a:pPr marL="457200" indent="-457200" eaLnBrk="1" hangingPunct="1">
              <a:lnSpc>
                <a:spcPct val="110000"/>
              </a:lnSpc>
              <a:buFont typeface="Wingdings" panose="05000000000000000000" pitchFamily="2" charset="2"/>
              <a:buNone/>
            </a:pPr>
            <a:r>
              <a:rPr lang="en-US" altLang="zh-CN"/>
              <a:t>     </a:t>
            </a:r>
            <a:r>
              <a:rPr lang="zh-CN" altLang="en-US"/>
              <a:t>这种方法存在问题：</a:t>
            </a:r>
          </a:p>
          <a:p>
            <a:pPr marL="457200" indent="-457200" eaLnBrk="1" hangingPunct="1">
              <a:lnSpc>
                <a:spcPct val="110000"/>
              </a:lnSpc>
              <a:buFont typeface="Wingdings" panose="05000000000000000000" pitchFamily="2" charset="2"/>
              <a:buNone/>
            </a:pPr>
            <a:r>
              <a:rPr lang="zh-CN" altLang="en-US" b="1">
                <a:solidFill>
                  <a:srgbClr val="000000"/>
                </a:solidFill>
                <a:latin typeface="宋体" panose="02010600030101010101" pitchFamily="2" charset="-122"/>
                <a:ea typeface="宋体" panose="02010600030101010101" pitchFamily="2" charset="-122"/>
              </a:rPr>
              <a:t>      假如我们有</a:t>
            </a:r>
            <a:r>
              <a:rPr lang="en-US" altLang="zh-CN" b="1">
                <a:solidFill>
                  <a:srgbClr val="9933FF"/>
                </a:solidFill>
                <a:latin typeface="宋体" panose="02010600030101010101" pitchFamily="2" charset="-122"/>
                <a:ea typeface="宋体" panose="02010600030101010101" pitchFamily="2" charset="-122"/>
              </a:rPr>
              <a:t>128</a:t>
            </a:r>
            <a:r>
              <a:rPr lang="zh-CN" altLang="en-US" b="1">
                <a:solidFill>
                  <a:srgbClr val="000000"/>
                </a:solidFill>
                <a:latin typeface="宋体" panose="02010600030101010101" pitchFamily="2" charset="-122"/>
                <a:ea typeface="宋体" panose="02010600030101010101" pitchFamily="2" charset="-122"/>
              </a:rPr>
              <a:t>个存储体，按字交叉方式工作，并执行以下程序：</a:t>
            </a:r>
          </a:p>
          <a:p>
            <a:pPr marL="457200" indent="-457200" eaLnBrk="1" hangingPunct="1">
              <a:lnSpc>
                <a:spcPct val="110000"/>
              </a:lnSpc>
              <a:buFont typeface="Wingdings" panose="05000000000000000000" pitchFamily="2" charset="2"/>
              <a:buNone/>
            </a:pPr>
            <a:r>
              <a:rPr lang="zh-CN" altLang="en-US" b="1">
                <a:solidFill>
                  <a:srgbClr val="000000"/>
                </a:solidFill>
                <a:latin typeface="宋体" panose="02010600030101010101" pitchFamily="2" charset="-122"/>
                <a:ea typeface="宋体" panose="02010600030101010101" pitchFamily="2" charset="-122"/>
              </a:rPr>
              <a:t>          </a:t>
            </a:r>
            <a:r>
              <a:rPr lang="en-US" altLang="zh-CN" sz="2000" b="1">
                <a:solidFill>
                  <a:schemeClr val="tx1"/>
                </a:solidFill>
                <a:latin typeface="宋体" panose="02010600030101010101" pitchFamily="2" charset="-122"/>
                <a:ea typeface="宋体" panose="02010600030101010101" pitchFamily="2" charset="-122"/>
              </a:rPr>
              <a:t>int  x [ 256 ][ 512 ]</a:t>
            </a:r>
            <a:r>
              <a:rPr lang="zh-CN" altLang="en-US" sz="2000" b="1">
                <a:solidFill>
                  <a:schemeClr val="tx1"/>
                </a:solidFill>
                <a:latin typeface="宋体" panose="02010600030101010101" pitchFamily="2" charset="-122"/>
                <a:ea typeface="宋体" panose="02010600030101010101" pitchFamily="2" charset="-122"/>
              </a:rPr>
              <a:t>；</a:t>
            </a:r>
          </a:p>
          <a:p>
            <a:pPr marL="457200" indent="-457200" eaLnBrk="1" hangingPunct="1">
              <a:lnSpc>
                <a:spcPct val="110000"/>
              </a:lnSpc>
              <a:buFont typeface="Wingdings" panose="05000000000000000000" pitchFamily="2" charset="2"/>
              <a:buNone/>
            </a:pPr>
            <a:r>
              <a:rPr lang="zh-CN" altLang="en-US" sz="2000" b="1">
                <a:solidFill>
                  <a:schemeClr val="tx1"/>
                </a:solidFill>
                <a:latin typeface="宋体" panose="02010600030101010101" pitchFamily="2" charset="-122"/>
                <a:ea typeface="宋体" panose="02010600030101010101" pitchFamily="2" charset="-122"/>
              </a:rPr>
              <a:t>            </a:t>
            </a:r>
            <a:r>
              <a:rPr lang="en-US" altLang="zh-CN" sz="2000" b="1">
                <a:solidFill>
                  <a:schemeClr val="tx1"/>
                </a:solidFill>
                <a:latin typeface="宋体" panose="02010600030101010101" pitchFamily="2" charset="-122"/>
                <a:ea typeface="宋体" panose="02010600030101010101" pitchFamily="2" charset="-122"/>
              </a:rPr>
              <a:t>for </a:t>
            </a:r>
            <a:r>
              <a:rPr lang="zh-CN" altLang="en-US" sz="2000" b="1">
                <a:solidFill>
                  <a:schemeClr val="tx1"/>
                </a:solidFill>
                <a:latin typeface="宋体" panose="02010600030101010101" pitchFamily="2" charset="-122"/>
                <a:ea typeface="宋体" panose="02010600030101010101" pitchFamily="2" charset="-122"/>
              </a:rPr>
              <a:t>（ </a:t>
            </a:r>
            <a:r>
              <a:rPr lang="en-US" altLang="zh-CN" sz="2000" b="1">
                <a:solidFill>
                  <a:schemeClr val="tx1"/>
                </a:solidFill>
                <a:latin typeface="宋体" panose="02010600030101010101" pitchFamily="2" charset="-122"/>
                <a:ea typeface="宋体" panose="02010600030101010101" pitchFamily="2" charset="-122"/>
              </a:rPr>
              <a:t>j = 0</a:t>
            </a:r>
            <a:r>
              <a:rPr lang="zh-CN" altLang="en-US" sz="2000" b="1">
                <a:solidFill>
                  <a:schemeClr val="tx1"/>
                </a:solidFill>
                <a:latin typeface="宋体" panose="02010600030101010101" pitchFamily="2" charset="-122"/>
                <a:ea typeface="宋体" panose="02010600030101010101" pitchFamily="2" charset="-122"/>
              </a:rPr>
              <a:t>；  </a:t>
            </a:r>
            <a:r>
              <a:rPr lang="en-US" altLang="zh-CN" sz="2000" b="1">
                <a:solidFill>
                  <a:schemeClr val="tx1"/>
                </a:solidFill>
                <a:latin typeface="宋体" panose="02010600030101010101" pitchFamily="2" charset="-122"/>
                <a:ea typeface="宋体" panose="02010600030101010101" pitchFamily="2" charset="-122"/>
              </a:rPr>
              <a:t>j &lt; 512</a:t>
            </a:r>
            <a:r>
              <a:rPr lang="zh-CN" altLang="en-US" sz="2000" b="1">
                <a:solidFill>
                  <a:schemeClr val="tx1"/>
                </a:solidFill>
                <a:latin typeface="宋体" panose="02010600030101010101" pitchFamily="2" charset="-122"/>
                <a:ea typeface="宋体" panose="02010600030101010101" pitchFamily="2" charset="-122"/>
              </a:rPr>
              <a:t>；  </a:t>
            </a:r>
            <a:r>
              <a:rPr lang="en-US" altLang="zh-CN" sz="2000" b="1">
                <a:solidFill>
                  <a:schemeClr val="tx1"/>
                </a:solidFill>
                <a:latin typeface="宋体" panose="02010600030101010101" pitchFamily="2" charset="-122"/>
                <a:ea typeface="宋体" panose="02010600030101010101" pitchFamily="2" charset="-122"/>
              </a:rPr>
              <a:t>j = j+1 </a:t>
            </a:r>
            <a:r>
              <a:rPr lang="zh-CN" altLang="en-US" sz="2000" b="1">
                <a:solidFill>
                  <a:schemeClr val="tx1"/>
                </a:solidFill>
                <a:latin typeface="宋体" panose="02010600030101010101" pitchFamily="2" charset="-122"/>
                <a:ea typeface="宋体" panose="02010600030101010101" pitchFamily="2" charset="-122"/>
              </a:rPr>
              <a:t>）</a:t>
            </a:r>
          </a:p>
          <a:p>
            <a:pPr marL="457200" indent="-457200" eaLnBrk="1" hangingPunct="1">
              <a:lnSpc>
                <a:spcPct val="110000"/>
              </a:lnSpc>
              <a:buFont typeface="Wingdings" panose="05000000000000000000" pitchFamily="2" charset="2"/>
              <a:buNone/>
            </a:pPr>
            <a:r>
              <a:rPr lang="zh-CN" altLang="en-US" sz="2000" b="1">
                <a:solidFill>
                  <a:schemeClr val="tx1"/>
                </a:solidFill>
                <a:latin typeface="宋体" panose="02010600030101010101" pitchFamily="2" charset="-122"/>
                <a:ea typeface="宋体" panose="02010600030101010101" pitchFamily="2" charset="-122"/>
              </a:rPr>
              <a:t>            </a:t>
            </a:r>
            <a:r>
              <a:rPr lang="en-US" altLang="zh-CN" sz="2000" b="1">
                <a:solidFill>
                  <a:schemeClr val="tx1"/>
                </a:solidFill>
                <a:latin typeface="宋体" panose="02010600030101010101" pitchFamily="2" charset="-122"/>
                <a:ea typeface="宋体" panose="02010600030101010101" pitchFamily="2" charset="-122"/>
              </a:rPr>
              <a:t>for </a:t>
            </a:r>
            <a:r>
              <a:rPr lang="zh-CN" altLang="en-US" sz="2000" b="1">
                <a:solidFill>
                  <a:schemeClr val="tx1"/>
                </a:solidFill>
                <a:latin typeface="宋体" panose="02010600030101010101" pitchFamily="2" charset="-122"/>
                <a:ea typeface="宋体" panose="02010600030101010101" pitchFamily="2" charset="-122"/>
              </a:rPr>
              <a:t>（ </a:t>
            </a:r>
            <a:r>
              <a:rPr lang="en-US" altLang="zh-CN" sz="2000" b="1">
                <a:solidFill>
                  <a:schemeClr val="tx1"/>
                </a:solidFill>
                <a:latin typeface="宋体" panose="02010600030101010101" pitchFamily="2" charset="-122"/>
                <a:ea typeface="宋体" panose="02010600030101010101" pitchFamily="2" charset="-122"/>
              </a:rPr>
              <a:t>i = 0</a:t>
            </a:r>
            <a:r>
              <a:rPr lang="zh-CN" altLang="en-US" sz="2000" b="1">
                <a:solidFill>
                  <a:schemeClr val="tx1"/>
                </a:solidFill>
                <a:latin typeface="宋体" panose="02010600030101010101" pitchFamily="2" charset="-122"/>
                <a:ea typeface="宋体" panose="02010600030101010101" pitchFamily="2" charset="-122"/>
              </a:rPr>
              <a:t>；  </a:t>
            </a:r>
            <a:r>
              <a:rPr lang="en-US" altLang="zh-CN" sz="2000" b="1">
                <a:solidFill>
                  <a:schemeClr val="tx1"/>
                </a:solidFill>
                <a:latin typeface="宋体" panose="02010600030101010101" pitchFamily="2" charset="-122"/>
                <a:ea typeface="宋体" panose="02010600030101010101" pitchFamily="2" charset="-122"/>
              </a:rPr>
              <a:t>i &lt; 256</a:t>
            </a:r>
            <a:r>
              <a:rPr lang="zh-CN" altLang="en-US" sz="2000" b="1">
                <a:solidFill>
                  <a:schemeClr val="tx1"/>
                </a:solidFill>
                <a:latin typeface="宋体" panose="02010600030101010101" pitchFamily="2" charset="-122"/>
                <a:ea typeface="宋体" panose="02010600030101010101" pitchFamily="2" charset="-122"/>
              </a:rPr>
              <a:t>；  </a:t>
            </a:r>
            <a:r>
              <a:rPr lang="en-US" altLang="zh-CN" sz="2000" b="1">
                <a:solidFill>
                  <a:schemeClr val="tx1"/>
                </a:solidFill>
                <a:latin typeface="宋体" panose="02010600030101010101" pitchFamily="2" charset="-122"/>
                <a:ea typeface="宋体" panose="02010600030101010101" pitchFamily="2" charset="-122"/>
              </a:rPr>
              <a:t>i = i+1 </a:t>
            </a:r>
            <a:r>
              <a:rPr lang="zh-CN" altLang="en-US" sz="2000" b="1">
                <a:solidFill>
                  <a:schemeClr val="tx1"/>
                </a:solidFill>
                <a:latin typeface="宋体" panose="02010600030101010101" pitchFamily="2" charset="-122"/>
                <a:ea typeface="宋体" panose="02010600030101010101" pitchFamily="2" charset="-122"/>
              </a:rPr>
              <a:t>）</a:t>
            </a:r>
          </a:p>
          <a:p>
            <a:pPr marL="457200" indent="-457200" eaLnBrk="1" hangingPunct="1">
              <a:lnSpc>
                <a:spcPct val="110000"/>
              </a:lnSpc>
              <a:buFont typeface="Wingdings" panose="05000000000000000000" pitchFamily="2" charset="2"/>
              <a:buNone/>
            </a:pPr>
            <a:r>
              <a:rPr lang="zh-CN" altLang="en-US" sz="2000" b="1">
                <a:solidFill>
                  <a:schemeClr val="tx1"/>
                </a:solidFill>
                <a:latin typeface="宋体" panose="02010600030101010101" pitchFamily="2" charset="-122"/>
                <a:ea typeface="宋体" panose="02010600030101010101" pitchFamily="2" charset="-122"/>
              </a:rPr>
              <a:t>               </a:t>
            </a:r>
            <a:r>
              <a:rPr lang="en-US" altLang="zh-CN" sz="2000" b="1">
                <a:solidFill>
                  <a:schemeClr val="tx1"/>
                </a:solidFill>
                <a:latin typeface="宋体" panose="02010600030101010101" pitchFamily="2" charset="-122"/>
                <a:ea typeface="宋体" panose="02010600030101010101" pitchFamily="2" charset="-122"/>
              </a:rPr>
              <a:t>x [ i ][ j ] = 2 * x [ i ][ j ]</a:t>
            </a:r>
            <a:r>
              <a:rPr lang="zh-CN" altLang="en-US" sz="2000" b="1">
                <a:solidFill>
                  <a:schemeClr val="tx1"/>
                </a:solidFill>
                <a:latin typeface="宋体" panose="02010600030101010101" pitchFamily="2" charset="-122"/>
                <a:ea typeface="宋体" panose="02010600030101010101" pitchFamily="2" charset="-122"/>
              </a:rPr>
              <a:t>；</a:t>
            </a:r>
          </a:p>
          <a:p>
            <a:pPr marL="457200" indent="-457200" eaLnBrk="1" hangingPunct="1">
              <a:lnSpc>
                <a:spcPct val="110000"/>
              </a:lnSpc>
              <a:buFont typeface="Wingdings" panose="05000000000000000000" pitchFamily="2" charset="2"/>
              <a:buNone/>
            </a:pPr>
            <a:r>
              <a:rPr lang="zh-CN" altLang="en-US">
                <a:latin typeface="黑体" panose="02010609060101010101" pitchFamily="49" charset="-122"/>
              </a:rPr>
              <a:t>       </a:t>
            </a:r>
            <a:r>
              <a:rPr lang="zh-CN" altLang="en-US">
                <a:solidFill>
                  <a:schemeClr val="tx1"/>
                </a:solidFill>
                <a:latin typeface="黑体" panose="02010609060101010101" pitchFamily="49" charset="-122"/>
              </a:rPr>
              <a:t>因为</a:t>
            </a:r>
            <a:r>
              <a:rPr lang="en-US" altLang="zh-CN">
                <a:solidFill>
                  <a:srgbClr val="9933FF"/>
                </a:solidFill>
                <a:latin typeface="黑体" panose="02010609060101010101" pitchFamily="49" charset="-122"/>
              </a:rPr>
              <a:t>512</a:t>
            </a:r>
            <a:r>
              <a:rPr lang="zh-CN" altLang="en-US">
                <a:solidFill>
                  <a:schemeClr val="tx1"/>
                </a:solidFill>
                <a:latin typeface="黑体" panose="02010609060101010101" pitchFamily="49" charset="-122"/>
              </a:rPr>
              <a:t>是</a:t>
            </a:r>
            <a:r>
              <a:rPr lang="en-US" altLang="zh-CN">
                <a:solidFill>
                  <a:srgbClr val="9933FF"/>
                </a:solidFill>
                <a:latin typeface="黑体" panose="02010609060101010101" pitchFamily="49" charset="-122"/>
              </a:rPr>
              <a:t>128</a:t>
            </a:r>
            <a:r>
              <a:rPr lang="zh-CN" altLang="en-US">
                <a:solidFill>
                  <a:schemeClr val="tx1"/>
                </a:solidFill>
                <a:latin typeface="黑体" panose="02010609060101010101" pitchFamily="49" charset="-122"/>
              </a:rPr>
              <a:t>的整数倍，同一列中的所有元素都在同一个体内，无论</a:t>
            </a:r>
            <a:r>
              <a:rPr lang="en-US" altLang="zh-CN">
                <a:solidFill>
                  <a:schemeClr val="tx1"/>
                </a:solidFill>
                <a:latin typeface="黑体" panose="02010609060101010101" pitchFamily="49" charset="-122"/>
              </a:rPr>
              <a:t>CPU</a:t>
            </a:r>
            <a:r>
              <a:rPr lang="zh-CN" altLang="en-US">
                <a:solidFill>
                  <a:schemeClr val="tx1"/>
                </a:solidFill>
                <a:latin typeface="黑体" panose="02010609060101010101" pitchFamily="49" charset="-122"/>
              </a:rPr>
              <a:t>或存储系统多么高级，该程序都会在数据</a:t>
            </a:r>
            <a:r>
              <a:rPr lang="en-US" altLang="zh-CN">
                <a:solidFill>
                  <a:schemeClr val="tx1"/>
                </a:solidFill>
                <a:latin typeface="黑体" panose="02010609060101010101" pitchFamily="49" charset="-122"/>
              </a:rPr>
              <a:t>Cache</a:t>
            </a:r>
            <a:r>
              <a:rPr lang="zh-CN" altLang="en-US">
                <a:solidFill>
                  <a:schemeClr val="tx1"/>
                </a:solidFill>
                <a:latin typeface="黑体" panose="02010609060101010101" pitchFamily="49" charset="-122"/>
              </a:rPr>
              <a:t>不命中时暂停。</a:t>
            </a:r>
          </a:p>
        </p:txBody>
      </p:sp>
    </p:spTree>
  </p:cSld>
  <p:clrMapOvr>
    <a:masterClrMapping/>
  </p:clrMapOvr>
  <p:transition>
    <p:pull dir="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5"/>
          <p:cNvSpPr txBox="1">
            <a:spLocks noChangeArrowheads="1"/>
          </p:cNvSpPr>
          <p:nvPr/>
        </p:nvSpPr>
        <p:spPr bwMode="auto">
          <a:xfrm>
            <a:off x="603250" y="1644650"/>
            <a:ext cx="684053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2600">
                <a:solidFill>
                  <a:srgbClr val="0000CC"/>
                </a:solidFill>
                <a:latin typeface="黑体" panose="02010609060101010101" pitchFamily="49" charset="-122"/>
              </a:rPr>
              <a:t>5.2.2</a:t>
            </a:r>
            <a:r>
              <a:rPr lang="zh-CN" altLang="en-US" sz="2600">
                <a:solidFill>
                  <a:srgbClr val="0000CC"/>
                </a:solidFill>
                <a:latin typeface="黑体" panose="02010609060101010101" pitchFamily="49" charset="-122"/>
              </a:rPr>
              <a:t>　</a:t>
            </a:r>
            <a:r>
              <a:rPr lang="zh-CN" altLang="en-US" sz="2600">
                <a:solidFill>
                  <a:srgbClr val="0000CC"/>
                </a:solidFill>
              </a:rPr>
              <a:t>映像规则</a:t>
            </a:r>
            <a:r>
              <a:rPr lang="zh-CN" altLang="en-US">
                <a:solidFill>
                  <a:srgbClr val="0000CC"/>
                </a:solidFill>
              </a:rPr>
              <a:t> </a:t>
            </a:r>
          </a:p>
        </p:txBody>
      </p:sp>
      <p:sp>
        <p:nvSpPr>
          <p:cNvPr id="20483" name="Rectangle 6" descr="Rectangle: Click to edit Master text styles&#10;Second level&#10;Third level&#10;Fourth level&#10;Fifth level"/>
          <p:cNvSpPr>
            <a:spLocks noChangeArrowheads="1"/>
          </p:cNvSpPr>
          <p:nvPr/>
        </p:nvSpPr>
        <p:spPr bwMode="auto">
          <a:xfrm>
            <a:off x="603250" y="2205038"/>
            <a:ext cx="838835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1085850" indent="-45720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r>
              <a:rPr lang="zh-CN" altLang="en-US"/>
              <a:t>全相联映像 </a:t>
            </a:r>
          </a:p>
          <a:p>
            <a:pPr lvl="1" eaLnBrk="1" hangingPunct="1"/>
            <a:r>
              <a:rPr lang="zh-CN" altLang="en-US">
                <a:solidFill>
                  <a:srgbClr val="FF0000"/>
                </a:solidFill>
              </a:rPr>
              <a:t>全相联：</a:t>
            </a:r>
            <a:r>
              <a:rPr lang="zh-CN" altLang="en-US">
                <a:latin typeface="黑体" panose="02010609060101010101" pitchFamily="49" charset="-122"/>
              </a:rPr>
              <a:t>主存中的任一块可以被放置到</a:t>
            </a:r>
            <a:r>
              <a:rPr lang="en-US" altLang="zh-CN">
                <a:latin typeface="黑体" panose="02010609060101010101" pitchFamily="49" charset="-122"/>
              </a:rPr>
              <a:t>Cache</a:t>
            </a:r>
            <a:r>
              <a:rPr lang="zh-CN" altLang="en-US">
                <a:latin typeface="黑体" panose="02010609060101010101" pitchFamily="49" charset="-122"/>
              </a:rPr>
              <a:t>中的任意一个位置。　　　　　　　　</a:t>
            </a:r>
            <a:r>
              <a:rPr lang="zh-CN" altLang="en-US">
                <a:hlinkClick r:id="rId2" action="ppaction://hlinkfile"/>
              </a:rPr>
              <a:t>举例</a:t>
            </a:r>
            <a:endParaRPr lang="zh-CN" altLang="en-US"/>
          </a:p>
          <a:p>
            <a:pPr lvl="1" eaLnBrk="1" hangingPunct="1"/>
            <a:r>
              <a:rPr lang="zh-CN" altLang="en-US">
                <a:solidFill>
                  <a:srgbClr val="D60093"/>
                </a:solidFill>
              </a:rPr>
              <a:t>对比：</a:t>
            </a:r>
            <a:r>
              <a:rPr lang="zh-CN" altLang="en-US"/>
              <a:t>阅览室位置 ── 随便坐</a:t>
            </a:r>
          </a:p>
          <a:p>
            <a:pPr lvl="1" eaLnBrk="1" hangingPunct="1"/>
            <a:r>
              <a:rPr lang="zh-CN" altLang="en-US">
                <a:solidFill>
                  <a:srgbClr val="D60093"/>
                </a:solidFill>
              </a:rPr>
              <a:t>特点：</a:t>
            </a:r>
            <a:r>
              <a:rPr lang="zh-CN" altLang="en-US"/>
              <a:t>空间利用率最高，冲突概率最低，实现最复杂。 </a:t>
            </a:r>
          </a:p>
        </p:txBody>
      </p:sp>
      <p:sp>
        <p:nvSpPr>
          <p:cNvPr id="20484" name="Rectangle 7"/>
          <p:cNvSpPr>
            <a:spLocks noGrp="1" noChangeArrowheads="1"/>
          </p:cNvSpPr>
          <p:nvPr>
            <p:ph type="title"/>
          </p:nvPr>
        </p:nvSpPr>
        <p:spPr/>
        <p:txBody>
          <a:bodyPr/>
          <a:lstStyle/>
          <a:p>
            <a:pPr eaLnBrk="1" hangingPunct="1"/>
            <a:r>
              <a:rPr lang="en-US" altLang="zh-CN">
                <a:latin typeface="黑体" panose="02010609060101010101" pitchFamily="49" charset="-122"/>
              </a:rPr>
              <a:t>5.2 Cache</a:t>
            </a:r>
            <a:r>
              <a:rPr lang="zh-CN" altLang="en-US">
                <a:latin typeface="黑体" panose="02010609060101010101" pitchFamily="49" charset="-122"/>
              </a:rPr>
              <a:t>基本知识</a:t>
            </a:r>
          </a:p>
        </p:txBody>
      </p:sp>
    </p:spTree>
  </p:cSld>
  <p:clrMapOvr>
    <a:masterClrMapping/>
  </p:clrMapOvr>
  <p:transition>
    <p:pull dir="rd"/>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title"/>
          </p:nvPr>
        </p:nvSpPr>
        <p:spPr/>
        <p:txBody>
          <a:bodyPr/>
          <a:lstStyle/>
          <a:p>
            <a:pPr eaLnBrk="1" hangingPunct="1"/>
            <a:r>
              <a:rPr lang="en-US" altLang="zh-CN">
                <a:latin typeface="黑体" panose="02010609060101010101" pitchFamily="49" charset="-122"/>
              </a:rPr>
              <a:t>5.6 </a:t>
            </a:r>
            <a:r>
              <a:rPr lang="zh-CN" altLang="en-US">
                <a:latin typeface="黑体" panose="02010609060101010101" pitchFamily="49" charset="-122"/>
              </a:rPr>
              <a:t>并行主存系统</a:t>
            </a:r>
          </a:p>
        </p:txBody>
      </p:sp>
      <p:sp>
        <p:nvSpPr>
          <p:cNvPr id="178179" name="Rectangle 3" descr="Rectangle: Click to edit Master text styles&#10;Second level&#10;Third level&#10;Fourth level&#10;Fifth level"/>
          <p:cNvSpPr>
            <a:spLocks noGrp="1" noChangeArrowheads="1"/>
          </p:cNvSpPr>
          <p:nvPr>
            <p:ph type="body" idx="1"/>
          </p:nvPr>
        </p:nvSpPr>
        <p:spPr>
          <a:xfrm>
            <a:off x="1403350" y="1484313"/>
            <a:ext cx="6808788" cy="4818062"/>
          </a:xfrm>
        </p:spPr>
        <p:txBody>
          <a:bodyPr/>
          <a:lstStyle/>
          <a:p>
            <a:pPr marL="457200" indent="-457200" eaLnBrk="1" hangingPunct="1">
              <a:buFont typeface="Wingdings" panose="05000000000000000000" pitchFamily="2" charset="2"/>
              <a:buAutoNum type="arabicPeriod" startAt="3"/>
            </a:pPr>
            <a:r>
              <a:rPr lang="zh-CN" altLang="en-US"/>
              <a:t>解决体冲突的方法</a:t>
            </a:r>
          </a:p>
          <a:p>
            <a:pPr marL="1085850" lvl="1" indent="-457200" eaLnBrk="1" hangingPunct="1"/>
            <a:r>
              <a:rPr lang="zh-CN" altLang="en-US">
                <a:solidFill>
                  <a:srgbClr val="D60093"/>
                </a:solidFill>
                <a:latin typeface="宋体" panose="02010600030101010101" pitchFamily="2" charset="-122"/>
              </a:rPr>
              <a:t>软件方法</a:t>
            </a:r>
            <a:r>
              <a:rPr lang="en-US" altLang="zh-CN">
                <a:latin typeface="宋体" panose="02010600030101010101" pitchFamily="2" charset="-122"/>
              </a:rPr>
              <a:t>(</a:t>
            </a:r>
            <a:r>
              <a:rPr lang="zh-CN" altLang="en-US">
                <a:latin typeface="宋体" panose="02010600030101010101" pitchFamily="2" charset="-122"/>
              </a:rPr>
              <a:t>编译器</a:t>
            </a:r>
            <a:r>
              <a:rPr lang="en-US" altLang="zh-CN">
                <a:latin typeface="宋体" panose="02010600030101010101" pitchFamily="2" charset="-122"/>
              </a:rPr>
              <a:t>)</a:t>
            </a:r>
          </a:p>
          <a:p>
            <a:pPr lvl="2" eaLnBrk="1" hangingPunct="1"/>
            <a:r>
              <a:rPr lang="zh-CN" altLang="en-US">
                <a:latin typeface="宋体" panose="02010600030101010101" pitchFamily="2" charset="-122"/>
              </a:rPr>
              <a:t>循环交换优化</a:t>
            </a:r>
          </a:p>
          <a:p>
            <a:pPr lvl="2" eaLnBrk="1" hangingPunct="1"/>
            <a:r>
              <a:rPr lang="zh-CN" altLang="en-US">
                <a:latin typeface="宋体" panose="02010600030101010101" pitchFamily="2" charset="-122"/>
              </a:rPr>
              <a:t>扩展数组的大小，使之不是</a:t>
            </a:r>
            <a:r>
              <a:rPr lang="en-US" altLang="zh-CN">
                <a:latin typeface="宋体" panose="02010600030101010101" pitchFamily="2" charset="-122"/>
              </a:rPr>
              <a:t>2</a:t>
            </a:r>
            <a:r>
              <a:rPr lang="zh-CN" altLang="en-US">
                <a:latin typeface="宋体" panose="02010600030101010101" pitchFamily="2" charset="-122"/>
              </a:rPr>
              <a:t>的幂。</a:t>
            </a:r>
          </a:p>
          <a:p>
            <a:pPr marL="1085850" lvl="1" indent="-457200" eaLnBrk="1" hangingPunct="1"/>
            <a:r>
              <a:rPr lang="zh-CN" altLang="en-US">
                <a:solidFill>
                  <a:srgbClr val="D60093"/>
                </a:solidFill>
              </a:rPr>
              <a:t>硬件方法</a:t>
            </a:r>
          </a:p>
          <a:p>
            <a:pPr lvl="2" eaLnBrk="1" hangingPunct="1"/>
            <a:r>
              <a:rPr lang="zh-CN" altLang="en-US"/>
              <a:t>使体数为素数</a:t>
            </a:r>
          </a:p>
          <a:p>
            <a:pPr lvl="2" eaLnBrk="1" hangingPunct="1">
              <a:buFont typeface="Wingdings" panose="05000000000000000000" pitchFamily="2" charset="2"/>
              <a:buNone/>
            </a:pPr>
            <a:r>
              <a:rPr lang="zh-CN" altLang="en-US">
                <a:latin typeface="宋体" panose="02010600030101010101" pitchFamily="2" charset="-122"/>
              </a:rPr>
              <a:t>   体内地址＝地址</a:t>
            </a:r>
            <a:r>
              <a:rPr lang="en-US" altLang="zh-CN">
                <a:latin typeface="宋体" panose="02010600030101010101" pitchFamily="2" charset="-122"/>
              </a:rPr>
              <a:t>A mod (</a:t>
            </a:r>
            <a:r>
              <a:rPr lang="zh-CN" altLang="en-US">
                <a:latin typeface="宋体" panose="02010600030101010101" pitchFamily="2" charset="-122"/>
              </a:rPr>
              <a:t>存储体中的字数</a:t>
            </a:r>
            <a:r>
              <a:rPr lang="en-US" altLang="zh-CN">
                <a:latin typeface="宋体" panose="02010600030101010101" pitchFamily="2" charset="-122"/>
              </a:rPr>
              <a:t>)</a:t>
            </a:r>
          </a:p>
          <a:p>
            <a:pPr lvl="2" eaLnBrk="1" hangingPunct="1">
              <a:buFont typeface="Wingdings" panose="05000000000000000000" pitchFamily="2" charset="2"/>
              <a:buNone/>
            </a:pPr>
            <a:r>
              <a:rPr lang="en-US" altLang="zh-CN">
                <a:latin typeface="宋体" panose="02010600030101010101" pitchFamily="2" charset="-122"/>
              </a:rPr>
              <a:t>    </a:t>
            </a:r>
            <a:r>
              <a:rPr lang="zh-CN" altLang="en-US">
                <a:latin typeface="宋体" panose="02010600030101010101" pitchFamily="2" charset="-122"/>
              </a:rPr>
              <a:t>可以直接截取</a:t>
            </a:r>
          </a:p>
          <a:p>
            <a:pPr lvl="2" eaLnBrk="1" hangingPunct="1"/>
            <a:r>
              <a:rPr lang="zh-CN" altLang="en-US"/>
              <a:t>举例</a:t>
            </a:r>
          </a:p>
        </p:txBody>
      </p:sp>
    </p:spTree>
  </p:cSld>
  <p:clrMapOvr>
    <a:masterClrMapping/>
  </p:clrMapOvr>
  <p:transition>
    <p:pull dir="rd"/>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ChangeArrowheads="1"/>
          </p:cNvSpPr>
          <p:nvPr/>
        </p:nvSpPr>
        <p:spPr bwMode="auto">
          <a:xfrm>
            <a:off x="685800" y="1482725"/>
            <a:ext cx="7772400" cy="4691063"/>
          </a:xfrm>
          <a:prstGeom prst="rect">
            <a:avLst/>
          </a:prstGeom>
          <a:solidFill>
            <a:srgbClr val="FFCCFF"/>
          </a:solidFill>
          <a:ln w="9525">
            <a:solidFill>
              <a:schemeClr val="tx1"/>
            </a:solidFill>
            <a:miter lim="800000"/>
            <a:headEnd/>
            <a:tailEnd/>
          </a:ln>
        </p:spPr>
        <p:txBody>
          <a:bodyPr wrap="none" anchor="ct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a:solidFill>
                <a:schemeClr val="tx1"/>
              </a:solidFill>
            </a:endParaRPr>
          </a:p>
        </p:txBody>
      </p:sp>
      <p:sp>
        <p:nvSpPr>
          <p:cNvPr id="179203" name="Rectangle 3"/>
          <p:cNvSpPr>
            <a:spLocks noChangeArrowheads="1"/>
          </p:cNvSpPr>
          <p:nvPr/>
        </p:nvSpPr>
        <p:spPr bwMode="auto">
          <a:xfrm>
            <a:off x="685800" y="1254125"/>
            <a:ext cx="7772400" cy="1066800"/>
          </a:xfrm>
          <a:prstGeom prst="rect">
            <a:avLst/>
          </a:prstGeom>
          <a:solidFill>
            <a:srgbClr val="A7FFFF"/>
          </a:solidFill>
          <a:ln w="9525">
            <a:solidFill>
              <a:schemeClr val="tx1"/>
            </a:solidFill>
            <a:miter lim="800000"/>
            <a:headEnd/>
            <a:tailEnd/>
          </a:ln>
        </p:spPr>
        <p:txBody>
          <a:bodyPr wrap="none" anchor="ct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a:solidFill>
                <a:schemeClr val="tx1"/>
              </a:solidFill>
            </a:endParaRPr>
          </a:p>
        </p:txBody>
      </p:sp>
      <p:sp>
        <p:nvSpPr>
          <p:cNvPr id="179204" name="Rectangle 4"/>
          <p:cNvSpPr>
            <a:spLocks noChangeArrowheads="1"/>
          </p:cNvSpPr>
          <p:nvPr/>
        </p:nvSpPr>
        <p:spPr bwMode="auto">
          <a:xfrm>
            <a:off x="685800" y="2320925"/>
            <a:ext cx="1371600" cy="3854450"/>
          </a:xfrm>
          <a:prstGeom prst="rect">
            <a:avLst/>
          </a:prstGeom>
          <a:solidFill>
            <a:srgbClr val="CCFFFF"/>
          </a:solidFill>
          <a:ln w="9525">
            <a:solidFill>
              <a:schemeClr val="tx1"/>
            </a:solidFill>
            <a:miter lim="800000"/>
            <a:headEnd/>
            <a:tailEnd/>
          </a:ln>
        </p:spPr>
        <p:txBody>
          <a:bodyPr wrap="none" anchor="ct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a:solidFill>
                <a:schemeClr val="tx1"/>
              </a:solidFill>
            </a:endParaRPr>
          </a:p>
        </p:txBody>
      </p:sp>
      <p:sp>
        <p:nvSpPr>
          <p:cNvPr id="179205" name="Line 5"/>
          <p:cNvSpPr>
            <a:spLocks noChangeShapeType="1"/>
          </p:cNvSpPr>
          <p:nvPr/>
        </p:nvSpPr>
        <p:spPr bwMode="auto">
          <a:xfrm>
            <a:off x="2057400" y="1254125"/>
            <a:ext cx="0" cy="1143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9206" name="Text Box 6"/>
          <p:cNvSpPr txBox="1">
            <a:spLocks noChangeArrowheads="1"/>
          </p:cNvSpPr>
          <p:nvPr/>
        </p:nvSpPr>
        <p:spPr bwMode="auto">
          <a:xfrm>
            <a:off x="744538" y="1728788"/>
            <a:ext cx="15589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zh-CN" altLang="en-US" sz="1800" b="1">
                <a:latin typeface="Times New Roman" panose="02020603050405020304" pitchFamily="18" charset="0"/>
                <a:ea typeface="宋体" panose="02010600030101010101" pitchFamily="2" charset="-122"/>
              </a:rPr>
              <a:t>体 内 地 址</a:t>
            </a:r>
          </a:p>
        </p:txBody>
      </p:sp>
      <p:sp>
        <p:nvSpPr>
          <p:cNvPr id="179207" name="Text Box 7"/>
          <p:cNvSpPr txBox="1">
            <a:spLocks noChangeArrowheads="1"/>
          </p:cNvSpPr>
          <p:nvPr/>
        </p:nvSpPr>
        <p:spPr bwMode="auto">
          <a:xfrm>
            <a:off x="4554538" y="1236663"/>
            <a:ext cx="1676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zh-CN" altLang="en-US" sz="1800" b="1">
                <a:latin typeface="Times New Roman" panose="02020603050405020304" pitchFamily="18" charset="0"/>
                <a:ea typeface="宋体" panose="02010600030101010101" pitchFamily="2" charset="-122"/>
              </a:rPr>
              <a:t>存　储　体</a:t>
            </a:r>
          </a:p>
        </p:txBody>
      </p:sp>
      <p:sp>
        <p:nvSpPr>
          <p:cNvPr id="179208" name="Text Box 8"/>
          <p:cNvSpPr txBox="1">
            <a:spLocks noChangeArrowheads="1"/>
          </p:cNvSpPr>
          <p:nvPr/>
        </p:nvSpPr>
        <p:spPr bwMode="auto">
          <a:xfrm>
            <a:off x="2743200" y="1589088"/>
            <a:ext cx="1905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zh-CN" altLang="en-US" sz="1800" b="1">
                <a:solidFill>
                  <a:schemeClr val="tx2"/>
                </a:solidFill>
                <a:latin typeface="Times New Roman" panose="02020603050405020304" pitchFamily="18" charset="0"/>
                <a:ea typeface="宋体" panose="02010600030101010101" pitchFamily="2" charset="-122"/>
              </a:rPr>
              <a:t>顺　序　交　叉</a:t>
            </a:r>
          </a:p>
        </p:txBody>
      </p:sp>
      <p:sp>
        <p:nvSpPr>
          <p:cNvPr id="179209" name="Text Box 9"/>
          <p:cNvSpPr txBox="1">
            <a:spLocks noChangeArrowheads="1"/>
          </p:cNvSpPr>
          <p:nvPr/>
        </p:nvSpPr>
        <p:spPr bwMode="auto">
          <a:xfrm>
            <a:off x="5943600" y="1600200"/>
            <a:ext cx="1905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zh-CN" altLang="en-US" sz="1800" b="1">
                <a:solidFill>
                  <a:schemeClr val="tx2"/>
                </a:solidFill>
                <a:latin typeface="Times New Roman" panose="02020603050405020304" pitchFamily="18" charset="0"/>
                <a:ea typeface="宋体" panose="02010600030101010101" pitchFamily="2" charset="-122"/>
              </a:rPr>
              <a:t>取　模　交　叉</a:t>
            </a:r>
          </a:p>
        </p:txBody>
      </p:sp>
      <p:sp>
        <p:nvSpPr>
          <p:cNvPr id="179210" name="Line 10"/>
          <p:cNvSpPr>
            <a:spLocks noChangeShapeType="1"/>
          </p:cNvSpPr>
          <p:nvPr/>
        </p:nvSpPr>
        <p:spPr bwMode="auto">
          <a:xfrm>
            <a:off x="685800" y="2778125"/>
            <a:ext cx="777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9211" name="Line 11"/>
          <p:cNvSpPr>
            <a:spLocks noChangeShapeType="1"/>
          </p:cNvSpPr>
          <p:nvPr/>
        </p:nvSpPr>
        <p:spPr bwMode="auto">
          <a:xfrm>
            <a:off x="685800" y="3270250"/>
            <a:ext cx="777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9212" name="Line 12"/>
          <p:cNvSpPr>
            <a:spLocks noChangeShapeType="1"/>
          </p:cNvSpPr>
          <p:nvPr/>
        </p:nvSpPr>
        <p:spPr bwMode="auto">
          <a:xfrm>
            <a:off x="685800" y="3803650"/>
            <a:ext cx="777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9213" name="Line 13"/>
          <p:cNvSpPr>
            <a:spLocks noChangeShapeType="1"/>
          </p:cNvSpPr>
          <p:nvPr/>
        </p:nvSpPr>
        <p:spPr bwMode="auto">
          <a:xfrm>
            <a:off x="685800" y="4302125"/>
            <a:ext cx="777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9214" name="Line 14"/>
          <p:cNvSpPr>
            <a:spLocks noChangeShapeType="1"/>
          </p:cNvSpPr>
          <p:nvPr/>
        </p:nvSpPr>
        <p:spPr bwMode="auto">
          <a:xfrm>
            <a:off x="685800" y="4776788"/>
            <a:ext cx="777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9215" name="Text Box 15"/>
          <p:cNvSpPr txBox="1">
            <a:spLocks noChangeArrowheads="1"/>
          </p:cNvSpPr>
          <p:nvPr/>
        </p:nvSpPr>
        <p:spPr bwMode="auto">
          <a:xfrm>
            <a:off x="1212850" y="2411413"/>
            <a:ext cx="381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1800" b="1">
                <a:solidFill>
                  <a:schemeClr val="tx2"/>
                </a:solidFill>
                <a:latin typeface="Times New Roman" panose="02020603050405020304" pitchFamily="18" charset="0"/>
                <a:ea typeface="宋体" panose="02010600030101010101" pitchFamily="2" charset="-122"/>
              </a:rPr>
              <a:t>0</a:t>
            </a:r>
          </a:p>
        </p:txBody>
      </p:sp>
      <p:sp>
        <p:nvSpPr>
          <p:cNvPr id="179216" name="Text Box 16"/>
          <p:cNvSpPr txBox="1">
            <a:spLocks noChangeArrowheads="1"/>
          </p:cNvSpPr>
          <p:nvPr/>
        </p:nvSpPr>
        <p:spPr bwMode="auto">
          <a:xfrm>
            <a:off x="1219200" y="2903538"/>
            <a:ext cx="381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1800" b="1">
                <a:solidFill>
                  <a:schemeClr val="tx2"/>
                </a:solidFill>
                <a:latin typeface="Times New Roman" panose="02020603050405020304" pitchFamily="18" charset="0"/>
                <a:ea typeface="宋体" panose="02010600030101010101" pitchFamily="2" charset="-122"/>
              </a:rPr>
              <a:t>1</a:t>
            </a:r>
          </a:p>
        </p:txBody>
      </p:sp>
      <p:sp>
        <p:nvSpPr>
          <p:cNvPr id="179217" name="Text Box 17"/>
          <p:cNvSpPr txBox="1">
            <a:spLocks noChangeArrowheads="1"/>
          </p:cNvSpPr>
          <p:nvPr/>
        </p:nvSpPr>
        <p:spPr bwMode="auto">
          <a:xfrm>
            <a:off x="1219200" y="3419475"/>
            <a:ext cx="381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1800" b="1">
                <a:solidFill>
                  <a:schemeClr val="tx2"/>
                </a:solidFill>
                <a:latin typeface="Times New Roman" panose="02020603050405020304" pitchFamily="18" charset="0"/>
                <a:ea typeface="宋体" panose="02010600030101010101" pitchFamily="2" charset="-122"/>
              </a:rPr>
              <a:t>2</a:t>
            </a:r>
          </a:p>
        </p:txBody>
      </p:sp>
      <p:sp>
        <p:nvSpPr>
          <p:cNvPr id="179218" name="Text Box 18"/>
          <p:cNvSpPr txBox="1">
            <a:spLocks noChangeArrowheads="1"/>
          </p:cNvSpPr>
          <p:nvPr/>
        </p:nvSpPr>
        <p:spPr bwMode="auto">
          <a:xfrm>
            <a:off x="1219200" y="3921125"/>
            <a:ext cx="381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1800" b="1">
                <a:solidFill>
                  <a:schemeClr val="tx2"/>
                </a:solidFill>
                <a:latin typeface="Times New Roman" panose="02020603050405020304" pitchFamily="18" charset="0"/>
                <a:ea typeface="宋体" panose="02010600030101010101" pitchFamily="2" charset="-122"/>
              </a:rPr>
              <a:t>3</a:t>
            </a:r>
          </a:p>
        </p:txBody>
      </p:sp>
      <p:sp>
        <p:nvSpPr>
          <p:cNvPr id="179219" name="Text Box 19"/>
          <p:cNvSpPr txBox="1">
            <a:spLocks noChangeArrowheads="1"/>
          </p:cNvSpPr>
          <p:nvPr/>
        </p:nvSpPr>
        <p:spPr bwMode="auto">
          <a:xfrm>
            <a:off x="1219200" y="4410075"/>
            <a:ext cx="381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1800" b="1">
                <a:solidFill>
                  <a:schemeClr val="tx2"/>
                </a:solidFill>
                <a:latin typeface="Times New Roman" panose="02020603050405020304" pitchFamily="18" charset="0"/>
                <a:ea typeface="宋体" panose="02010600030101010101" pitchFamily="2" charset="-122"/>
              </a:rPr>
              <a:t>4</a:t>
            </a:r>
          </a:p>
        </p:txBody>
      </p:sp>
      <p:sp>
        <p:nvSpPr>
          <p:cNvPr id="179220" name="Text Box 20"/>
          <p:cNvSpPr txBox="1">
            <a:spLocks noChangeArrowheads="1"/>
          </p:cNvSpPr>
          <p:nvPr/>
        </p:nvSpPr>
        <p:spPr bwMode="auto">
          <a:xfrm>
            <a:off x="1219200" y="4891088"/>
            <a:ext cx="381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1800" b="1">
                <a:solidFill>
                  <a:schemeClr val="tx2"/>
                </a:solidFill>
                <a:latin typeface="Times New Roman" panose="02020603050405020304" pitchFamily="18" charset="0"/>
                <a:ea typeface="宋体" panose="02010600030101010101" pitchFamily="2" charset="-122"/>
              </a:rPr>
              <a:t>5</a:t>
            </a:r>
          </a:p>
        </p:txBody>
      </p:sp>
      <p:sp>
        <p:nvSpPr>
          <p:cNvPr id="179221" name="Text Box 21"/>
          <p:cNvSpPr txBox="1">
            <a:spLocks noChangeArrowheads="1"/>
          </p:cNvSpPr>
          <p:nvPr/>
        </p:nvSpPr>
        <p:spPr bwMode="auto">
          <a:xfrm>
            <a:off x="2514600" y="620713"/>
            <a:ext cx="44942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zh-CN" altLang="en-US" sz="2000" b="1">
                <a:solidFill>
                  <a:srgbClr val="000000"/>
                </a:solidFill>
                <a:latin typeface="Times New Roman" panose="02020603050405020304" pitchFamily="18" charset="0"/>
                <a:ea typeface="宋体" panose="02010600030101010101" pitchFamily="2" charset="-122"/>
              </a:rPr>
              <a:t>顺序交叉和取模交叉的地址映像举例</a:t>
            </a:r>
          </a:p>
        </p:txBody>
      </p:sp>
      <p:sp>
        <p:nvSpPr>
          <p:cNvPr id="179222" name="Line 22"/>
          <p:cNvSpPr>
            <a:spLocks noChangeShapeType="1"/>
          </p:cNvSpPr>
          <p:nvPr/>
        </p:nvSpPr>
        <p:spPr bwMode="auto">
          <a:xfrm>
            <a:off x="2057400" y="1624013"/>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9223" name="Line 23"/>
          <p:cNvSpPr>
            <a:spLocks noChangeShapeType="1"/>
          </p:cNvSpPr>
          <p:nvPr/>
        </p:nvSpPr>
        <p:spPr bwMode="auto">
          <a:xfrm>
            <a:off x="685800" y="5240338"/>
            <a:ext cx="777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9224" name="Line 24"/>
          <p:cNvSpPr>
            <a:spLocks noChangeShapeType="1"/>
          </p:cNvSpPr>
          <p:nvPr/>
        </p:nvSpPr>
        <p:spPr bwMode="auto">
          <a:xfrm>
            <a:off x="685800" y="5673725"/>
            <a:ext cx="777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9225" name="Rectangle 25"/>
          <p:cNvSpPr>
            <a:spLocks noChangeArrowheads="1"/>
          </p:cNvSpPr>
          <p:nvPr/>
        </p:nvSpPr>
        <p:spPr bwMode="auto">
          <a:xfrm>
            <a:off x="2057400" y="1968500"/>
            <a:ext cx="6400800" cy="352425"/>
          </a:xfrm>
          <a:prstGeom prst="rect">
            <a:avLst/>
          </a:prstGeom>
          <a:solidFill>
            <a:srgbClr val="FFCCFF"/>
          </a:solidFill>
          <a:ln w="9525">
            <a:solidFill>
              <a:schemeClr val="tx1"/>
            </a:solidFill>
            <a:miter lim="800000"/>
            <a:headEnd/>
            <a:tailEnd/>
          </a:ln>
        </p:spPr>
        <p:txBody>
          <a:bodyPr wrap="none" anchor="ct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a:solidFill>
                <a:schemeClr val="tx1"/>
              </a:solidFill>
            </a:endParaRPr>
          </a:p>
        </p:txBody>
      </p:sp>
      <p:sp>
        <p:nvSpPr>
          <p:cNvPr id="179226" name="Text Box 26"/>
          <p:cNvSpPr txBox="1">
            <a:spLocks noChangeArrowheads="1"/>
          </p:cNvSpPr>
          <p:nvPr/>
        </p:nvSpPr>
        <p:spPr bwMode="auto">
          <a:xfrm>
            <a:off x="1219200" y="5289550"/>
            <a:ext cx="381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1800" b="1">
                <a:solidFill>
                  <a:schemeClr val="tx2"/>
                </a:solidFill>
                <a:latin typeface="Times New Roman" panose="02020603050405020304" pitchFamily="18" charset="0"/>
                <a:ea typeface="宋体" panose="02010600030101010101" pitchFamily="2" charset="-122"/>
              </a:rPr>
              <a:t>6</a:t>
            </a:r>
          </a:p>
        </p:txBody>
      </p:sp>
      <p:sp>
        <p:nvSpPr>
          <p:cNvPr id="179227" name="Text Box 27"/>
          <p:cNvSpPr txBox="1">
            <a:spLocks noChangeArrowheads="1"/>
          </p:cNvSpPr>
          <p:nvPr/>
        </p:nvSpPr>
        <p:spPr bwMode="auto">
          <a:xfrm>
            <a:off x="1219200" y="5673725"/>
            <a:ext cx="381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1800" b="1">
                <a:solidFill>
                  <a:schemeClr val="tx2"/>
                </a:solidFill>
                <a:latin typeface="Times New Roman" panose="02020603050405020304" pitchFamily="18" charset="0"/>
                <a:ea typeface="宋体" panose="02010600030101010101" pitchFamily="2" charset="-122"/>
              </a:rPr>
              <a:t>7</a:t>
            </a:r>
          </a:p>
        </p:txBody>
      </p:sp>
      <p:sp>
        <p:nvSpPr>
          <p:cNvPr id="179228" name="Line 28"/>
          <p:cNvSpPr>
            <a:spLocks noChangeShapeType="1"/>
          </p:cNvSpPr>
          <p:nvPr/>
        </p:nvSpPr>
        <p:spPr bwMode="auto">
          <a:xfrm>
            <a:off x="5197475" y="1612900"/>
            <a:ext cx="0" cy="4552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9229" name="Line 29"/>
          <p:cNvSpPr>
            <a:spLocks noChangeShapeType="1"/>
          </p:cNvSpPr>
          <p:nvPr/>
        </p:nvSpPr>
        <p:spPr bwMode="auto">
          <a:xfrm>
            <a:off x="3100388" y="1974850"/>
            <a:ext cx="0" cy="419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9230" name="Line 30"/>
          <p:cNvSpPr>
            <a:spLocks noChangeShapeType="1"/>
          </p:cNvSpPr>
          <p:nvPr/>
        </p:nvSpPr>
        <p:spPr bwMode="auto">
          <a:xfrm>
            <a:off x="4191000" y="1974850"/>
            <a:ext cx="0" cy="419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9231" name="Line 31"/>
          <p:cNvSpPr>
            <a:spLocks noChangeShapeType="1"/>
          </p:cNvSpPr>
          <p:nvPr/>
        </p:nvSpPr>
        <p:spPr bwMode="auto">
          <a:xfrm>
            <a:off x="6246813" y="1974850"/>
            <a:ext cx="0" cy="419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9232" name="Line 32"/>
          <p:cNvSpPr>
            <a:spLocks noChangeShapeType="1"/>
          </p:cNvSpPr>
          <p:nvPr/>
        </p:nvSpPr>
        <p:spPr bwMode="auto">
          <a:xfrm>
            <a:off x="7367588" y="1974850"/>
            <a:ext cx="0" cy="419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9233" name="Text Box 33"/>
          <p:cNvSpPr txBox="1">
            <a:spLocks noChangeArrowheads="1"/>
          </p:cNvSpPr>
          <p:nvPr/>
        </p:nvSpPr>
        <p:spPr bwMode="auto">
          <a:xfrm>
            <a:off x="2379663" y="1970088"/>
            <a:ext cx="2673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1800" b="1">
                <a:solidFill>
                  <a:srgbClr val="000099"/>
                </a:solidFill>
                <a:latin typeface="Times New Roman" panose="02020603050405020304" pitchFamily="18" charset="0"/>
                <a:ea typeface="宋体" panose="02010600030101010101" pitchFamily="2" charset="-122"/>
              </a:rPr>
              <a:t>0                 1                 2</a:t>
            </a:r>
          </a:p>
        </p:txBody>
      </p:sp>
      <p:sp>
        <p:nvSpPr>
          <p:cNvPr id="179234" name="Text Box 34"/>
          <p:cNvSpPr txBox="1">
            <a:spLocks noChangeArrowheads="1"/>
          </p:cNvSpPr>
          <p:nvPr/>
        </p:nvSpPr>
        <p:spPr bwMode="auto">
          <a:xfrm>
            <a:off x="5521325" y="1957388"/>
            <a:ext cx="2673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1800" b="1">
                <a:solidFill>
                  <a:srgbClr val="000099"/>
                </a:solidFill>
                <a:latin typeface="Times New Roman" panose="02020603050405020304" pitchFamily="18" charset="0"/>
                <a:ea typeface="宋体" panose="02010600030101010101" pitchFamily="2" charset="-122"/>
              </a:rPr>
              <a:t>0                 1                 2</a:t>
            </a:r>
          </a:p>
        </p:txBody>
      </p:sp>
      <p:sp>
        <p:nvSpPr>
          <p:cNvPr id="179235" name="Text Box 35"/>
          <p:cNvSpPr txBox="1">
            <a:spLocks noChangeArrowheads="1"/>
          </p:cNvSpPr>
          <p:nvPr/>
        </p:nvSpPr>
        <p:spPr bwMode="auto">
          <a:xfrm>
            <a:off x="2379663" y="2379663"/>
            <a:ext cx="2673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1800" b="1">
                <a:solidFill>
                  <a:srgbClr val="000099"/>
                </a:solidFill>
                <a:latin typeface="Times New Roman" panose="02020603050405020304" pitchFamily="18" charset="0"/>
                <a:ea typeface="宋体" panose="02010600030101010101" pitchFamily="2" charset="-122"/>
              </a:rPr>
              <a:t>0                 1                 2</a:t>
            </a:r>
          </a:p>
        </p:txBody>
      </p:sp>
      <p:sp>
        <p:nvSpPr>
          <p:cNvPr id="179236" name="Text Box 36"/>
          <p:cNvSpPr txBox="1">
            <a:spLocks noChangeArrowheads="1"/>
          </p:cNvSpPr>
          <p:nvPr/>
        </p:nvSpPr>
        <p:spPr bwMode="auto">
          <a:xfrm>
            <a:off x="5521325" y="2376488"/>
            <a:ext cx="2673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1800" b="1">
                <a:solidFill>
                  <a:srgbClr val="000099"/>
                </a:solidFill>
                <a:latin typeface="Times New Roman" panose="02020603050405020304" pitchFamily="18" charset="0"/>
                <a:ea typeface="宋体" panose="02010600030101010101" pitchFamily="2" charset="-122"/>
              </a:rPr>
              <a:t>0                16                8</a:t>
            </a:r>
          </a:p>
        </p:txBody>
      </p:sp>
      <p:sp>
        <p:nvSpPr>
          <p:cNvPr id="179237" name="Text Box 37"/>
          <p:cNvSpPr txBox="1">
            <a:spLocks noChangeArrowheads="1"/>
          </p:cNvSpPr>
          <p:nvPr/>
        </p:nvSpPr>
        <p:spPr bwMode="auto">
          <a:xfrm>
            <a:off x="2379663" y="2868613"/>
            <a:ext cx="2673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1800" b="1">
                <a:solidFill>
                  <a:srgbClr val="000099"/>
                </a:solidFill>
                <a:latin typeface="Times New Roman" panose="02020603050405020304" pitchFamily="18" charset="0"/>
                <a:ea typeface="宋体" panose="02010600030101010101" pitchFamily="2" charset="-122"/>
              </a:rPr>
              <a:t>3                 4                 5</a:t>
            </a:r>
          </a:p>
        </p:txBody>
      </p:sp>
      <p:sp>
        <p:nvSpPr>
          <p:cNvPr id="179238" name="Text Box 38"/>
          <p:cNvSpPr txBox="1">
            <a:spLocks noChangeArrowheads="1"/>
          </p:cNvSpPr>
          <p:nvPr/>
        </p:nvSpPr>
        <p:spPr bwMode="auto">
          <a:xfrm>
            <a:off x="2379663" y="3402013"/>
            <a:ext cx="2673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1800" b="1">
                <a:solidFill>
                  <a:srgbClr val="000099"/>
                </a:solidFill>
                <a:latin typeface="Times New Roman" panose="02020603050405020304" pitchFamily="18" charset="0"/>
                <a:ea typeface="宋体" panose="02010600030101010101" pitchFamily="2" charset="-122"/>
              </a:rPr>
              <a:t>6                 7                 8</a:t>
            </a:r>
          </a:p>
        </p:txBody>
      </p:sp>
      <p:sp>
        <p:nvSpPr>
          <p:cNvPr id="179239" name="Text Box 39"/>
          <p:cNvSpPr txBox="1">
            <a:spLocks noChangeArrowheads="1"/>
          </p:cNvSpPr>
          <p:nvPr/>
        </p:nvSpPr>
        <p:spPr bwMode="auto">
          <a:xfrm>
            <a:off x="2379663" y="3876675"/>
            <a:ext cx="2673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1800" b="1">
                <a:solidFill>
                  <a:srgbClr val="000099"/>
                </a:solidFill>
                <a:latin typeface="Times New Roman" panose="02020603050405020304" pitchFamily="18" charset="0"/>
                <a:ea typeface="宋体" panose="02010600030101010101" pitchFamily="2" charset="-122"/>
              </a:rPr>
              <a:t>9                10               11</a:t>
            </a:r>
          </a:p>
        </p:txBody>
      </p:sp>
      <p:sp>
        <p:nvSpPr>
          <p:cNvPr id="179240" name="Text Box 40"/>
          <p:cNvSpPr txBox="1">
            <a:spLocks noChangeArrowheads="1"/>
          </p:cNvSpPr>
          <p:nvPr/>
        </p:nvSpPr>
        <p:spPr bwMode="auto">
          <a:xfrm>
            <a:off x="2355850" y="4360863"/>
            <a:ext cx="2673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1800" b="1">
                <a:solidFill>
                  <a:srgbClr val="000099"/>
                </a:solidFill>
                <a:latin typeface="Times New Roman" panose="02020603050405020304" pitchFamily="18" charset="0"/>
                <a:ea typeface="宋体" panose="02010600030101010101" pitchFamily="2" charset="-122"/>
              </a:rPr>
              <a:t>12               13              14</a:t>
            </a:r>
          </a:p>
        </p:txBody>
      </p:sp>
      <p:sp>
        <p:nvSpPr>
          <p:cNvPr id="179241" name="Text Box 41"/>
          <p:cNvSpPr txBox="1">
            <a:spLocks noChangeArrowheads="1"/>
          </p:cNvSpPr>
          <p:nvPr/>
        </p:nvSpPr>
        <p:spPr bwMode="auto">
          <a:xfrm>
            <a:off x="2344738" y="5726113"/>
            <a:ext cx="2673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1800" b="1">
                <a:solidFill>
                  <a:srgbClr val="000099"/>
                </a:solidFill>
                <a:latin typeface="Times New Roman" panose="02020603050405020304" pitchFamily="18" charset="0"/>
                <a:ea typeface="宋体" panose="02010600030101010101" pitchFamily="2" charset="-122"/>
              </a:rPr>
              <a:t>21               22              23</a:t>
            </a:r>
          </a:p>
        </p:txBody>
      </p:sp>
      <p:sp>
        <p:nvSpPr>
          <p:cNvPr id="179242" name="Text Box 42"/>
          <p:cNvSpPr txBox="1">
            <a:spLocks noChangeArrowheads="1"/>
          </p:cNvSpPr>
          <p:nvPr/>
        </p:nvSpPr>
        <p:spPr bwMode="auto">
          <a:xfrm>
            <a:off x="2355850" y="4835525"/>
            <a:ext cx="2673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1800" b="1">
                <a:solidFill>
                  <a:srgbClr val="000099"/>
                </a:solidFill>
                <a:latin typeface="Times New Roman" panose="02020603050405020304" pitchFamily="18" charset="0"/>
                <a:ea typeface="宋体" panose="02010600030101010101" pitchFamily="2" charset="-122"/>
              </a:rPr>
              <a:t>15               16              17</a:t>
            </a:r>
          </a:p>
        </p:txBody>
      </p:sp>
      <p:sp>
        <p:nvSpPr>
          <p:cNvPr id="179243" name="Text Box 43"/>
          <p:cNvSpPr txBox="1">
            <a:spLocks noChangeArrowheads="1"/>
          </p:cNvSpPr>
          <p:nvPr/>
        </p:nvSpPr>
        <p:spPr bwMode="auto">
          <a:xfrm>
            <a:off x="2355850" y="5307013"/>
            <a:ext cx="2673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1800" b="1">
                <a:solidFill>
                  <a:srgbClr val="000099"/>
                </a:solidFill>
                <a:latin typeface="Times New Roman" panose="02020603050405020304" pitchFamily="18" charset="0"/>
                <a:ea typeface="宋体" panose="02010600030101010101" pitchFamily="2" charset="-122"/>
              </a:rPr>
              <a:t>18               19              20</a:t>
            </a:r>
          </a:p>
        </p:txBody>
      </p:sp>
      <p:sp>
        <p:nvSpPr>
          <p:cNvPr id="179244" name="Text Box 44"/>
          <p:cNvSpPr txBox="1">
            <a:spLocks noChangeArrowheads="1"/>
          </p:cNvSpPr>
          <p:nvPr/>
        </p:nvSpPr>
        <p:spPr bwMode="auto">
          <a:xfrm>
            <a:off x="5527675" y="2868613"/>
            <a:ext cx="2673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1800" b="1">
                <a:solidFill>
                  <a:srgbClr val="000099"/>
                </a:solidFill>
                <a:latin typeface="Times New Roman" panose="02020603050405020304" pitchFamily="18" charset="0"/>
                <a:ea typeface="宋体" panose="02010600030101010101" pitchFamily="2" charset="-122"/>
              </a:rPr>
              <a:t>9                 1                17</a:t>
            </a:r>
          </a:p>
        </p:txBody>
      </p:sp>
      <p:sp>
        <p:nvSpPr>
          <p:cNvPr id="179245" name="Text Box 45"/>
          <p:cNvSpPr txBox="1">
            <a:spLocks noChangeArrowheads="1"/>
          </p:cNvSpPr>
          <p:nvPr/>
        </p:nvSpPr>
        <p:spPr bwMode="auto">
          <a:xfrm>
            <a:off x="5521325" y="3381375"/>
            <a:ext cx="2673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1800" b="1">
                <a:solidFill>
                  <a:srgbClr val="000099"/>
                </a:solidFill>
                <a:latin typeface="Times New Roman" panose="02020603050405020304" pitchFamily="18" charset="0"/>
                <a:ea typeface="宋体" panose="02010600030101010101" pitchFamily="2" charset="-122"/>
              </a:rPr>
              <a:t>18              10                2</a:t>
            </a:r>
          </a:p>
        </p:txBody>
      </p:sp>
      <p:sp>
        <p:nvSpPr>
          <p:cNvPr id="179246" name="Text Box 46"/>
          <p:cNvSpPr txBox="1">
            <a:spLocks noChangeArrowheads="1"/>
          </p:cNvSpPr>
          <p:nvPr/>
        </p:nvSpPr>
        <p:spPr bwMode="auto">
          <a:xfrm>
            <a:off x="5521325" y="3921125"/>
            <a:ext cx="2673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1800" b="1">
                <a:solidFill>
                  <a:srgbClr val="000099"/>
                </a:solidFill>
                <a:latin typeface="Times New Roman" panose="02020603050405020304" pitchFamily="18" charset="0"/>
                <a:ea typeface="宋体" panose="02010600030101010101" pitchFamily="2" charset="-122"/>
              </a:rPr>
              <a:t>3                19               11</a:t>
            </a:r>
          </a:p>
        </p:txBody>
      </p:sp>
      <p:sp>
        <p:nvSpPr>
          <p:cNvPr id="179247" name="Text Box 47"/>
          <p:cNvSpPr txBox="1">
            <a:spLocks noChangeArrowheads="1"/>
          </p:cNvSpPr>
          <p:nvPr/>
        </p:nvSpPr>
        <p:spPr bwMode="auto">
          <a:xfrm>
            <a:off x="5527675" y="4392613"/>
            <a:ext cx="2673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1800" b="1">
                <a:solidFill>
                  <a:srgbClr val="000099"/>
                </a:solidFill>
                <a:latin typeface="Times New Roman" panose="02020603050405020304" pitchFamily="18" charset="0"/>
                <a:ea typeface="宋体" panose="02010600030101010101" pitchFamily="2" charset="-122"/>
              </a:rPr>
              <a:t>12               4                20</a:t>
            </a:r>
          </a:p>
        </p:txBody>
      </p:sp>
      <p:sp>
        <p:nvSpPr>
          <p:cNvPr id="179248" name="Text Box 48"/>
          <p:cNvSpPr txBox="1">
            <a:spLocks noChangeArrowheads="1"/>
          </p:cNvSpPr>
          <p:nvPr/>
        </p:nvSpPr>
        <p:spPr bwMode="auto">
          <a:xfrm>
            <a:off x="5527675" y="4835525"/>
            <a:ext cx="2673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1800" b="1">
                <a:solidFill>
                  <a:srgbClr val="000099"/>
                </a:solidFill>
                <a:latin typeface="Times New Roman" panose="02020603050405020304" pitchFamily="18" charset="0"/>
                <a:ea typeface="宋体" panose="02010600030101010101" pitchFamily="2" charset="-122"/>
              </a:rPr>
              <a:t>21              13                5</a:t>
            </a:r>
          </a:p>
        </p:txBody>
      </p:sp>
      <p:sp>
        <p:nvSpPr>
          <p:cNvPr id="179249" name="Text Box 49"/>
          <p:cNvSpPr txBox="1">
            <a:spLocks noChangeArrowheads="1"/>
          </p:cNvSpPr>
          <p:nvPr/>
        </p:nvSpPr>
        <p:spPr bwMode="auto">
          <a:xfrm>
            <a:off x="5521325" y="5289550"/>
            <a:ext cx="2673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1800" b="1">
                <a:solidFill>
                  <a:srgbClr val="000099"/>
                </a:solidFill>
                <a:latin typeface="Times New Roman" panose="02020603050405020304" pitchFamily="18" charset="0"/>
                <a:ea typeface="宋体" panose="02010600030101010101" pitchFamily="2" charset="-122"/>
              </a:rPr>
              <a:t>6                22               14</a:t>
            </a:r>
          </a:p>
        </p:txBody>
      </p:sp>
      <p:sp>
        <p:nvSpPr>
          <p:cNvPr id="179250" name="Text Box 50"/>
          <p:cNvSpPr txBox="1">
            <a:spLocks noChangeArrowheads="1"/>
          </p:cNvSpPr>
          <p:nvPr/>
        </p:nvSpPr>
        <p:spPr bwMode="auto">
          <a:xfrm>
            <a:off x="5521325" y="5746750"/>
            <a:ext cx="2673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1800" b="1">
                <a:solidFill>
                  <a:srgbClr val="000099"/>
                </a:solidFill>
                <a:latin typeface="Times New Roman" panose="02020603050405020304" pitchFamily="18" charset="0"/>
                <a:ea typeface="宋体" panose="02010600030101010101" pitchFamily="2" charset="-122"/>
              </a:rPr>
              <a:t>15               7                23</a:t>
            </a:r>
          </a:p>
        </p:txBody>
      </p:sp>
    </p:spTree>
  </p:cSld>
  <p:clrMapOvr>
    <a:masterClrMapping/>
  </p:clrMapOvr>
  <p:transition>
    <p:pull dir="rd"/>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3" descr="Rectangle: Click to edit Master text styles&#10;Second level&#10;Third level&#10;Fourth level&#10;Fifth level"/>
          <p:cNvSpPr>
            <a:spLocks noGrp="1" noChangeArrowheads="1"/>
          </p:cNvSpPr>
          <p:nvPr>
            <p:ph type="body" idx="1"/>
          </p:nvPr>
        </p:nvSpPr>
        <p:spPr>
          <a:xfrm>
            <a:off x="685800" y="1989138"/>
            <a:ext cx="7772400" cy="4392612"/>
          </a:xfrm>
        </p:spPr>
        <p:txBody>
          <a:bodyPr/>
          <a:lstStyle/>
          <a:p>
            <a:pPr marL="0" indent="0" eaLnBrk="1" hangingPunct="1">
              <a:buFont typeface="Wingdings" panose="05000000000000000000" pitchFamily="2" charset="2"/>
              <a:buNone/>
            </a:pPr>
            <a:r>
              <a:rPr lang="en-US" altLang="zh-CN"/>
              <a:t>1. </a:t>
            </a:r>
            <a:r>
              <a:rPr lang="zh-CN" altLang="en-US"/>
              <a:t>为什么要用虚拟存储器</a:t>
            </a:r>
            <a:endParaRPr lang="en-US" altLang="zh-CN"/>
          </a:p>
          <a:p>
            <a:pPr marL="0" indent="0" eaLnBrk="1" hangingPunct="1">
              <a:buFont typeface="Wingdings" panose="05000000000000000000" pitchFamily="2" charset="2"/>
              <a:buNone/>
            </a:pPr>
            <a:r>
              <a:rPr lang="en-US" altLang="zh-CN"/>
              <a:t>     </a:t>
            </a:r>
            <a:r>
              <a:rPr lang="zh-CN" altLang="en-US" sz="2000">
                <a:solidFill>
                  <a:schemeClr val="tx1"/>
                </a:solidFill>
                <a:latin typeface="宋体" panose="02010600030101010101" pitchFamily="2" charset="-122"/>
                <a:ea typeface="宋体" panose="02010600030101010101" pitchFamily="2" charset="-122"/>
              </a:rPr>
              <a:t>借助于外存空间，允许一个进程在其运行过程中部分地装入内存。对于应用程序员，可以看成是一个单一的、容量非常大的主存储器。</a:t>
            </a:r>
            <a:endParaRPr lang="zh-CN" altLang="en-US" sz="2000">
              <a:latin typeface="宋体" panose="02010600030101010101" pitchFamily="2" charset="-122"/>
              <a:ea typeface="宋体" panose="02010600030101010101" pitchFamily="2" charset="-122"/>
            </a:endParaRPr>
          </a:p>
          <a:p>
            <a:pPr marL="0" indent="0" eaLnBrk="1" hangingPunct="1">
              <a:buFont typeface="Wingdings" panose="05000000000000000000" pitchFamily="2" charset="2"/>
              <a:buNone/>
            </a:pPr>
            <a:r>
              <a:rPr lang="en-US" altLang="zh-CN"/>
              <a:t>2. </a:t>
            </a:r>
            <a:r>
              <a:rPr lang="zh-CN" altLang="en-US"/>
              <a:t>管理方式 </a:t>
            </a:r>
            <a:r>
              <a:rPr lang="en-US" altLang="zh-CN"/>
              <a:t>– </a:t>
            </a:r>
            <a:r>
              <a:rPr lang="zh-CN" altLang="en-US"/>
              <a:t>段式、页式、段页式</a:t>
            </a:r>
            <a:endParaRPr lang="en-US" altLang="zh-CN"/>
          </a:p>
          <a:p>
            <a:pPr marL="0" indent="0" eaLnBrk="1" hangingPunct="1">
              <a:buFont typeface="Wingdings" panose="05000000000000000000" pitchFamily="2" charset="2"/>
              <a:buNone/>
            </a:pPr>
            <a:r>
              <a:rPr lang="en-US" altLang="zh-CN"/>
              <a:t>3. </a:t>
            </a:r>
            <a:r>
              <a:rPr lang="zh-CN" altLang="en-US"/>
              <a:t>基本工作原理</a:t>
            </a:r>
            <a:endParaRPr lang="en-US" altLang="zh-CN"/>
          </a:p>
          <a:p>
            <a:pPr marL="0" indent="0" eaLnBrk="1" hangingPunct="1">
              <a:buFont typeface="Wingdings" panose="05000000000000000000" pitchFamily="2" charset="2"/>
              <a:buNone/>
            </a:pPr>
            <a:r>
              <a:rPr lang="en-US" altLang="zh-CN">
                <a:solidFill>
                  <a:srgbClr val="D60093"/>
                </a:solidFill>
                <a:latin typeface="宋体" panose="02010600030101010101" pitchFamily="2" charset="-122"/>
              </a:rPr>
              <a:t>    </a:t>
            </a:r>
            <a:r>
              <a:rPr lang="zh-CN" altLang="en-US" sz="2000">
                <a:solidFill>
                  <a:schemeClr val="tx1"/>
                </a:solidFill>
                <a:latin typeface="宋体" panose="02010600030101010101" pitchFamily="2" charset="-122"/>
                <a:ea typeface="宋体" panose="02010600030101010101" pitchFamily="2" charset="-122"/>
              </a:rPr>
              <a:t>进程运行之前，部分页（段）被装入内存，另一部分页（段）被装入外存储器。在进程运行的过程中，如果所访问的页（段）在内存，则与无虚拟的情况相同；如果所访问的页面不在内存，则发生缺页故障，进入操作系统，由操作系统进行动态调度。</a:t>
            </a:r>
            <a:endParaRPr lang="en-US" altLang="zh-CN" sz="2000">
              <a:solidFill>
                <a:schemeClr val="tx1"/>
              </a:solidFill>
              <a:latin typeface="宋体" panose="02010600030101010101" pitchFamily="2" charset="-122"/>
              <a:ea typeface="宋体" panose="02010600030101010101" pitchFamily="2" charset="-122"/>
            </a:endParaRPr>
          </a:p>
        </p:txBody>
      </p:sp>
      <p:sp>
        <p:nvSpPr>
          <p:cNvPr id="180227" name="Text Box 4"/>
          <p:cNvSpPr txBox="1">
            <a:spLocks noChangeArrowheads="1"/>
          </p:cNvSpPr>
          <p:nvPr/>
        </p:nvSpPr>
        <p:spPr bwMode="auto">
          <a:xfrm>
            <a:off x="0" y="549275"/>
            <a:ext cx="9144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2800">
                <a:solidFill>
                  <a:srgbClr val="000000"/>
                </a:solidFill>
                <a:latin typeface="黑体" panose="02010609060101010101" pitchFamily="49" charset="-122"/>
              </a:rPr>
              <a:t>5.7 </a:t>
            </a:r>
            <a:r>
              <a:rPr lang="zh-CN" altLang="en-US" sz="2800">
                <a:solidFill>
                  <a:srgbClr val="000000"/>
                </a:solidFill>
                <a:latin typeface="黑体" panose="02010609060101010101" pitchFamily="49" charset="-122"/>
              </a:rPr>
              <a:t>虚拟存储器</a:t>
            </a:r>
          </a:p>
        </p:txBody>
      </p:sp>
      <p:sp>
        <p:nvSpPr>
          <p:cNvPr id="180228" name="Text Box 5"/>
          <p:cNvSpPr txBox="1">
            <a:spLocks noChangeArrowheads="1"/>
          </p:cNvSpPr>
          <p:nvPr/>
        </p:nvSpPr>
        <p:spPr bwMode="auto">
          <a:xfrm>
            <a:off x="673100" y="1284288"/>
            <a:ext cx="6840538"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2600">
                <a:solidFill>
                  <a:srgbClr val="0000CC"/>
                </a:solidFill>
                <a:latin typeface="黑体" panose="02010609060101010101" pitchFamily="49" charset="-122"/>
              </a:rPr>
              <a:t>5.7.1 </a:t>
            </a:r>
            <a:r>
              <a:rPr lang="zh-CN" altLang="en-US" sz="2600">
                <a:solidFill>
                  <a:srgbClr val="0000CC"/>
                </a:solidFill>
                <a:latin typeface="黑体" panose="02010609060101010101" pitchFamily="49" charset="-122"/>
              </a:rPr>
              <a:t>虚拟存储器的基本原理</a:t>
            </a:r>
          </a:p>
        </p:txBody>
      </p:sp>
    </p:spTree>
  </p:cSld>
  <p:clrMapOvr>
    <a:masterClrMapping/>
  </p:clrMapOvr>
  <p:transition>
    <p:pull dir="rd"/>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内容占位符 2" descr="Rectangle: Click to edit Master text styles&#10;Second level&#10;Third level&#10;Fourth level&#10;Fifth level"/>
          <p:cNvSpPr>
            <a:spLocks noGrp="1"/>
          </p:cNvSpPr>
          <p:nvPr>
            <p:ph idx="1"/>
          </p:nvPr>
        </p:nvSpPr>
        <p:spPr>
          <a:xfrm>
            <a:off x="250825" y="620713"/>
            <a:ext cx="8712200" cy="5119687"/>
          </a:xfrm>
        </p:spPr>
        <p:txBody>
          <a:bodyPr/>
          <a:lstStyle/>
          <a:p>
            <a:pPr marL="0" indent="0">
              <a:buFont typeface="Wingdings" panose="05000000000000000000" pitchFamily="2" charset="2"/>
              <a:buNone/>
            </a:pPr>
            <a:r>
              <a:rPr lang="zh-CN" altLang="en-US"/>
              <a:t>虚拟存储器工作原理 </a:t>
            </a:r>
            <a:r>
              <a:rPr lang="en-US" altLang="zh-CN"/>
              <a:t>--  </a:t>
            </a:r>
            <a:r>
              <a:rPr lang="zh-CN" altLang="en-US"/>
              <a:t>以页式为例</a:t>
            </a:r>
          </a:p>
        </p:txBody>
      </p:sp>
      <p:sp>
        <p:nvSpPr>
          <p:cNvPr id="5" name="内容占位符 2"/>
          <p:cNvSpPr txBox="1">
            <a:spLocks/>
          </p:cNvSpPr>
          <p:nvPr/>
        </p:nvSpPr>
        <p:spPr bwMode="auto">
          <a:xfrm>
            <a:off x="107950" y="1412875"/>
            <a:ext cx="9036050" cy="455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49263" indent="-449263" algn="l" rtl="0" eaLnBrk="0" fontAlgn="base" hangingPunct="0">
              <a:lnSpc>
                <a:spcPct val="120000"/>
              </a:lnSpc>
              <a:spcBef>
                <a:spcPct val="20000"/>
              </a:spcBef>
              <a:spcAft>
                <a:spcPct val="0"/>
              </a:spcAft>
              <a:buClr>
                <a:schemeClr val="tx1"/>
              </a:buClr>
              <a:buFont typeface="Wingdings" pitchFamily="2" charset="2"/>
              <a:buAutoNum type="arabicPeriod"/>
              <a:defRPr kumimoji="1" sz="2400">
                <a:solidFill>
                  <a:srgbClr val="E24C05"/>
                </a:solidFill>
                <a:latin typeface="+mn-lt"/>
                <a:ea typeface="+mn-ea"/>
                <a:cs typeface="+mn-cs"/>
              </a:defRPr>
            </a:lvl1pPr>
            <a:lvl2pPr marL="900113" indent="-271463" algn="l" rtl="0" eaLnBrk="0" fontAlgn="base" hangingPunct="0">
              <a:lnSpc>
                <a:spcPct val="120000"/>
              </a:lnSpc>
              <a:spcBef>
                <a:spcPct val="20000"/>
              </a:spcBef>
              <a:spcAft>
                <a:spcPct val="0"/>
              </a:spcAft>
              <a:buClr>
                <a:schemeClr val="tx1"/>
              </a:buClr>
              <a:buSzPct val="90000"/>
              <a:buFont typeface="Wingdings" pitchFamily="2" charset="2"/>
              <a:buChar char="Ø"/>
              <a:defRPr kumimoji="1" sz="2400">
                <a:solidFill>
                  <a:schemeClr val="tx1"/>
                </a:solidFill>
                <a:latin typeface="+mn-lt"/>
                <a:ea typeface="+mn-ea"/>
              </a:defRPr>
            </a:lvl2pPr>
            <a:lvl3pPr marL="1714500" indent="-457200" algn="l" rtl="0" eaLnBrk="0" fontAlgn="base" hangingPunct="0">
              <a:lnSpc>
                <a:spcPct val="120000"/>
              </a:lnSpc>
              <a:spcBef>
                <a:spcPct val="20000"/>
              </a:spcBef>
              <a:spcAft>
                <a:spcPct val="0"/>
              </a:spcAft>
              <a:buClr>
                <a:schemeClr val="hlink"/>
              </a:buClr>
              <a:buSzPct val="60000"/>
              <a:buFont typeface="Wingdings" pitchFamily="2" charset="2"/>
              <a:buChar char="q"/>
              <a:defRPr kumimoji="1" sz="2000" b="1">
                <a:solidFill>
                  <a:srgbClr val="000000"/>
                </a:solidFill>
                <a:latin typeface="+mn-lt"/>
                <a:ea typeface="宋体" pitchFamily="2" charset="-122"/>
              </a:defRPr>
            </a:lvl3pPr>
            <a:lvl4pPr marL="2274888" indent="-381000" algn="l" rtl="0" eaLnBrk="0" fontAlgn="base" hangingPunct="0">
              <a:lnSpc>
                <a:spcPct val="120000"/>
              </a:lnSpc>
              <a:spcBef>
                <a:spcPct val="20000"/>
              </a:spcBef>
              <a:spcAft>
                <a:spcPct val="0"/>
              </a:spcAft>
              <a:buClr>
                <a:srgbClr val="006600"/>
              </a:buClr>
              <a:buSzPct val="65000"/>
              <a:buFont typeface="Wingdings" pitchFamily="2" charset="2"/>
              <a:buChar char="n"/>
              <a:defRPr kumimoji="1" sz="2000" b="1">
                <a:solidFill>
                  <a:schemeClr val="tx1"/>
                </a:solidFill>
                <a:latin typeface="+mn-lt"/>
                <a:ea typeface="宋体" pitchFamily="2" charset="-122"/>
              </a:defRPr>
            </a:lvl4pPr>
            <a:lvl5pPr marL="2835275" indent="-381000" algn="l" rtl="0" eaLnBrk="0" fontAlgn="base" hangingPunct="0">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5pPr>
            <a:lvl6pPr marL="32924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6pPr>
            <a:lvl7pPr marL="37496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7pPr>
            <a:lvl8pPr marL="42068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8pPr>
            <a:lvl9pPr marL="46640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9pPr>
          </a:lstStyle>
          <a:p>
            <a:pPr marL="342900" indent="-342900">
              <a:buFont typeface="Arial" panose="020B0604020202020204" pitchFamily="34" charset="0"/>
              <a:buChar char="•"/>
              <a:defRPr/>
            </a:pPr>
            <a:r>
              <a:rPr lang="zh-CN" altLang="en-US" kern="0" dirty="0">
                <a:solidFill>
                  <a:schemeClr val="tx1"/>
                </a:solidFill>
              </a:rPr>
              <a:t>主存、磁盘存储器、虚拟存储器都划分成固定大小的块（页）。</a:t>
            </a:r>
            <a:endParaRPr lang="en-US" altLang="zh-CN" kern="0" dirty="0">
              <a:solidFill>
                <a:schemeClr val="tx1"/>
              </a:solidFill>
            </a:endParaRPr>
          </a:p>
          <a:p>
            <a:pPr marL="0" indent="0">
              <a:buFont typeface="Wingdings" pitchFamily="2" charset="2"/>
              <a:buNone/>
              <a:defRPr/>
            </a:pPr>
            <a:r>
              <a:rPr lang="en-US" altLang="zh-CN" kern="0" dirty="0">
                <a:solidFill>
                  <a:schemeClr val="tx1"/>
                </a:solidFill>
              </a:rPr>
              <a:t>       </a:t>
            </a:r>
            <a:r>
              <a:rPr lang="zh-CN" altLang="en-US" kern="0" dirty="0">
                <a:solidFill>
                  <a:schemeClr val="tx1"/>
                </a:solidFill>
              </a:rPr>
              <a:t>主存  </a:t>
            </a:r>
            <a:r>
              <a:rPr lang="en-US" altLang="zh-CN" kern="0" dirty="0">
                <a:solidFill>
                  <a:schemeClr val="tx1"/>
                </a:solidFill>
              </a:rPr>
              <a:t>--  </a:t>
            </a:r>
            <a:r>
              <a:rPr lang="zh-CN" altLang="en-US" kern="0" dirty="0">
                <a:solidFill>
                  <a:schemeClr val="tx1"/>
                </a:solidFill>
              </a:rPr>
              <a:t>实页</a:t>
            </a:r>
            <a:endParaRPr lang="en-US" altLang="zh-CN" kern="0" dirty="0">
              <a:solidFill>
                <a:schemeClr val="tx1"/>
              </a:solidFill>
            </a:endParaRPr>
          </a:p>
          <a:p>
            <a:pPr marL="0" indent="0">
              <a:buFont typeface="Wingdings" pitchFamily="2" charset="2"/>
              <a:buNone/>
              <a:defRPr/>
            </a:pPr>
            <a:r>
              <a:rPr lang="en-US" altLang="zh-CN" kern="0" dirty="0">
                <a:solidFill>
                  <a:schemeClr val="tx1"/>
                </a:solidFill>
              </a:rPr>
              <a:t>       </a:t>
            </a:r>
            <a:r>
              <a:rPr lang="zh-CN" altLang="en-US" kern="0" dirty="0">
                <a:solidFill>
                  <a:schemeClr val="tx1"/>
                </a:solidFill>
              </a:rPr>
              <a:t>虚存 </a:t>
            </a:r>
            <a:r>
              <a:rPr lang="en-US" altLang="zh-CN" kern="0" dirty="0">
                <a:solidFill>
                  <a:schemeClr val="tx1"/>
                </a:solidFill>
              </a:rPr>
              <a:t> --  </a:t>
            </a:r>
            <a:r>
              <a:rPr lang="zh-CN" altLang="en-US" kern="0" dirty="0">
                <a:solidFill>
                  <a:schemeClr val="tx1"/>
                </a:solidFill>
              </a:rPr>
              <a:t>虚页</a:t>
            </a:r>
            <a:endParaRPr lang="en-US" altLang="zh-CN" kern="0" dirty="0">
              <a:solidFill>
                <a:schemeClr val="tx1"/>
              </a:solidFill>
            </a:endParaRPr>
          </a:p>
          <a:p>
            <a:pPr marL="342900" indent="-342900">
              <a:buFont typeface="Arial" panose="020B0604020202020204" pitchFamily="34" charset="0"/>
              <a:buChar char="•"/>
              <a:defRPr/>
            </a:pPr>
            <a:r>
              <a:rPr lang="zh-CN" altLang="en-US" kern="0" dirty="0">
                <a:solidFill>
                  <a:schemeClr val="tx1"/>
                </a:solidFill>
              </a:rPr>
              <a:t>主存地址 </a:t>
            </a:r>
            <a:r>
              <a:rPr lang="en-US" altLang="zh-CN" kern="0" dirty="0">
                <a:solidFill>
                  <a:schemeClr val="tx1"/>
                </a:solidFill>
              </a:rPr>
              <a:t>A</a:t>
            </a:r>
            <a:r>
              <a:rPr lang="zh-CN" altLang="en-US" kern="0" dirty="0">
                <a:solidFill>
                  <a:schemeClr val="tx1"/>
                </a:solidFill>
              </a:rPr>
              <a:t>：实页号 </a:t>
            </a:r>
            <a:r>
              <a:rPr lang="en-US" altLang="zh-CN" kern="0" dirty="0">
                <a:solidFill>
                  <a:schemeClr val="tx1"/>
                </a:solidFill>
              </a:rPr>
              <a:t>+ </a:t>
            </a:r>
            <a:r>
              <a:rPr lang="zh-CN" altLang="en-US" kern="0" dirty="0">
                <a:solidFill>
                  <a:schemeClr val="tx1"/>
                </a:solidFill>
              </a:rPr>
              <a:t>页内偏移</a:t>
            </a:r>
            <a:endParaRPr lang="en-US" altLang="zh-CN" kern="0" dirty="0">
              <a:solidFill>
                <a:schemeClr val="tx1"/>
              </a:solidFill>
            </a:endParaRPr>
          </a:p>
          <a:p>
            <a:pPr marL="0" indent="0">
              <a:buFont typeface="Wingdings" pitchFamily="2" charset="2"/>
              <a:buNone/>
              <a:defRPr/>
            </a:pPr>
            <a:r>
              <a:rPr lang="en-US" altLang="zh-CN" kern="0" dirty="0">
                <a:solidFill>
                  <a:schemeClr val="tx1"/>
                </a:solidFill>
              </a:rPr>
              <a:t>    </a:t>
            </a:r>
            <a:r>
              <a:rPr lang="zh-CN" altLang="en-US" kern="0" dirty="0">
                <a:solidFill>
                  <a:schemeClr val="tx1"/>
                </a:solidFill>
              </a:rPr>
              <a:t>虚存地址 </a:t>
            </a:r>
            <a:r>
              <a:rPr lang="en-US" altLang="zh-CN" kern="0" dirty="0">
                <a:solidFill>
                  <a:schemeClr val="tx1"/>
                </a:solidFill>
              </a:rPr>
              <a:t>Av</a:t>
            </a:r>
            <a:r>
              <a:rPr lang="zh-CN" altLang="en-US" kern="0" dirty="0">
                <a:solidFill>
                  <a:schemeClr val="tx1"/>
                </a:solidFill>
              </a:rPr>
              <a:t>：用户号 </a:t>
            </a:r>
            <a:r>
              <a:rPr lang="en-US" altLang="zh-CN" kern="0" dirty="0">
                <a:solidFill>
                  <a:schemeClr val="tx1"/>
                </a:solidFill>
              </a:rPr>
              <a:t>+ </a:t>
            </a:r>
            <a:r>
              <a:rPr lang="zh-CN" altLang="en-US" kern="0" dirty="0">
                <a:solidFill>
                  <a:schemeClr val="tx1"/>
                </a:solidFill>
              </a:rPr>
              <a:t>虚页号 </a:t>
            </a:r>
            <a:r>
              <a:rPr lang="en-US" altLang="zh-CN" kern="0" dirty="0">
                <a:solidFill>
                  <a:schemeClr val="tx1"/>
                </a:solidFill>
              </a:rPr>
              <a:t>+ </a:t>
            </a:r>
            <a:r>
              <a:rPr lang="zh-CN" altLang="en-US" kern="0" dirty="0">
                <a:solidFill>
                  <a:schemeClr val="tx1"/>
                </a:solidFill>
              </a:rPr>
              <a:t>页内偏移</a:t>
            </a:r>
            <a:endParaRPr lang="en-US" altLang="zh-CN" kern="0" dirty="0">
              <a:solidFill>
                <a:schemeClr val="tx1"/>
              </a:solidFill>
            </a:endParaRPr>
          </a:p>
          <a:p>
            <a:pPr marL="0" indent="0">
              <a:buFont typeface="Wingdings" pitchFamily="2" charset="2"/>
              <a:buNone/>
              <a:defRPr/>
            </a:pPr>
            <a:endParaRPr lang="en-US" altLang="zh-CN" sz="2000" kern="0" dirty="0">
              <a:solidFill>
                <a:schemeClr val="tx1"/>
              </a:solidFill>
            </a:endParaRPr>
          </a:p>
        </p:txBody>
      </p:sp>
    </p:spTree>
  </p:cSld>
  <p:clrMapOvr>
    <a:masterClrMapping/>
  </p:clrMapOvr>
  <p:transition>
    <p:pull dir="rd"/>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内容占位符 2" descr="Rectangle: Click to edit Master text styles&#10;Second level&#10;Third level&#10;Fourth level&#10;Fifth level"/>
          <p:cNvSpPr>
            <a:spLocks noGrp="1"/>
          </p:cNvSpPr>
          <p:nvPr>
            <p:ph idx="1"/>
          </p:nvPr>
        </p:nvSpPr>
        <p:spPr>
          <a:xfrm>
            <a:off x="36513" y="620713"/>
            <a:ext cx="5111750" cy="5119687"/>
          </a:xfrm>
        </p:spPr>
        <p:txBody>
          <a:bodyPr/>
          <a:lstStyle/>
          <a:p>
            <a:pPr marL="0" indent="0">
              <a:buFont typeface="Wingdings" panose="05000000000000000000" pitchFamily="2" charset="2"/>
              <a:buNone/>
            </a:pPr>
            <a:r>
              <a:rPr lang="zh-CN" altLang="en-US"/>
              <a:t>虚拟存储器工作原理（以页式为例）</a:t>
            </a:r>
          </a:p>
        </p:txBody>
      </p:sp>
      <p:pic>
        <p:nvPicPr>
          <p:cNvPr id="18227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6213" y="1123950"/>
            <a:ext cx="4260850" cy="476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内容占位符 2"/>
          <p:cNvSpPr txBox="1">
            <a:spLocks/>
          </p:cNvSpPr>
          <p:nvPr/>
        </p:nvSpPr>
        <p:spPr bwMode="auto">
          <a:xfrm>
            <a:off x="4787900" y="1131888"/>
            <a:ext cx="4200525" cy="476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49263" indent="-449263" algn="l" rtl="0" eaLnBrk="0" fontAlgn="base" hangingPunct="0">
              <a:lnSpc>
                <a:spcPct val="120000"/>
              </a:lnSpc>
              <a:spcBef>
                <a:spcPct val="20000"/>
              </a:spcBef>
              <a:spcAft>
                <a:spcPct val="0"/>
              </a:spcAft>
              <a:buClr>
                <a:schemeClr val="tx1"/>
              </a:buClr>
              <a:buFont typeface="Wingdings" pitchFamily="2" charset="2"/>
              <a:buAutoNum type="arabicPeriod"/>
              <a:defRPr kumimoji="1" sz="2400">
                <a:solidFill>
                  <a:srgbClr val="E24C05"/>
                </a:solidFill>
                <a:latin typeface="+mn-lt"/>
                <a:ea typeface="+mn-ea"/>
                <a:cs typeface="+mn-cs"/>
              </a:defRPr>
            </a:lvl1pPr>
            <a:lvl2pPr marL="900113" indent="-271463" algn="l" rtl="0" eaLnBrk="0" fontAlgn="base" hangingPunct="0">
              <a:lnSpc>
                <a:spcPct val="120000"/>
              </a:lnSpc>
              <a:spcBef>
                <a:spcPct val="20000"/>
              </a:spcBef>
              <a:spcAft>
                <a:spcPct val="0"/>
              </a:spcAft>
              <a:buClr>
                <a:schemeClr val="tx1"/>
              </a:buClr>
              <a:buSzPct val="90000"/>
              <a:buFont typeface="Wingdings" pitchFamily="2" charset="2"/>
              <a:buChar char="Ø"/>
              <a:defRPr kumimoji="1" sz="2400">
                <a:solidFill>
                  <a:schemeClr val="tx1"/>
                </a:solidFill>
                <a:latin typeface="+mn-lt"/>
                <a:ea typeface="+mn-ea"/>
              </a:defRPr>
            </a:lvl2pPr>
            <a:lvl3pPr marL="1714500" indent="-457200" algn="l" rtl="0" eaLnBrk="0" fontAlgn="base" hangingPunct="0">
              <a:lnSpc>
                <a:spcPct val="120000"/>
              </a:lnSpc>
              <a:spcBef>
                <a:spcPct val="20000"/>
              </a:spcBef>
              <a:spcAft>
                <a:spcPct val="0"/>
              </a:spcAft>
              <a:buClr>
                <a:schemeClr val="hlink"/>
              </a:buClr>
              <a:buSzPct val="60000"/>
              <a:buFont typeface="Wingdings" pitchFamily="2" charset="2"/>
              <a:buChar char="q"/>
              <a:defRPr kumimoji="1" sz="2000" b="1">
                <a:solidFill>
                  <a:srgbClr val="000000"/>
                </a:solidFill>
                <a:latin typeface="+mn-lt"/>
                <a:ea typeface="宋体" pitchFamily="2" charset="-122"/>
              </a:defRPr>
            </a:lvl3pPr>
            <a:lvl4pPr marL="2274888" indent="-381000" algn="l" rtl="0" eaLnBrk="0" fontAlgn="base" hangingPunct="0">
              <a:lnSpc>
                <a:spcPct val="120000"/>
              </a:lnSpc>
              <a:spcBef>
                <a:spcPct val="20000"/>
              </a:spcBef>
              <a:spcAft>
                <a:spcPct val="0"/>
              </a:spcAft>
              <a:buClr>
                <a:srgbClr val="006600"/>
              </a:buClr>
              <a:buSzPct val="65000"/>
              <a:buFont typeface="Wingdings" pitchFamily="2" charset="2"/>
              <a:buChar char="n"/>
              <a:defRPr kumimoji="1" sz="2000" b="1">
                <a:solidFill>
                  <a:schemeClr val="tx1"/>
                </a:solidFill>
                <a:latin typeface="+mn-lt"/>
                <a:ea typeface="宋体" pitchFamily="2" charset="-122"/>
              </a:defRPr>
            </a:lvl4pPr>
            <a:lvl5pPr marL="2835275" indent="-381000" algn="l" rtl="0" eaLnBrk="0" fontAlgn="base" hangingPunct="0">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5pPr>
            <a:lvl6pPr marL="32924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6pPr>
            <a:lvl7pPr marL="37496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7pPr>
            <a:lvl8pPr marL="42068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8pPr>
            <a:lvl9pPr marL="46640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9pPr>
          </a:lstStyle>
          <a:p>
            <a:pPr>
              <a:defRPr/>
            </a:pPr>
            <a:r>
              <a:rPr lang="zh-CN" altLang="en-US" sz="2000" kern="0" dirty="0">
                <a:solidFill>
                  <a:schemeClr val="tx1"/>
                </a:solidFill>
                <a:latin typeface="宋体" panose="02010600030101010101" pitchFamily="2" charset="-122"/>
                <a:ea typeface="宋体" panose="02010600030101010101" pitchFamily="2" charset="-122"/>
              </a:rPr>
              <a:t>给出虚地址 </a:t>
            </a:r>
            <a:r>
              <a:rPr lang="en-US" altLang="zh-CN" sz="2000" kern="0" dirty="0">
                <a:solidFill>
                  <a:schemeClr val="tx1"/>
                </a:solidFill>
                <a:latin typeface="宋体" panose="02010600030101010101" pitchFamily="2" charset="-122"/>
                <a:ea typeface="宋体" panose="02010600030101010101" pitchFamily="2" charset="-122"/>
              </a:rPr>
              <a:t>Av</a:t>
            </a:r>
            <a:r>
              <a:rPr lang="zh-CN" altLang="en-US" sz="2000" kern="0" dirty="0">
                <a:solidFill>
                  <a:schemeClr val="tx1"/>
                </a:solidFill>
                <a:latin typeface="宋体" panose="02010600030101010101" pitchFamily="2" charset="-122"/>
                <a:ea typeface="宋体" panose="02010600030101010101" pitchFamily="2" charset="-122"/>
              </a:rPr>
              <a:t>（用户号</a:t>
            </a:r>
            <a:r>
              <a:rPr lang="en-US" altLang="zh-CN" sz="2000" kern="0" dirty="0">
                <a:solidFill>
                  <a:schemeClr val="tx1"/>
                </a:solidFill>
                <a:latin typeface="宋体" panose="02010600030101010101" pitchFamily="2" charset="-122"/>
                <a:ea typeface="宋体" panose="02010600030101010101" pitchFamily="2" charset="-122"/>
              </a:rPr>
              <a:t>U</a:t>
            </a:r>
            <a:r>
              <a:rPr lang="zh-CN" altLang="en-US" sz="2000" kern="0" dirty="0">
                <a:solidFill>
                  <a:schemeClr val="tx1"/>
                </a:solidFill>
                <a:latin typeface="宋体" panose="02010600030101010101" pitchFamily="2" charset="-122"/>
                <a:ea typeface="宋体" panose="02010600030101010101" pitchFamily="2" charset="-122"/>
              </a:rPr>
              <a:t>、虚页号</a:t>
            </a:r>
            <a:r>
              <a:rPr lang="en-US" altLang="zh-CN" sz="2000" kern="0" dirty="0">
                <a:solidFill>
                  <a:schemeClr val="tx1"/>
                </a:solidFill>
                <a:latin typeface="宋体" panose="02010600030101010101" pitchFamily="2" charset="-122"/>
                <a:ea typeface="宋体" panose="02010600030101010101" pitchFamily="2" charset="-122"/>
              </a:rPr>
              <a:t>P</a:t>
            </a:r>
            <a:r>
              <a:rPr lang="zh-CN" altLang="en-US" sz="2000" kern="0" dirty="0">
                <a:solidFill>
                  <a:schemeClr val="tx1"/>
                </a:solidFill>
                <a:latin typeface="宋体" panose="02010600030101010101" pitchFamily="2" charset="-122"/>
                <a:ea typeface="宋体" panose="02010600030101010101" pitchFamily="2" charset="-122"/>
              </a:rPr>
              <a:t>、页内偏移</a:t>
            </a:r>
            <a:r>
              <a:rPr lang="en-US" altLang="zh-CN" sz="2000" kern="0" dirty="0">
                <a:solidFill>
                  <a:schemeClr val="tx1"/>
                </a:solidFill>
                <a:latin typeface="宋体" panose="02010600030101010101" pitchFamily="2" charset="-122"/>
                <a:ea typeface="宋体" panose="02010600030101010101" pitchFamily="2" charset="-122"/>
              </a:rPr>
              <a:t>D</a:t>
            </a:r>
            <a:r>
              <a:rPr lang="zh-CN" altLang="en-US" sz="2000" kern="0" dirty="0">
                <a:solidFill>
                  <a:schemeClr val="tx1"/>
                </a:solidFill>
                <a:latin typeface="宋体" panose="02010600030101010101" pitchFamily="2" charset="-122"/>
                <a:ea typeface="宋体" panose="02010600030101010101" pitchFamily="2" charset="-122"/>
              </a:rPr>
              <a:t>）。</a:t>
            </a:r>
            <a:endParaRPr lang="en-US" altLang="zh-CN" sz="2000" kern="0" dirty="0">
              <a:solidFill>
                <a:schemeClr val="tx1"/>
              </a:solidFill>
              <a:latin typeface="宋体" panose="02010600030101010101" pitchFamily="2" charset="-122"/>
              <a:ea typeface="宋体" panose="02010600030101010101" pitchFamily="2" charset="-122"/>
            </a:endParaRPr>
          </a:p>
          <a:p>
            <a:pPr>
              <a:defRPr/>
            </a:pPr>
            <a:r>
              <a:rPr lang="zh-CN" altLang="en-US" sz="2000" kern="0" dirty="0">
                <a:solidFill>
                  <a:schemeClr val="tx1"/>
                </a:solidFill>
                <a:latin typeface="宋体" panose="02010600030101010101" pitchFamily="2" charset="-122"/>
                <a:ea typeface="宋体" panose="02010600030101010101" pitchFamily="2" charset="-122"/>
              </a:rPr>
              <a:t>内部地址变换，得到实页号，若成功，访问主存。</a:t>
            </a:r>
            <a:endParaRPr lang="en-US" altLang="zh-CN" sz="2000" kern="0" dirty="0">
              <a:solidFill>
                <a:schemeClr val="tx1"/>
              </a:solidFill>
              <a:latin typeface="宋体" panose="02010600030101010101" pitchFamily="2" charset="-122"/>
              <a:ea typeface="宋体" panose="02010600030101010101" pitchFamily="2" charset="-122"/>
            </a:endParaRPr>
          </a:p>
          <a:p>
            <a:pPr>
              <a:defRPr/>
            </a:pPr>
            <a:r>
              <a:rPr lang="zh-CN" altLang="en-US" sz="2000" kern="0" dirty="0">
                <a:solidFill>
                  <a:schemeClr val="tx1"/>
                </a:solidFill>
                <a:latin typeface="宋体" panose="02010600030101010101" pitchFamily="2" charset="-122"/>
                <a:ea typeface="宋体" panose="02010600030101010101" pitchFamily="2" charset="-122"/>
              </a:rPr>
              <a:t>若不成功，外部地址变换，查外表，得到磁盘存储器实地址；查内表，若有空页，调入；若无空页，页面替换。</a:t>
            </a:r>
            <a:endParaRPr lang="en-US" altLang="zh-CN" sz="2000" kern="0" dirty="0">
              <a:solidFill>
                <a:schemeClr val="tx1"/>
              </a:solidFill>
              <a:latin typeface="宋体" panose="02010600030101010101" pitchFamily="2" charset="-122"/>
              <a:ea typeface="宋体" panose="02010600030101010101" pitchFamily="2" charset="-122"/>
            </a:endParaRPr>
          </a:p>
          <a:p>
            <a:pPr>
              <a:defRPr/>
            </a:pPr>
            <a:r>
              <a:rPr lang="zh-CN" altLang="en-US" sz="2000" kern="0" dirty="0">
                <a:solidFill>
                  <a:schemeClr val="tx1"/>
                </a:solidFill>
                <a:latin typeface="宋体" panose="02010600030101010101" pitchFamily="2" charset="-122"/>
                <a:ea typeface="宋体" panose="02010600030101010101" pitchFamily="2" charset="-122"/>
              </a:rPr>
              <a:t>若外部地址变换不成功，继续访问磁带等。</a:t>
            </a:r>
            <a:endParaRPr lang="en-US" altLang="zh-CN" sz="2000" kern="0" dirty="0">
              <a:solidFill>
                <a:schemeClr val="tx1"/>
              </a:solidFill>
              <a:latin typeface="宋体" panose="02010600030101010101" pitchFamily="2" charset="-122"/>
              <a:ea typeface="宋体" panose="02010600030101010101" pitchFamily="2" charset="-122"/>
            </a:endParaRPr>
          </a:p>
          <a:p>
            <a:pPr>
              <a:defRPr/>
            </a:pPr>
            <a:endParaRPr lang="zh-CN" altLang="en-US" sz="2000" kern="0" dirty="0">
              <a:solidFill>
                <a:schemeClr val="tx1"/>
              </a:solidFill>
            </a:endParaRPr>
          </a:p>
        </p:txBody>
      </p:sp>
      <p:sp>
        <p:nvSpPr>
          <p:cNvPr id="6" name="内容占位符 2"/>
          <p:cNvSpPr txBox="1">
            <a:spLocks/>
          </p:cNvSpPr>
          <p:nvPr/>
        </p:nvSpPr>
        <p:spPr bwMode="auto">
          <a:xfrm>
            <a:off x="100013" y="6345238"/>
            <a:ext cx="2592387" cy="23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49263" indent="-449263" algn="l" rtl="0" eaLnBrk="0" fontAlgn="base" hangingPunct="0">
              <a:lnSpc>
                <a:spcPct val="120000"/>
              </a:lnSpc>
              <a:spcBef>
                <a:spcPct val="20000"/>
              </a:spcBef>
              <a:spcAft>
                <a:spcPct val="0"/>
              </a:spcAft>
              <a:buClr>
                <a:schemeClr val="tx1"/>
              </a:buClr>
              <a:buFont typeface="Wingdings" pitchFamily="2" charset="2"/>
              <a:buAutoNum type="arabicPeriod"/>
              <a:defRPr kumimoji="1" sz="2400">
                <a:solidFill>
                  <a:srgbClr val="E24C05"/>
                </a:solidFill>
                <a:latin typeface="+mn-lt"/>
                <a:ea typeface="+mn-ea"/>
                <a:cs typeface="+mn-cs"/>
              </a:defRPr>
            </a:lvl1pPr>
            <a:lvl2pPr marL="900113" indent="-271463" algn="l" rtl="0" eaLnBrk="0" fontAlgn="base" hangingPunct="0">
              <a:lnSpc>
                <a:spcPct val="120000"/>
              </a:lnSpc>
              <a:spcBef>
                <a:spcPct val="20000"/>
              </a:spcBef>
              <a:spcAft>
                <a:spcPct val="0"/>
              </a:spcAft>
              <a:buClr>
                <a:schemeClr val="tx1"/>
              </a:buClr>
              <a:buSzPct val="90000"/>
              <a:buFont typeface="Wingdings" pitchFamily="2" charset="2"/>
              <a:buChar char="Ø"/>
              <a:defRPr kumimoji="1" sz="2400">
                <a:solidFill>
                  <a:schemeClr val="tx1"/>
                </a:solidFill>
                <a:latin typeface="+mn-lt"/>
                <a:ea typeface="+mn-ea"/>
              </a:defRPr>
            </a:lvl2pPr>
            <a:lvl3pPr marL="1714500" indent="-457200" algn="l" rtl="0" eaLnBrk="0" fontAlgn="base" hangingPunct="0">
              <a:lnSpc>
                <a:spcPct val="120000"/>
              </a:lnSpc>
              <a:spcBef>
                <a:spcPct val="20000"/>
              </a:spcBef>
              <a:spcAft>
                <a:spcPct val="0"/>
              </a:spcAft>
              <a:buClr>
                <a:schemeClr val="hlink"/>
              </a:buClr>
              <a:buSzPct val="60000"/>
              <a:buFont typeface="Wingdings" pitchFamily="2" charset="2"/>
              <a:buChar char="q"/>
              <a:defRPr kumimoji="1" sz="2000" b="1">
                <a:solidFill>
                  <a:srgbClr val="000000"/>
                </a:solidFill>
                <a:latin typeface="+mn-lt"/>
                <a:ea typeface="宋体" pitchFamily="2" charset="-122"/>
              </a:defRPr>
            </a:lvl3pPr>
            <a:lvl4pPr marL="2274888" indent="-381000" algn="l" rtl="0" eaLnBrk="0" fontAlgn="base" hangingPunct="0">
              <a:lnSpc>
                <a:spcPct val="120000"/>
              </a:lnSpc>
              <a:spcBef>
                <a:spcPct val="20000"/>
              </a:spcBef>
              <a:spcAft>
                <a:spcPct val="0"/>
              </a:spcAft>
              <a:buClr>
                <a:srgbClr val="006600"/>
              </a:buClr>
              <a:buSzPct val="65000"/>
              <a:buFont typeface="Wingdings" pitchFamily="2" charset="2"/>
              <a:buChar char="n"/>
              <a:defRPr kumimoji="1" sz="2000" b="1">
                <a:solidFill>
                  <a:schemeClr val="tx1"/>
                </a:solidFill>
                <a:latin typeface="+mn-lt"/>
                <a:ea typeface="宋体" pitchFamily="2" charset="-122"/>
              </a:defRPr>
            </a:lvl4pPr>
            <a:lvl5pPr marL="2835275" indent="-381000" algn="l" rtl="0" eaLnBrk="0" fontAlgn="base" hangingPunct="0">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5pPr>
            <a:lvl6pPr marL="32924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6pPr>
            <a:lvl7pPr marL="37496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7pPr>
            <a:lvl8pPr marL="42068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8pPr>
            <a:lvl9pPr marL="46640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9pPr>
          </a:lstStyle>
          <a:p>
            <a:pPr marL="0" indent="0">
              <a:buFont typeface="Wingdings" pitchFamily="2" charset="2"/>
              <a:buNone/>
              <a:defRPr/>
            </a:pPr>
            <a:r>
              <a:rPr lang="zh-CN" altLang="en-US" sz="1200" kern="0" dirty="0">
                <a:solidFill>
                  <a:schemeClr val="tx1"/>
                </a:solidFill>
              </a:rPr>
              <a:t>上图取自郑伟民教材</a:t>
            </a:r>
            <a:endParaRPr lang="en-US" altLang="zh-CN" sz="1200" kern="0" dirty="0">
              <a:solidFill>
                <a:schemeClr val="tx1"/>
              </a:solidFill>
            </a:endParaRPr>
          </a:p>
        </p:txBody>
      </p:sp>
      <p:sp>
        <p:nvSpPr>
          <p:cNvPr id="182278" name="椭圆 2"/>
          <p:cNvSpPr>
            <a:spLocks noChangeArrowheads="1"/>
          </p:cNvSpPr>
          <p:nvPr/>
        </p:nvSpPr>
        <p:spPr bwMode="auto">
          <a:xfrm>
            <a:off x="1042988" y="2349500"/>
            <a:ext cx="1441450" cy="431800"/>
          </a:xfrm>
          <a:prstGeom prst="ellipse">
            <a:avLst/>
          </a:prstGeom>
          <a:noFill/>
          <a:ln w="127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a:solidFill>
                <a:schemeClr val="tx1"/>
              </a:solidFill>
            </a:endParaRPr>
          </a:p>
        </p:txBody>
      </p:sp>
    </p:spTree>
  </p:cSld>
  <p:clrMapOvr>
    <a:masterClrMapping/>
  </p:clrMapOvr>
  <p:transition>
    <p:pull dir="rd"/>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内容占位符 2" descr="Rectangle: Click to edit Master text styles&#10;Second level&#10;Third level&#10;Fourth level&#10;Fifth level"/>
          <p:cNvSpPr>
            <a:spLocks noGrp="1"/>
          </p:cNvSpPr>
          <p:nvPr>
            <p:ph idx="1"/>
          </p:nvPr>
        </p:nvSpPr>
        <p:spPr>
          <a:xfrm>
            <a:off x="738188" y="760413"/>
            <a:ext cx="7772400" cy="5119687"/>
          </a:xfrm>
        </p:spPr>
        <p:txBody>
          <a:bodyPr/>
          <a:lstStyle/>
          <a:p>
            <a:pPr marL="0" indent="0">
              <a:buFont typeface="Wingdings" panose="05000000000000000000" pitchFamily="2" charset="2"/>
              <a:buNone/>
            </a:pPr>
            <a:r>
              <a:rPr lang="zh-CN" altLang="en-US"/>
              <a:t>地址映像与变换</a:t>
            </a:r>
            <a:endParaRPr lang="en-US" altLang="zh-CN"/>
          </a:p>
        </p:txBody>
      </p:sp>
      <p:sp>
        <p:nvSpPr>
          <p:cNvPr id="183299" name="矩形 3"/>
          <p:cNvSpPr>
            <a:spLocks noChangeArrowheads="1"/>
          </p:cNvSpPr>
          <p:nvPr/>
        </p:nvSpPr>
        <p:spPr bwMode="auto">
          <a:xfrm>
            <a:off x="1784350" y="1412875"/>
            <a:ext cx="1152525" cy="2520950"/>
          </a:xfrm>
          <a:prstGeom prst="rect">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algn="ctr" eaLnBrk="1" hangingPunct="1">
              <a:lnSpc>
                <a:spcPct val="100000"/>
              </a:lnSpc>
              <a:spcBef>
                <a:spcPct val="0"/>
              </a:spcBef>
              <a:buClrTx/>
              <a:buFontTx/>
              <a:buNone/>
            </a:pPr>
            <a:endParaRPr lang="en-US" altLang="zh-CN">
              <a:solidFill>
                <a:schemeClr val="tx1"/>
              </a:solidFill>
            </a:endParaRPr>
          </a:p>
          <a:p>
            <a:pPr algn="ctr" eaLnBrk="1" hangingPunct="1">
              <a:lnSpc>
                <a:spcPct val="100000"/>
              </a:lnSpc>
              <a:spcBef>
                <a:spcPct val="0"/>
              </a:spcBef>
              <a:buClrTx/>
              <a:buFontTx/>
              <a:buNone/>
            </a:pPr>
            <a:r>
              <a:rPr lang="zh-CN" altLang="en-US">
                <a:solidFill>
                  <a:schemeClr val="tx1"/>
                </a:solidFill>
              </a:rPr>
              <a:t>虚拟</a:t>
            </a:r>
            <a:endParaRPr lang="en-US" altLang="zh-CN">
              <a:solidFill>
                <a:schemeClr val="tx1"/>
              </a:solidFill>
            </a:endParaRPr>
          </a:p>
          <a:p>
            <a:pPr algn="ctr" eaLnBrk="1" hangingPunct="1">
              <a:lnSpc>
                <a:spcPct val="100000"/>
              </a:lnSpc>
              <a:spcBef>
                <a:spcPct val="0"/>
              </a:spcBef>
              <a:buClrTx/>
              <a:buFontTx/>
              <a:buNone/>
            </a:pPr>
            <a:r>
              <a:rPr lang="zh-CN" altLang="en-US">
                <a:solidFill>
                  <a:schemeClr val="tx1"/>
                </a:solidFill>
              </a:rPr>
              <a:t>地址</a:t>
            </a:r>
            <a:endParaRPr lang="en-US" altLang="zh-CN">
              <a:solidFill>
                <a:schemeClr val="tx1"/>
              </a:solidFill>
            </a:endParaRPr>
          </a:p>
          <a:p>
            <a:pPr algn="ctr" eaLnBrk="1" hangingPunct="1">
              <a:lnSpc>
                <a:spcPct val="100000"/>
              </a:lnSpc>
              <a:spcBef>
                <a:spcPct val="0"/>
              </a:spcBef>
              <a:buClrTx/>
              <a:buFontTx/>
              <a:buNone/>
            </a:pPr>
            <a:r>
              <a:rPr lang="zh-CN" altLang="en-US">
                <a:solidFill>
                  <a:schemeClr val="tx1"/>
                </a:solidFill>
              </a:rPr>
              <a:t>空间</a:t>
            </a:r>
          </a:p>
        </p:txBody>
      </p:sp>
      <p:sp>
        <p:nvSpPr>
          <p:cNvPr id="183300" name="矩形 4"/>
          <p:cNvSpPr>
            <a:spLocks noChangeArrowheads="1"/>
          </p:cNvSpPr>
          <p:nvPr/>
        </p:nvSpPr>
        <p:spPr bwMode="auto">
          <a:xfrm>
            <a:off x="5286375" y="1412875"/>
            <a:ext cx="1152525" cy="2376488"/>
          </a:xfrm>
          <a:prstGeom prst="rect">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algn="ctr" eaLnBrk="1" hangingPunct="1">
              <a:lnSpc>
                <a:spcPct val="100000"/>
              </a:lnSpc>
              <a:spcBef>
                <a:spcPct val="0"/>
              </a:spcBef>
              <a:buClrTx/>
              <a:buFontTx/>
              <a:buNone/>
            </a:pPr>
            <a:endParaRPr lang="en-US" altLang="zh-CN">
              <a:solidFill>
                <a:schemeClr val="tx1"/>
              </a:solidFill>
            </a:endParaRPr>
          </a:p>
          <a:p>
            <a:pPr algn="ctr" eaLnBrk="1" hangingPunct="1">
              <a:lnSpc>
                <a:spcPct val="100000"/>
              </a:lnSpc>
              <a:spcBef>
                <a:spcPct val="0"/>
              </a:spcBef>
              <a:buClrTx/>
              <a:buFontTx/>
              <a:buNone/>
            </a:pPr>
            <a:r>
              <a:rPr lang="zh-CN" altLang="en-US">
                <a:solidFill>
                  <a:schemeClr val="tx1"/>
                </a:solidFill>
              </a:rPr>
              <a:t>主存</a:t>
            </a:r>
            <a:endParaRPr lang="en-US" altLang="zh-CN">
              <a:solidFill>
                <a:schemeClr val="tx1"/>
              </a:solidFill>
            </a:endParaRPr>
          </a:p>
          <a:p>
            <a:pPr algn="ctr" eaLnBrk="1" hangingPunct="1">
              <a:lnSpc>
                <a:spcPct val="100000"/>
              </a:lnSpc>
              <a:spcBef>
                <a:spcPct val="0"/>
              </a:spcBef>
              <a:buClrTx/>
              <a:buFontTx/>
              <a:buNone/>
            </a:pPr>
            <a:r>
              <a:rPr lang="zh-CN" altLang="en-US">
                <a:solidFill>
                  <a:schemeClr val="tx1"/>
                </a:solidFill>
              </a:rPr>
              <a:t>地址</a:t>
            </a:r>
            <a:endParaRPr lang="en-US" altLang="zh-CN">
              <a:solidFill>
                <a:schemeClr val="tx1"/>
              </a:solidFill>
            </a:endParaRPr>
          </a:p>
          <a:p>
            <a:pPr algn="ctr" eaLnBrk="1" hangingPunct="1">
              <a:lnSpc>
                <a:spcPct val="100000"/>
              </a:lnSpc>
              <a:spcBef>
                <a:spcPct val="0"/>
              </a:spcBef>
              <a:buClrTx/>
              <a:buFontTx/>
              <a:buNone/>
            </a:pPr>
            <a:r>
              <a:rPr lang="zh-CN" altLang="en-US">
                <a:solidFill>
                  <a:schemeClr val="tx1"/>
                </a:solidFill>
              </a:rPr>
              <a:t>空间</a:t>
            </a:r>
          </a:p>
        </p:txBody>
      </p:sp>
      <p:sp>
        <p:nvSpPr>
          <p:cNvPr id="183301" name="右箭头 1"/>
          <p:cNvSpPr>
            <a:spLocks noChangeArrowheads="1"/>
          </p:cNvSpPr>
          <p:nvPr/>
        </p:nvSpPr>
        <p:spPr bwMode="auto">
          <a:xfrm>
            <a:off x="3078163" y="2281238"/>
            <a:ext cx="1879600" cy="574675"/>
          </a:xfrm>
          <a:prstGeom prst="rightArrow">
            <a:avLst>
              <a:gd name="adj1" fmla="val 50000"/>
              <a:gd name="adj2" fmla="val 50121"/>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a:solidFill>
                <a:schemeClr val="tx1"/>
              </a:solidFill>
            </a:endParaRPr>
          </a:p>
        </p:txBody>
      </p:sp>
      <p:sp>
        <p:nvSpPr>
          <p:cNvPr id="7" name="标题 1"/>
          <p:cNvSpPr txBox="1">
            <a:spLocks/>
          </p:cNvSpPr>
          <p:nvPr/>
        </p:nvSpPr>
        <p:spPr bwMode="auto">
          <a:xfrm>
            <a:off x="1258888" y="5445125"/>
            <a:ext cx="6731000" cy="100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ctr" rtl="0" eaLnBrk="0" fontAlgn="base" hangingPunct="0">
              <a:spcBef>
                <a:spcPct val="0"/>
              </a:spcBef>
              <a:spcAft>
                <a:spcPct val="0"/>
              </a:spcAft>
              <a:defRPr kumimoji="1" sz="2000">
                <a:solidFill>
                  <a:srgbClr val="4F56AD"/>
                </a:solidFill>
                <a:latin typeface="+mj-lt"/>
                <a:ea typeface="+mj-ea"/>
                <a:cs typeface="+mj-cs"/>
              </a:defRPr>
            </a:lvl1pPr>
            <a:lvl2pPr algn="ctr" rtl="0" eaLnBrk="0" fontAlgn="base" hangingPunct="0">
              <a:spcBef>
                <a:spcPct val="0"/>
              </a:spcBef>
              <a:spcAft>
                <a:spcPct val="0"/>
              </a:spcAft>
              <a:defRPr kumimoji="1" sz="2000">
                <a:solidFill>
                  <a:srgbClr val="4F56AD"/>
                </a:solidFill>
                <a:latin typeface="Tahoma" pitchFamily="34" charset="0"/>
                <a:ea typeface="黑体" pitchFamily="2" charset="-122"/>
              </a:defRPr>
            </a:lvl2pPr>
            <a:lvl3pPr algn="ctr" rtl="0" eaLnBrk="0" fontAlgn="base" hangingPunct="0">
              <a:spcBef>
                <a:spcPct val="0"/>
              </a:spcBef>
              <a:spcAft>
                <a:spcPct val="0"/>
              </a:spcAft>
              <a:defRPr kumimoji="1" sz="2000">
                <a:solidFill>
                  <a:srgbClr val="4F56AD"/>
                </a:solidFill>
                <a:latin typeface="Tahoma" pitchFamily="34" charset="0"/>
                <a:ea typeface="黑体" pitchFamily="2" charset="-122"/>
              </a:defRPr>
            </a:lvl3pPr>
            <a:lvl4pPr algn="ctr" rtl="0" eaLnBrk="0" fontAlgn="base" hangingPunct="0">
              <a:spcBef>
                <a:spcPct val="0"/>
              </a:spcBef>
              <a:spcAft>
                <a:spcPct val="0"/>
              </a:spcAft>
              <a:defRPr kumimoji="1" sz="2000">
                <a:solidFill>
                  <a:srgbClr val="4F56AD"/>
                </a:solidFill>
                <a:latin typeface="Tahoma" pitchFamily="34" charset="0"/>
                <a:ea typeface="黑体" pitchFamily="2" charset="-122"/>
              </a:defRPr>
            </a:lvl4pPr>
            <a:lvl5pPr algn="ctr" rtl="0" eaLnBrk="0" fontAlgn="base" hangingPunct="0">
              <a:spcBef>
                <a:spcPct val="0"/>
              </a:spcBef>
              <a:spcAft>
                <a:spcPct val="0"/>
              </a:spcAft>
              <a:defRPr kumimoji="1" sz="2000">
                <a:solidFill>
                  <a:srgbClr val="4F56AD"/>
                </a:solidFill>
                <a:latin typeface="Tahoma" pitchFamily="34" charset="0"/>
                <a:ea typeface="黑体" pitchFamily="2" charset="-122"/>
              </a:defRPr>
            </a:lvl5pPr>
            <a:lvl6pPr marL="457200" algn="ctr" rtl="0" fontAlgn="base">
              <a:spcBef>
                <a:spcPct val="0"/>
              </a:spcBef>
              <a:spcAft>
                <a:spcPct val="0"/>
              </a:spcAft>
              <a:defRPr kumimoji="1" sz="2000">
                <a:solidFill>
                  <a:srgbClr val="4F56AD"/>
                </a:solidFill>
                <a:latin typeface="Tahoma" pitchFamily="34" charset="0"/>
                <a:ea typeface="黑体" pitchFamily="2" charset="-122"/>
              </a:defRPr>
            </a:lvl6pPr>
            <a:lvl7pPr marL="914400" algn="ctr" rtl="0" fontAlgn="base">
              <a:spcBef>
                <a:spcPct val="0"/>
              </a:spcBef>
              <a:spcAft>
                <a:spcPct val="0"/>
              </a:spcAft>
              <a:defRPr kumimoji="1" sz="2000">
                <a:solidFill>
                  <a:srgbClr val="4F56AD"/>
                </a:solidFill>
                <a:latin typeface="Tahoma" pitchFamily="34" charset="0"/>
                <a:ea typeface="黑体" pitchFamily="2" charset="-122"/>
              </a:defRPr>
            </a:lvl7pPr>
            <a:lvl8pPr marL="1371600" algn="ctr" rtl="0" fontAlgn="base">
              <a:spcBef>
                <a:spcPct val="0"/>
              </a:spcBef>
              <a:spcAft>
                <a:spcPct val="0"/>
              </a:spcAft>
              <a:defRPr kumimoji="1" sz="2000">
                <a:solidFill>
                  <a:srgbClr val="4F56AD"/>
                </a:solidFill>
                <a:latin typeface="Tahoma" pitchFamily="34" charset="0"/>
                <a:ea typeface="黑体" pitchFamily="2" charset="-122"/>
              </a:defRPr>
            </a:lvl8pPr>
            <a:lvl9pPr marL="1828800" algn="ctr" rtl="0" fontAlgn="base">
              <a:spcBef>
                <a:spcPct val="0"/>
              </a:spcBef>
              <a:spcAft>
                <a:spcPct val="0"/>
              </a:spcAft>
              <a:defRPr kumimoji="1" sz="2000">
                <a:solidFill>
                  <a:srgbClr val="4F56AD"/>
                </a:solidFill>
                <a:latin typeface="Tahoma" pitchFamily="34" charset="0"/>
                <a:ea typeface="黑体" pitchFamily="2" charset="-122"/>
              </a:defRPr>
            </a:lvl9pPr>
          </a:lstStyle>
          <a:p>
            <a:pPr algn="l">
              <a:defRPr/>
            </a:pPr>
            <a:r>
              <a:rPr lang="zh-CN" altLang="en-US" kern="0" dirty="0"/>
              <a:t>地址变换：程序被装入主存后，实际运行时，多用户虚地址转换成实地址（内部地址变换）或者磁盘存储器地址（外部地址变换）。</a:t>
            </a:r>
            <a:endParaRPr lang="en-US" altLang="zh-CN" kern="0" dirty="0"/>
          </a:p>
        </p:txBody>
      </p:sp>
      <p:sp>
        <p:nvSpPr>
          <p:cNvPr id="8" name="标题 1"/>
          <p:cNvSpPr txBox="1">
            <a:spLocks/>
          </p:cNvSpPr>
          <p:nvPr/>
        </p:nvSpPr>
        <p:spPr bwMode="auto">
          <a:xfrm>
            <a:off x="3173413" y="2378075"/>
            <a:ext cx="16891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ctr" rtl="0" eaLnBrk="0" fontAlgn="base" hangingPunct="0">
              <a:spcBef>
                <a:spcPct val="0"/>
              </a:spcBef>
              <a:spcAft>
                <a:spcPct val="0"/>
              </a:spcAft>
              <a:defRPr kumimoji="1" sz="2000">
                <a:solidFill>
                  <a:srgbClr val="4F56AD"/>
                </a:solidFill>
                <a:latin typeface="+mj-lt"/>
                <a:ea typeface="+mj-ea"/>
                <a:cs typeface="+mj-cs"/>
              </a:defRPr>
            </a:lvl1pPr>
            <a:lvl2pPr algn="ctr" rtl="0" eaLnBrk="0" fontAlgn="base" hangingPunct="0">
              <a:spcBef>
                <a:spcPct val="0"/>
              </a:spcBef>
              <a:spcAft>
                <a:spcPct val="0"/>
              </a:spcAft>
              <a:defRPr kumimoji="1" sz="2000">
                <a:solidFill>
                  <a:srgbClr val="4F56AD"/>
                </a:solidFill>
                <a:latin typeface="Tahoma" pitchFamily="34" charset="0"/>
                <a:ea typeface="黑体" pitchFamily="2" charset="-122"/>
              </a:defRPr>
            </a:lvl2pPr>
            <a:lvl3pPr algn="ctr" rtl="0" eaLnBrk="0" fontAlgn="base" hangingPunct="0">
              <a:spcBef>
                <a:spcPct val="0"/>
              </a:spcBef>
              <a:spcAft>
                <a:spcPct val="0"/>
              </a:spcAft>
              <a:defRPr kumimoji="1" sz="2000">
                <a:solidFill>
                  <a:srgbClr val="4F56AD"/>
                </a:solidFill>
                <a:latin typeface="Tahoma" pitchFamily="34" charset="0"/>
                <a:ea typeface="黑体" pitchFamily="2" charset="-122"/>
              </a:defRPr>
            </a:lvl3pPr>
            <a:lvl4pPr algn="ctr" rtl="0" eaLnBrk="0" fontAlgn="base" hangingPunct="0">
              <a:spcBef>
                <a:spcPct val="0"/>
              </a:spcBef>
              <a:spcAft>
                <a:spcPct val="0"/>
              </a:spcAft>
              <a:defRPr kumimoji="1" sz="2000">
                <a:solidFill>
                  <a:srgbClr val="4F56AD"/>
                </a:solidFill>
                <a:latin typeface="Tahoma" pitchFamily="34" charset="0"/>
                <a:ea typeface="黑体" pitchFamily="2" charset="-122"/>
              </a:defRPr>
            </a:lvl4pPr>
            <a:lvl5pPr algn="ctr" rtl="0" eaLnBrk="0" fontAlgn="base" hangingPunct="0">
              <a:spcBef>
                <a:spcPct val="0"/>
              </a:spcBef>
              <a:spcAft>
                <a:spcPct val="0"/>
              </a:spcAft>
              <a:defRPr kumimoji="1" sz="2000">
                <a:solidFill>
                  <a:srgbClr val="4F56AD"/>
                </a:solidFill>
                <a:latin typeface="Tahoma" pitchFamily="34" charset="0"/>
                <a:ea typeface="黑体" pitchFamily="2" charset="-122"/>
              </a:defRPr>
            </a:lvl5pPr>
            <a:lvl6pPr marL="457200" algn="ctr" rtl="0" fontAlgn="base">
              <a:spcBef>
                <a:spcPct val="0"/>
              </a:spcBef>
              <a:spcAft>
                <a:spcPct val="0"/>
              </a:spcAft>
              <a:defRPr kumimoji="1" sz="2000">
                <a:solidFill>
                  <a:srgbClr val="4F56AD"/>
                </a:solidFill>
                <a:latin typeface="Tahoma" pitchFamily="34" charset="0"/>
                <a:ea typeface="黑体" pitchFamily="2" charset="-122"/>
              </a:defRPr>
            </a:lvl6pPr>
            <a:lvl7pPr marL="914400" algn="ctr" rtl="0" fontAlgn="base">
              <a:spcBef>
                <a:spcPct val="0"/>
              </a:spcBef>
              <a:spcAft>
                <a:spcPct val="0"/>
              </a:spcAft>
              <a:defRPr kumimoji="1" sz="2000">
                <a:solidFill>
                  <a:srgbClr val="4F56AD"/>
                </a:solidFill>
                <a:latin typeface="Tahoma" pitchFamily="34" charset="0"/>
                <a:ea typeface="黑体" pitchFamily="2" charset="-122"/>
              </a:defRPr>
            </a:lvl7pPr>
            <a:lvl8pPr marL="1371600" algn="ctr" rtl="0" fontAlgn="base">
              <a:spcBef>
                <a:spcPct val="0"/>
              </a:spcBef>
              <a:spcAft>
                <a:spcPct val="0"/>
              </a:spcAft>
              <a:defRPr kumimoji="1" sz="2000">
                <a:solidFill>
                  <a:srgbClr val="4F56AD"/>
                </a:solidFill>
                <a:latin typeface="Tahoma" pitchFamily="34" charset="0"/>
                <a:ea typeface="黑体" pitchFamily="2" charset="-122"/>
              </a:defRPr>
            </a:lvl8pPr>
            <a:lvl9pPr marL="1828800" algn="ctr" rtl="0" fontAlgn="base">
              <a:spcBef>
                <a:spcPct val="0"/>
              </a:spcBef>
              <a:spcAft>
                <a:spcPct val="0"/>
              </a:spcAft>
              <a:defRPr kumimoji="1" sz="2000">
                <a:solidFill>
                  <a:srgbClr val="4F56AD"/>
                </a:solidFill>
                <a:latin typeface="Tahoma" pitchFamily="34" charset="0"/>
                <a:ea typeface="黑体" pitchFamily="2" charset="-122"/>
              </a:defRPr>
            </a:lvl9pPr>
          </a:lstStyle>
          <a:p>
            <a:pPr>
              <a:defRPr/>
            </a:pPr>
            <a:r>
              <a:rPr lang="zh-CN" altLang="en-US" kern="0" dirty="0"/>
              <a:t>地址映像</a:t>
            </a:r>
          </a:p>
        </p:txBody>
      </p:sp>
      <p:sp>
        <p:nvSpPr>
          <p:cNvPr id="183304" name="标题 1"/>
          <p:cNvSpPr>
            <a:spLocks noGrp="1"/>
          </p:cNvSpPr>
          <p:nvPr>
            <p:ph type="title"/>
          </p:nvPr>
        </p:nvSpPr>
        <p:spPr/>
        <p:txBody>
          <a:bodyPr/>
          <a:lstStyle/>
          <a:p>
            <a:endParaRPr lang="zh-CN" altLang="en-US"/>
          </a:p>
        </p:txBody>
      </p:sp>
      <p:sp>
        <p:nvSpPr>
          <p:cNvPr id="9" name="标题 1"/>
          <p:cNvSpPr txBox="1">
            <a:spLocks/>
          </p:cNvSpPr>
          <p:nvPr/>
        </p:nvSpPr>
        <p:spPr bwMode="auto">
          <a:xfrm>
            <a:off x="1296988" y="4149725"/>
            <a:ext cx="67310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ctr" rtl="0" eaLnBrk="0" fontAlgn="base" hangingPunct="0">
              <a:spcBef>
                <a:spcPct val="0"/>
              </a:spcBef>
              <a:spcAft>
                <a:spcPct val="0"/>
              </a:spcAft>
              <a:defRPr kumimoji="1" sz="2000">
                <a:solidFill>
                  <a:srgbClr val="4F56AD"/>
                </a:solidFill>
                <a:latin typeface="+mj-lt"/>
                <a:ea typeface="+mj-ea"/>
                <a:cs typeface="+mj-cs"/>
              </a:defRPr>
            </a:lvl1pPr>
            <a:lvl2pPr algn="ctr" rtl="0" eaLnBrk="0" fontAlgn="base" hangingPunct="0">
              <a:spcBef>
                <a:spcPct val="0"/>
              </a:spcBef>
              <a:spcAft>
                <a:spcPct val="0"/>
              </a:spcAft>
              <a:defRPr kumimoji="1" sz="2000">
                <a:solidFill>
                  <a:srgbClr val="4F56AD"/>
                </a:solidFill>
                <a:latin typeface="Tahoma" pitchFamily="34" charset="0"/>
                <a:ea typeface="黑体" pitchFamily="2" charset="-122"/>
              </a:defRPr>
            </a:lvl2pPr>
            <a:lvl3pPr algn="ctr" rtl="0" eaLnBrk="0" fontAlgn="base" hangingPunct="0">
              <a:spcBef>
                <a:spcPct val="0"/>
              </a:spcBef>
              <a:spcAft>
                <a:spcPct val="0"/>
              </a:spcAft>
              <a:defRPr kumimoji="1" sz="2000">
                <a:solidFill>
                  <a:srgbClr val="4F56AD"/>
                </a:solidFill>
                <a:latin typeface="Tahoma" pitchFamily="34" charset="0"/>
                <a:ea typeface="黑体" pitchFamily="2" charset="-122"/>
              </a:defRPr>
            </a:lvl3pPr>
            <a:lvl4pPr algn="ctr" rtl="0" eaLnBrk="0" fontAlgn="base" hangingPunct="0">
              <a:spcBef>
                <a:spcPct val="0"/>
              </a:spcBef>
              <a:spcAft>
                <a:spcPct val="0"/>
              </a:spcAft>
              <a:defRPr kumimoji="1" sz="2000">
                <a:solidFill>
                  <a:srgbClr val="4F56AD"/>
                </a:solidFill>
                <a:latin typeface="Tahoma" pitchFamily="34" charset="0"/>
                <a:ea typeface="黑体" pitchFamily="2" charset="-122"/>
              </a:defRPr>
            </a:lvl4pPr>
            <a:lvl5pPr algn="ctr" rtl="0" eaLnBrk="0" fontAlgn="base" hangingPunct="0">
              <a:spcBef>
                <a:spcPct val="0"/>
              </a:spcBef>
              <a:spcAft>
                <a:spcPct val="0"/>
              </a:spcAft>
              <a:defRPr kumimoji="1" sz="2000">
                <a:solidFill>
                  <a:srgbClr val="4F56AD"/>
                </a:solidFill>
                <a:latin typeface="Tahoma" pitchFamily="34" charset="0"/>
                <a:ea typeface="黑体" pitchFamily="2" charset="-122"/>
              </a:defRPr>
            </a:lvl5pPr>
            <a:lvl6pPr marL="457200" algn="ctr" rtl="0" fontAlgn="base">
              <a:spcBef>
                <a:spcPct val="0"/>
              </a:spcBef>
              <a:spcAft>
                <a:spcPct val="0"/>
              </a:spcAft>
              <a:defRPr kumimoji="1" sz="2000">
                <a:solidFill>
                  <a:srgbClr val="4F56AD"/>
                </a:solidFill>
                <a:latin typeface="Tahoma" pitchFamily="34" charset="0"/>
                <a:ea typeface="黑体" pitchFamily="2" charset="-122"/>
              </a:defRPr>
            </a:lvl6pPr>
            <a:lvl7pPr marL="914400" algn="ctr" rtl="0" fontAlgn="base">
              <a:spcBef>
                <a:spcPct val="0"/>
              </a:spcBef>
              <a:spcAft>
                <a:spcPct val="0"/>
              </a:spcAft>
              <a:defRPr kumimoji="1" sz="2000">
                <a:solidFill>
                  <a:srgbClr val="4F56AD"/>
                </a:solidFill>
                <a:latin typeface="Tahoma" pitchFamily="34" charset="0"/>
                <a:ea typeface="黑体" pitchFamily="2" charset="-122"/>
              </a:defRPr>
            </a:lvl7pPr>
            <a:lvl8pPr marL="1371600" algn="ctr" rtl="0" fontAlgn="base">
              <a:spcBef>
                <a:spcPct val="0"/>
              </a:spcBef>
              <a:spcAft>
                <a:spcPct val="0"/>
              </a:spcAft>
              <a:defRPr kumimoji="1" sz="2000">
                <a:solidFill>
                  <a:srgbClr val="4F56AD"/>
                </a:solidFill>
                <a:latin typeface="Tahoma" pitchFamily="34" charset="0"/>
                <a:ea typeface="黑体" pitchFamily="2" charset="-122"/>
              </a:defRPr>
            </a:lvl8pPr>
            <a:lvl9pPr marL="1828800" algn="ctr" rtl="0" fontAlgn="base">
              <a:spcBef>
                <a:spcPct val="0"/>
              </a:spcBef>
              <a:spcAft>
                <a:spcPct val="0"/>
              </a:spcAft>
              <a:defRPr kumimoji="1" sz="2000">
                <a:solidFill>
                  <a:srgbClr val="4F56AD"/>
                </a:solidFill>
                <a:latin typeface="Tahoma" pitchFamily="34" charset="0"/>
                <a:ea typeface="黑体" pitchFamily="2" charset="-122"/>
              </a:defRPr>
            </a:lvl9pPr>
          </a:lstStyle>
          <a:p>
            <a:pPr algn="l">
              <a:defRPr/>
            </a:pPr>
            <a:r>
              <a:rPr lang="zh-CN" altLang="en-US" kern="0" dirty="0"/>
              <a:t>地址映像：把虚拟地址空间映像到主存地址空间，具体的说，就是把用户用虚拟地址编写的程序按照某种规则装入到主存储器中，并建立多用户虚拟地址与主存实地址之间的对应关系。</a:t>
            </a:r>
            <a:endParaRPr lang="en-US" altLang="zh-CN" kern="0" dirty="0"/>
          </a:p>
        </p:txBody>
      </p:sp>
    </p:spTree>
  </p:cSld>
  <p:clrMapOvr>
    <a:masterClrMapping/>
  </p:clrMapOvr>
  <p:transition>
    <p:pull dir="rd"/>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内容占位符 2" descr="Rectangle: Click to edit Master text styles&#10;Second level&#10;Third level&#10;Fourth level&#10;Fifth level"/>
          <p:cNvSpPr>
            <a:spLocks noGrp="1"/>
          </p:cNvSpPr>
          <p:nvPr>
            <p:ph idx="1"/>
          </p:nvPr>
        </p:nvSpPr>
        <p:spPr>
          <a:xfrm>
            <a:off x="107950" y="1052513"/>
            <a:ext cx="4464050" cy="576262"/>
          </a:xfrm>
        </p:spPr>
        <p:txBody>
          <a:bodyPr/>
          <a:lstStyle/>
          <a:p>
            <a:pPr marL="0" indent="0">
              <a:buFont typeface="Wingdings" panose="05000000000000000000" pitchFamily="2" charset="2"/>
              <a:buNone/>
            </a:pPr>
            <a:r>
              <a:rPr lang="zh-CN" altLang="en-US"/>
              <a:t>段式虚拟存储器</a:t>
            </a:r>
            <a:r>
              <a:rPr lang="en-US" altLang="zh-CN"/>
              <a:t> - </a:t>
            </a:r>
            <a:r>
              <a:rPr lang="zh-CN" altLang="en-US"/>
              <a:t>地址映像</a:t>
            </a:r>
          </a:p>
        </p:txBody>
      </p:sp>
      <p:pic>
        <p:nvPicPr>
          <p:cNvPr id="185347"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700213"/>
            <a:ext cx="5003800" cy="269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内容占位符 2"/>
          <p:cNvSpPr txBox="1">
            <a:spLocks/>
          </p:cNvSpPr>
          <p:nvPr/>
        </p:nvSpPr>
        <p:spPr bwMode="auto">
          <a:xfrm>
            <a:off x="14288" y="6110288"/>
            <a:ext cx="2592387" cy="23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49263" indent="-449263" algn="l" rtl="0" eaLnBrk="0" fontAlgn="base" hangingPunct="0">
              <a:lnSpc>
                <a:spcPct val="120000"/>
              </a:lnSpc>
              <a:spcBef>
                <a:spcPct val="20000"/>
              </a:spcBef>
              <a:spcAft>
                <a:spcPct val="0"/>
              </a:spcAft>
              <a:buClr>
                <a:schemeClr val="tx1"/>
              </a:buClr>
              <a:buFont typeface="Wingdings" pitchFamily="2" charset="2"/>
              <a:buAutoNum type="arabicPeriod"/>
              <a:defRPr kumimoji="1" sz="2400">
                <a:solidFill>
                  <a:srgbClr val="E24C05"/>
                </a:solidFill>
                <a:latin typeface="+mn-lt"/>
                <a:ea typeface="+mn-ea"/>
                <a:cs typeface="+mn-cs"/>
              </a:defRPr>
            </a:lvl1pPr>
            <a:lvl2pPr marL="900113" indent="-271463" algn="l" rtl="0" eaLnBrk="0" fontAlgn="base" hangingPunct="0">
              <a:lnSpc>
                <a:spcPct val="120000"/>
              </a:lnSpc>
              <a:spcBef>
                <a:spcPct val="20000"/>
              </a:spcBef>
              <a:spcAft>
                <a:spcPct val="0"/>
              </a:spcAft>
              <a:buClr>
                <a:schemeClr val="tx1"/>
              </a:buClr>
              <a:buSzPct val="90000"/>
              <a:buFont typeface="Wingdings" pitchFamily="2" charset="2"/>
              <a:buChar char="Ø"/>
              <a:defRPr kumimoji="1" sz="2400">
                <a:solidFill>
                  <a:schemeClr val="tx1"/>
                </a:solidFill>
                <a:latin typeface="+mn-lt"/>
                <a:ea typeface="+mn-ea"/>
              </a:defRPr>
            </a:lvl2pPr>
            <a:lvl3pPr marL="1714500" indent="-457200" algn="l" rtl="0" eaLnBrk="0" fontAlgn="base" hangingPunct="0">
              <a:lnSpc>
                <a:spcPct val="120000"/>
              </a:lnSpc>
              <a:spcBef>
                <a:spcPct val="20000"/>
              </a:spcBef>
              <a:spcAft>
                <a:spcPct val="0"/>
              </a:spcAft>
              <a:buClr>
                <a:schemeClr val="hlink"/>
              </a:buClr>
              <a:buSzPct val="60000"/>
              <a:buFont typeface="Wingdings" pitchFamily="2" charset="2"/>
              <a:buChar char="q"/>
              <a:defRPr kumimoji="1" sz="2000" b="1">
                <a:solidFill>
                  <a:srgbClr val="000000"/>
                </a:solidFill>
                <a:latin typeface="+mn-lt"/>
                <a:ea typeface="宋体" pitchFamily="2" charset="-122"/>
              </a:defRPr>
            </a:lvl3pPr>
            <a:lvl4pPr marL="2274888" indent="-381000" algn="l" rtl="0" eaLnBrk="0" fontAlgn="base" hangingPunct="0">
              <a:lnSpc>
                <a:spcPct val="120000"/>
              </a:lnSpc>
              <a:spcBef>
                <a:spcPct val="20000"/>
              </a:spcBef>
              <a:spcAft>
                <a:spcPct val="0"/>
              </a:spcAft>
              <a:buClr>
                <a:srgbClr val="006600"/>
              </a:buClr>
              <a:buSzPct val="65000"/>
              <a:buFont typeface="Wingdings" pitchFamily="2" charset="2"/>
              <a:buChar char="n"/>
              <a:defRPr kumimoji="1" sz="2000" b="1">
                <a:solidFill>
                  <a:schemeClr val="tx1"/>
                </a:solidFill>
                <a:latin typeface="+mn-lt"/>
                <a:ea typeface="宋体" pitchFamily="2" charset="-122"/>
              </a:defRPr>
            </a:lvl4pPr>
            <a:lvl5pPr marL="2835275" indent="-381000" algn="l" rtl="0" eaLnBrk="0" fontAlgn="base" hangingPunct="0">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5pPr>
            <a:lvl6pPr marL="32924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6pPr>
            <a:lvl7pPr marL="37496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7pPr>
            <a:lvl8pPr marL="42068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8pPr>
            <a:lvl9pPr marL="46640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9pPr>
          </a:lstStyle>
          <a:p>
            <a:pPr marL="0" indent="0">
              <a:buFont typeface="Wingdings" pitchFamily="2" charset="2"/>
              <a:buNone/>
              <a:defRPr/>
            </a:pPr>
            <a:r>
              <a:rPr lang="zh-CN" altLang="en-US" sz="1200" kern="0" dirty="0">
                <a:solidFill>
                  <a:schemeClr val="tx1"/>
                </a:solidFill>
              </a:rPr>
              <a:t>上图取自郑伟民教材</a:t>
            </a:r>
            <a:endParaRPr lang="en-US" altLang="zh-CN" sz="1200" kern="0" dirty="0">
              <a:solidFill>
                <a:schemeClr val="tx1"/>
              </a:solidFill>
            </a:endParaRPr>
          </a:p>
        </p:txBody>
      </p:sp>
      <p:sp>
        <p:nvSpPr>
          <p:cNvPr id="6" name="内容占位符 2"/>
          <p:cNvSpPr txBox="1">
            <a:spLocks/>
          </p:cNvSpPr>
          <p:nvPr/>
        </p:nvSpPr>
        <p:spPr bwMode="auto">
          <a:xfrm>
            <a:off x="5148263" y="1196975"/>
            <a:ext cx="3984625" cy="476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49263" indent="-449263" algn="l" rtl="0" eaLnBrk="0" fontAlgn="base" hangingPunct="0">
              <a:lnSpc>
                <a:spcPct val="120000"/>
              </a:lnSpc>
              <a:spcBef>
                <a:spcPct val="20000"/>
              </a:spcBef>
              <a:spcAft>
                <a:spcPct val="0"/>
              </a:spcAft>
              <a:buClr>
                <a:schemeClr val="tx1"/>
              </a:buClr>
              <a:buFont typeface="Wingdings" pitchFamily="2" charset="2"/>
              <a:buAutoNum type="arabicPeriod"/>
              <a:defRPr kumimoji="1" sz="2400">
                <a:solidFill>
                  <a:srgbClr val="E24C05"/>
                </a:solidFill>
                <a:latin typeface="+mn-lt"/>
                <a:ea typeface="+mn-ea"/>
                <a:cs typeface="+mn-cs"/>
              </a:defRPr>
            </a:lvl1pPr>
            <a:lvl2pPr marL="900113" indent="-271463" algn="l" rtl="0" eaLnBrk="0" fontAlgn="base" hangingPunct="0">
              <a:lnSpc>
                <a:spcPct val="120000"/>
              </a:lnSpc>
              <a:spcBef>
                <a:spcPct val="20000"/>
              </a:spcBef>
              <a:spcAft>
                <a:spcPct val="0"/>
              </a:spcAft>
              <a:buClr>
                <a:schemeClr val="tx1"/>
              </a:buClr>
              <a:buSzPct val="90000"/>
              <a:buFont typeface="Wingdings" pitchFamily="2" charset="2"/>
              <a:buChar char="Ø"/>
              <a:defRPr kumimoji="1" sz="2400">
                <a:solidFill>
                  <a:schemeClr val="tx1"/>
                </a:solidFill>
                <a:latin typeface="+mn-lt"/>
                <a:ea typeface="+mn-ea"/>
              </a:defRPr>
            </a:lvl2pPr>
            <a:lvl3pPr marL="1714500" indent="-457200" algn="l" rtl="0" eaLnBrk="0" fontAlgn="base" hangingPunct="0">
              <a:lnSpc>
                <a:spcPct val="120000"/>
              </a:lnSpc>
              <a:spcBef>
                <a:spcPct val="20000"/>
              </a:spcBef>
              <a:spcAft>
                <a:spcPct val="0"/>
              </a:spcAft>
              <a:buClr>
                <a:schemeClr val="hlink"/>
              </a:buClr>
              <a:buSzPct val="60000"/>
              <a:buFont typeface="Wingdings" pitchFamily="2" charset="2"/>
              <a:buChar char="q"/>
              <a:defRPr kumimoji="1" sz="2000" b="1">
                <a:solidFill>
                  <a:srgbClr val="000000"/>
                </a:solidFill>
                <a:latin typeface="+mn-lt"/>
                <a:ea typeface="宋体" pitchFamily="2" charset="-122"/>
              </a:defRPr>
            </a:lvl3pPr>
            <a:lvl4pPr marL="2274888" indent="-381000" algn="l" rtl="0" eaLnBrk="0" fontAlgn="base" hangingPunct="0">
              <a:lnSpc>
                <a:spcPct val="120000"/>
              </a:lnSpc>
              <a:spcBef>
                <a:spcPct val="20000"/>
              </a:spcBef>
              <a:spcAft>
                <a:spcPct val="0"/>
              </a:spcAft>
              <a:buClr>
                <a:srgbClr val="006600"/>
              </a:buClr>
              <a:buSzPct val="65000"/>
              <a:buFont typeface="Wingdings" pitchFamily="2" charset="2"/>
              <a:buChar char="n"/>
              <a:defRPr kumimoji="1" sz="2000" b="1">
                <a:solidFill>
                  <a:schemeClr val="tx1"/>
                </a:solidFill>
                <a:latin typeface="+mn-lt"/>
                <a:ea typeface="宋体" pitchFamily="2" charset="-122"/>
              </a:defRPr>
            </a:lvl4pPr>
            <a:lvl5pPr marL="2835275" indent="-381000" algn="l" rtl="0" eaLnBrk="0" fontAlgn="base" hangingPunct="0">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5pPr>
            <a:lvl6pPr marL="32924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6pPr>
            <a:lvl7pPr marL="37496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7pPr>
            <a:lvl8pPr marL="42068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8pPr>
            <a:lvl9pPr marL="46640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9pPr>
          </a:lstStyle>
          <a:p>
            <a:pPr>
              <a:defRPr/>
            </a:pPr>
            <a:r>
              <a:rPr lang="zh-CN" altLang="en-US" sz="2000" kern="0" dirty="0">
                <a:solidFill>
                  <a:srgbClr val="FF0000"/>
                </a:solidFill>
              </a:rPr>
              <a:t>每一道程序</a:t>
            </a:r>
            <a:r>
              <a:rPr lang="zh-CN" altLang="en-US" sz="2000" kern="0" dirty="0">
                <a:solidFill>
                  <a:schemeClr val="tx1"/>
                </a:solidFill>
              </a:rPr>
              <a:t>由</a:t>
            </a:r>
            <a:r>
              <a:rPr lang="zh-CN" altLang="en-US" sz="2000" kern="0" dirty="0">
                <a:solidFill>
                  <a:srgbClr val="FF0000"/>
                </a:solidFill>
              </a:rPr>
              <a:t>一张段表</a:t>
            </a:r>
            <a:r>
              <a:rPr lang="zh-CN" altLang="en-US" sz="2000" kern="0" dirty="0">
                <a:solidFill>
                  <a:schemeClr val="tx1"/>
                </a:solidFill>
              </a:rPr>
              <a:t>控制，每个程序段占一行。</a:t>
            </a:r>
            <a:endParaRPr lang="en-US" altLang="zh-CN" sz="2000" kern="0" dirty="0">
              <a:solidFill>
                <a:schemeClr val="tx1"/>
              </a:solidFill>
            </a:endParaRPr>
          </a:p>
          <a:p>
            <a:pPr>
              <a:defRPr/>
            </a:pPr>
            <a:r>
              <a:rPr lang="zh-CN" altLang="en-US" sz="2000" kern="0" dirty="0">
                <a:solidFill>
                  <a:schemeClr val="tx1"/>
                </a:solidFill>
              </a:rPr>
              <a:t>程序段可以是主程序、子程序、数据块、数组。。。。</a:t>
            </a:r>
            <a:endParaRPr lang="en-US" altLang="zh-CN" sz="2000" kern="0" dirty="0">
              <a:solidFill>
                <a:schemeClr val="tx1"/>
              </a:solidFill>
            </a:endParaRPr>
          </a:p>
          <a:p>
            <a:pPr>
              <a:defRPr/>
            </a:pPr>
            <a:r>
              <a:rPr lang="zh-CN" altLang="en-US" sz="2000" kern="0" dirty="0">
                <a:solidFill>
                  <a:schemeClr val="tx1"/>
                </a:solidFill>
              </a:rPr>
              <a:t>段表内容：段号、段长、起始地址</a:t>
            </a:r>
            <a:endParaRPr lang="en-US" altLang="zh-CN" sz="2000" kern="0" dirty="0">
              <a:solidFill>
                <a:schemeClr val="tx1"/>
              </a:solidFill>
            </a:endParaRPr>
          </a:p>
          <a:p>
            <a:pPr>
              <a:defRPr/>
            </a:pPr>
            <a:r>
              <a:rPr lang="zh-CN" altLang="en-US" sz="2000" kern="0" dirty="0">
                <a:solidFill>
                  <a:schemeClr val="tx1"/>
                </a:solidFill>
              </a:rPr>
              <a:t>可选字段：访问方式、是否已装入主存、是否被修改等。</a:t>
            </a:r>
            <a:endParaRPr lang="en-US" altLang="zh-CN" sz="2000" kern="0" dirty="0">
              <a:solidFill>
                <a:schemeClr val="tx1"/>
              </a:solidFill>
            </a:endParaRPr>
          </a:p>
          <a:p>
            <a:pPr>
              <a:defRPr/>
            </a:pPr>
            <a:r>
              <a:rPr lang="zh-CN" altLang="en-US" sz="2000" kern="0" dirty="0">
                <a:solidFill>
                  <a:schemeClr val="tx1"/>
                </a:solidFill>
              </a:rPr>
              <a:t>段可以映像到主存中的任意位置。</a:t>
            </a:r>
            <a:endParaRPr lang="en-US" altLang="zh-CN" sz="2000" kern="0" dirty="0">
              <a:solidFill>
                <a:schemeClr val="tx1"/>
              </a:solidFill>
            </a:endParaRPr>
          </a:p>
          <a:p>
            <a:pPr>
              <a:defRPr/>
            </a:pPr>
            <a:endParaRPr lang="zh-CN" altLang="en-US" sz="2000" kern="0" dirty="0">
              <a:solidFill>
                <a:schemeClr val="tx1"/>
              </a:solidFill>
            </a:endParaRPr>
          </a:p>
        </p:txBody>
      </p:sp>
      <p:sp>
        <p:nvSpPr>
          <p:cNvPr id="185350" name="标题 1"/>
          <p:cNvSpPr>
            <a:spLocks noGrp="1"/>
          </p:cNvSpPr>
          <p:nvPr>
            <p:ph type="title"/>
          </p:nvPr>
        </p:nvSpPr>
        <p:spPr/>
        <p:txBody>
          <a:bodyPr/>
          <a:lstStyle/>
          <a:p>
            <a:endParaRPr lang="zh-CN" altLang="en-US"/>
          </a:p>
        </p:txBody>
      </p:sp>
    </p:spTree>
  </p:cSld>
  <p:clrMapOvr>
    <a:masterClrMapping/>
  </p:clrMapOvr>
  <p:transition>
    <p:pull dir="rd"/>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内容占位符 2" descr="Rectangle: Click to edit Master text styles&#10;Second level&#10;Third level&#10;Fourth level&#10;Fifth level"/>
          <p:cNvSpPr>
            <a:spLocks noGrp="1"/>
          </p:cNvSpPr>
          <p:nvPr>
            <p:ph idx="1"/>
          </p:nvPr>
        </p:nvSpPr>
        <p:spPr>
          <a:xfrm>
            <a:off x="323850" y="981075"/>
            <a:ext cx="3886200" cy="503238"/>
          </a:xfrm>
        </p:spPr>
        <p:txBody>
          <a:bodyPr/>
          <a:lstStyle/>
          <a:p>
            <a:pPr marL="0" indent="0">
              <a:buFont typeface="Wingdings" panose="05000000000000000000" pitchFamily="2" charset="2"/>
              <a:buNone/>
            </a:pPr>
            <a:r>
              <a:rPr lang="zh-CN" altLang="en-US"/>
              <a:t>段式虚拟存储器</a:t>
            </a:r>
            <a:r>
              <a:rPr lang="en-US" altLang="zh-CN"/>
              <a:t> - </a:t>
            </a:r>
            <a:r>
              <a:rPr lang="zh-CN" altLang="en-US"/>
              <a:t>地址变换</a:t>
            </a:r>
          </a:p>
        </p:txBody>
      </p:sp>
      <p:pic>
        <p:nvPicPr>
          <p:cNvPr id="186371"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13" y="1573213"/>
            <a:ext cx="5230813" cy="316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内容占位符 2"/>
          <p:cNvSpPr txBox="1">
            <a:spLocks/>
          </p:cNvSpPr>
          <p:nvPr/>
        </p:nvSpPr>
        <p:spPr bwMode="auto">
          <a:xfrm>
            <a:off x="14288" y="6110288"/>
            <a:ext cx="2592387" cy="23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49263" indent="-449263" algn="l" rtl="0" eaLnBrk="0" fontAlgn="base" hangingPunct="0">
              <a:lnSpc>
                <a:spcPct val="120000"/>
              </a:lnSpc>
              <a:spcBef>
                <a:spcPct val="20000"/>
              </a:spcBef>
              <a:spcAft>
                <a:spcPct val="0"/>
              </a:spcAft>
              <a:buClr>
                <a:schemeClr val="tx1"/>
              </a:buClr>
              <a:buFont typeface="Wingdings" pitchFamily="2" charset="2"/>
              <a:buAutoNum type="arabicPeriod"/>
              <a:defRPr kumimoji="1" sz="2400">
                <a:solidFill>
                  <a:srgbClr val="E24C05"/>
                </a:solidFill>
                <a:latin typeface="+mn-lt"/>
                <a:ea typeface="+mn-ea"/>
                <a:cs typeface="+mn-cs"/>
              </a:defRPr>
            </a:lvl1pPr>
            <a:lvl2pPr marL="900113" indent="-271463" algn="l" rtl="0" eaLnBrk="0" fontAlgn="base" hangingPunct="0">
              <a:lnSpc>
                <a:spcPct val="120000"/>
              </a:lnSpc>
              <a:spcBef>
                <a:spcPct val="20000"/>
              </a:spcBef>
              <a:spcAft>
                <a:spcPct val="0"/>
              </a:spcAft>
              <a:buClr>
                <a:schemeClr val="tx1"/>
              </a:buClr>
              <a:buSzPct val="90000"/>
              <a:buFont typeface="Wingdings" pitchFamily="2" charset="2"/>
              <a:buChar char="Ø"/>
              <a:defRPr kumimoji="1" sz="2400">
                <a:solidFill>
                  <a:schemeClr val="tx1"/>
                </a:solidFill>
                <a:latin typeface="+mn-lt"/>
                <a:ea typeface="+mn-ea"/>
              </a:defRPr>
            </a:lvl2pPr>
            <a:lvl3pPr marL="1714500" indent="-457200" algn="l" rtl="0" eaLnBrk="0" fontAlgn="base" hangingPunct="0">
              <a:lnSpc>
                <a:spcPct val="120000"/>
              </a:lnSpc>
              <a:spcBef>
                <a:spcPct val="20000"/>
              </a:spcBef>
              <a:spcAft>
                <a:spcPct val="0"/>
              </a:spcAft>
              <a:buClr>
                <a:schemeClr val="hlink"/>
              </a:buClr>
              <a:buSzPct val="60000"/>
              <a:buFont typeface="Wingdings" pitchFamily="2" charset="2"/>
              <a:buChar char="q"/>
              <a:defRPr kumimoji="1" sz="2000" b="1">
                <a:solidFill>
                  <a:srgbClr val="000000"/>
                </a:solidFill>
                <a:latin typeface="+mn-lt"/>
                <a:ea typeface="宋体" pitchFamily="2" charset="-122"/>
              </a:defRPr>
            </a:lvl3pPr>
            <a:lvl4pPr marL="2274888" indent="-381000" algn="l" rtl="0" eaLnBrk="0" fontAlgn="base" hangingPunct="0">
              <a:lnSpc>
                <a:spcPct val="120000"/>
              </a:lnSpc>
              <a:spcBef>
                <a:spcPct val="20000"/>
              </a:spcBef>
              <a:spcAft>
                <a:spcPct val="0"/>
              </a:spcAft>
              <a:buClr>
                <a:srgbClr val="006600"/>
              </a:buClr>
              <a:buSzPct val="65000"/>
              <a:buFont typeface="Wingdings" pitchFamily="2" charset="2"/>
              <a:buChar char="n"/>
              <a:defRPr kumimoji="1" sz="2000" b="1">
                <a:solidFill>
                  <a:schemeClr val="tx1"/>
                </a:solidFill>
                <a:latin typeface="+mn-lt"/>
                <a:ea typeface="宋体" pitchFamily="2" charset="-122"/>
              </a:defRPr>
            </a:lvl4pPr>
            <a:lvl5pPr marL="2835275" indent="-381000" algn="l" rtl="0" eaLnBrk="0" fontAlgn="base" hangingPunct="0">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5pPr>
            <a:lvl6pPr marL="32924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6pPr>
            <a:lvl7pPr marL="37496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7pPr>
            <a:lvl8pPr marL="42068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8pPr>
            <a:lvl9pPr marL="46640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9pPr>
          </a:lstStyle>
          <a:p>
            <a:pPr marL="0" indent="0">
              <a:buFont typeface="Wingdings" pitchFamily="2" charset="2"/>
              <a:buNone/>
              <a:defRPr/>
            </a:pPr>
            <a:r>
              <a:rPr lang="zh-CN" altLang="en-US" sz="1200" kern="0" dirty="0">
                <a:solidFill>
                  <a:schemeClr val="tx1"/>
                </a:solidFill>
              </a:rPr>
              <a:t>上图取自郑伟民教材</a:t>
            </a:r>
            <a:endParaRPr lang="en-US" altLang="zh-CN" sz="1200" kern="0" dirty="0">
              <a:solidFill>
                <a:schemeClr val="tx1"/>
              </a:solidFill>
            </a:endParaRPr>
          </a:p>
        </p:txBody>
      </p:sp>
      <p:sp>
        <p:nvSpPr>
          <p:cNvPr id="6" name="内容占位符 2"/>
          <p:cNvSpPr txBox="1">
            <a:spLocks/>
          </p:cNvSpPr>
          <p:nvPr/>
        </p:nvSpPr>
        <p:spPr bwMode="auto">
          <a:xfrm>
            <a:off x="5364163" y="1196975"/>
            <a:ext cx="3768725" cy="532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49263" indent="-449263" algn="l" rtl="0" eaLnBrk="0" fontAlgn="base" hangingPunct="0">
              <a:lnSpc>
                <a:spcPct val="120000"/>
              </a:lnSpc>
              <a:spcBef>
                <a:spcPct val="20000"/>
              </a:spcBef>
              <a:spcAft>
                <a:spcPct val="0"/>
              </a:spcAft>
              <a:buClr>
                <a:schemeClr val="tx1"/>
              </a:buClr>
              <a:buFont typeface="Wingdings" pitchFamily="2" charset="2"/>
              <a:buAutoNum type="arabicPeriod"/>
              <a:defRPr kumimoji="1" sz="2400">
                <a:solidFill>
                  <a:srgbClr val="E24C05"/>
                </a:solidFill>
                <a:latin typeface="+mn-lt"/>
                <a:ea typeface="+mn-ea"/>
                <a:cs typeface="+mn-cs"/>
              </a:defRPr>
            </a:lvl1pPr>
            <a:lvl2pPr marL="900113" indent="-271463" algn="l" rtl="0" eaLnBrk="0" fontAlgn="base" hangingPunct="0">
              <a:lnSpc>
                <a:spcPct val="120000"/>
              </a:lnSpc>
              <a:spcBef>
                <a:spcPct val="20000"/>
              </a:spcBef>
              <a:spcAft>
                <a:spcPct val="0"/>
              </a:spcAft>
              <a:buClr>
                <a:schemeClr val="tx1"/>
              </a:buClr>
              <a:buSzPct val="90000"/>
              <a:buFont typeface="Wingdings" pitchFamily="2" charset="2"/>
              <a:buChar char="Ø"/>
              <a:defRPr kumimoji="1" sz="2400">
                <a:solidFill>
                  <a:schemeClr val="tx1"/>
                </a:solidFill>
                <a:latin typeface="+mn-lt"/>
                <a:ea typeface="+mn-ea"/>
              </a:defRPr>
            </a:lvl2pPr>
            <a:lvl3pPr marL="1714500" indent="-457200" algn="l" rtl="0" eaLnBrk="0" fontAlgn="base" hangingPunct="0">
              <a:lnSpc>
                <a:spcPct val="120000"/>
              </a:lnSpc>
              <a:spcBef>
                <a:spcPct val="20000"/>
              </a:spcBef>
              <a:spcAft>
                <a:spcPct val="0"/>
              </a:spcAft>
              <a:buClr>
                <a:schemeClr val="hlink"/>
              </a:buClr>
              <a:buSzPct val="60000"/>
              <a:buFont typeface="Wingdings" pitchFamily="2" charset="2"/>
              <a:buChar char="q"/>
              <a:defRPr kumimoji="1" sz="2000" b="1">
                <a:solidFill>
                  <a:srgbClr val="000000"/>
                </a:solidFill>
                <a:latin typeface="+mn-lt"/>
                <a:ea typeface="宋体" pitchFamily="2" charset="-122"/>
              </a:defRPr>
            </a:lvl3pPr>
            <a:lvl4pPr marL="2274888" indent="-381000" algn="l" rtl="0" eaLnBrk="0" fontAlgn="base" hangingPunct="0">
              <a:lnSpc>
                <a:spcPct val="120000"/>
              </a:lnSpc>
              <a:spcBef>
                <a:spcPct val="20000"/>
              </a:spcBef>
              <a:spcAft>
                <a:spcPct val="0"/>
              </a:spcAft>
              <a:buClr>
                <a:srgbClr val="006600"/>
              </a:buClr>
              <a:buSzPct val="65000"/>
              <a:buFont typeface="Wingdings" pitchFamily="2" charset="2"/>
              <a:buChar char="n"/>
              <a:defRPr kumimoji="1" sz="2000" b="1">
                <a:solidFill>
                  <a:schemeClr val="tx1"/>
                </a:solidFill>
                <a:latin typeface="+mn-lt"/>
                <a:ea typeface="宋体" pitchFamily="2" charset="-122"/>
              </a:defRPr>
            </a:lvl4pPr>
            <a:lvl5pPr marL="2835275" indent="-381000" algn="l" rtl="0" eaLnBrk="0" fontAlgn="base" hangingPunct="0">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5pPr>
            <a:lvl6pPr marL="32924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6pPr>
            <a:lvl7pPr marL="37496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7pPr>
            <a:lvl8pPr marL="42068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8pPr>
            <a:lvl9pPr marL="46640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9pPr>
          </a:lstStyle>
          <a:p>
            <a:pPr>
              <a:buFont typeface="Arial" panose="020B0604020202020204" pitchFamily="34" charset="0"/>
              <a:buChar char="•"/>
              <a:defRPr/>
            </a:pPr>
            <a:r>
              <a:rPr lang="zh-CN" altLang="en-US" sz="2000" kern="0" dirty="0">
                <a:solidFill>
                  <a:schemeClr val="tx1"/>
                </a:solidFill>
              </a:rPr>
              <a:t>给出虚地址：用户号（程序号）</a:t>
            </a:r>
            <a:r>
              <a:rPr lang="en-US" altLang="zh-CN" sz="2000" kern="0" dirty="0">
                <a:solidFill>
                  <a:schemeClr val="tx1"/>
                </a:solidFill>
              </a:rPr>
              <a:t>+ </a:t>
            </a:r>
            <a:r>
              <a:rPr lang="zh-CN" altLang="en-US" sz="2000" kern="0" dirty="0">
                <a:solidFill>
                  <a:schemeClr val="tx1"/>
                </a:solidFill>
              </a:rPr>
              <a:t>段号</a:t>
            </a:r>
            <a:r>
              <a:rPr lang="en-US" altLang="zh-CN" sz="2000" kern="0" dirty="0">
                <a:solidFill>
                  <a:schemeClr val="tx1"/>
                </a:solidFill>
              </a:rPr>
              <a:t> + </a:t>
            </a:r>
            <a:r>
              <a:rPr lang="zh-CN" altLang="en-US" sz="2000" kern="0" dirty="0">
                <a:solidFill>
                  <a:schemeClr val="tx1"/>
                </a:solidFill>
              </a:rPr>
              <a:t>段内偏移。</a:t>
            </a:r>
            <a:endParaRPr lang="en-US" altLang="zh-CN" sz="2000" kern="0" dirty="0">
              <a:solidFill>
                <a:schemeClr val="tx1"/>
              </a:solidFill>
            </a:endParaRPr>
          </a:p>
          <a:p>
            <a:pPr>
              <a:buFont typeface="Arial" panose="020B0604020202020204" pitchFamily="34" charset="0"/>
              <a:buChar char="•"/>
              <a:defRPr/>
            </a:pPr>
            <a:r>
              <a:rPr lang="zh-CN" altLang="en-US" sz="2000" kern="0" dirty="0">
                <a:solidFill>
                  <a:schemeClr val="tx1"/>
                </a:solidFill>
              </a:rPr>
              <a:t>查找基址寄存器，找到相应程序的段表基地址。</a:t>
            </a:r>
            <a:endParaRPr lang="en-US" altLang="zh-CN" sz="2000" kern="0" dirty="0">
              <a:solidFill>
                <a:schemeClr val="tx1"/>
              </a:solidFill>
            </a:endParaRPr>
          </a:p>
          <a:p>
            <a:pPr>
              <a:buFont typeface="Arial" panose="020B0604020202020204" pitchFamily="34" charset="0"/>
              <a:buChar char="•"/>
              <a:defRPr/>
            </a:pPr>
            <a:r>
              <a:rPr lang="zh-CN" altLang="en-US" sz="2000" kern="0" dirty="0">
                <a:solidFill>
                  <a:schemeClr val="tx1"/>
                </a:solidFill>
              </a:rPr>
              <a:t>根据基地址和段号 ，查找段表，得到段起始地址。段起始地址</a:t>
            </a:r>
            <a:r>
              <a:rPr lang="en-US" altLang="zh-CN" sz="2000" kern="0" dirty="0">
                <a:solidFill>
                  <a:schemeClr val="tx1"/>
                </a:solidFill>
              </a:rPr>
              <a:t>+</a:t>
            </a:r>
            <a:r>
              <a:rPr lang="zh-CN" altLang="en-US" sz="2000" kern="0" dirty="0">
                <a:solidFill>
                  <a:schemeClr val="tx1"/>
                </a:solidFill>
              </a:rPr>
              <a:t>段内偏移 </a:t>
            </a:r>
            <a:r>
              <a:rPr lang="en-US" altLang="zh-CN" sz="2000" kern="0" dirty="0">
                <a:solidFill>
                  <a:schemeClr val="tx1"/>
                </a:solidFill>
              </a:rPr>
              <a:t>= </a:t>
            </a:r>
            <a:r>
              <a:rPr lang="zh-CN" altLang="en-US" sz="2000" kern="0" dirty="0">
                <a:solidFill>
                  <a:schemeClr val="tx1"/>
                </a:solidFill>
              </a:rPr>
              <a:t>主存实地址。</a:t>
            </a:r>
            <a:endParaRPr lang="en-US" altLang="zh-CN" sz="2000" kern="0" dirty="0">
              <a:solidFill>
                <a:schemeClr val="tx1"/>
              </a:solidFill>
            </a:endParaRPr>
          </a:p>
          <a:p>
            <a:pPr>
              <a:buFont typeface="Arial" panose="020B0604020202020204" pitchFamily="34" charset="0"/>
              <a:buChar char="•"/>
              <a:defRPr/>
            </a:pPr>
            <a:r>
              <a:rPr lang="zh-CN" altLang="en-US" sz="2000" kern="0" dirty="0">
                <a:solidFill>
                  <a:schemeClr val="tx1"/>
                </a:solidFill>
              </a:rPr>
              <a:t>段长和访问方式用于保护程序段；装入位用来给出该段是否在主存中。</a:t>
            </a:r>
            <a:endParaRPr lang="en-US" altLang="zh-CN" sz="2000" kern="0" dirty="0">
              <a:solidFill>
                <a:schemeClr val="tx1"/>
              </a:solidFill>
            </a:endParaRPr>
          </a:p>
        </p:txBody>
      </p:sp>
      <p:sp>
        <p:nvSpPr>
          <p:cNvPr id="186374" name="标题 1"/>
          <p:cNvSpPr>
            <a:spLocks noGrp="1"/>
          </p:cNvSpPr>
          <p:nvPr>
            <p:ph type="title"/>
          </p:nvPr>
        </p:nvSpPr>
        <p:spPr/>
        <p:txBody>
          <a:bodyPr/>
          <a:lstStyle/>
          <a:p>
            <a:endParaRPr lang="zh-CN" altLang="en-US"/>
          </a:p>
        </p:txBody>
      </p:sp>
    </p:spTree>
  </p:cSld>
  <p:clrMapOvr>
    <a:masterClrMapping/>
  </p:clrMapOvr>
  <p:transition>
    <p:pull dir="rd"/>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7" name="内容占位符 2" descr="Rectangle: Click to edit Master text styles&#10;Second level&#10;Third level&#10;Fourth level&#10;Fifth level"/>
          <p:cNvSpPr>
            <a:spLocks noGrp="1"/>
          </p:cNvSpPr>
          <p:nvPr>
            <p:ph idx="1"/>
          </p:nvPr>
        </p:nvSpPr>
        <p:spPr>
          <a:xfrm>
            <a:off x="323850" y="836613"/>
            <a:ext cx="8820150" cy="6021387"/>
          </a:xfrm>
        </p:spPr>
        <p:txBody>
          <a:bodyPr/>
          <a:lstStyle/>
          <a:p>
            <a:pPr marL="0" indent="0">
              <a:buFont typeface="Wingdings" panose="05000000000000000000" pitchFamily="2" charset="2"/>
              <a:buNone/>
              <a:defRPr/>
            </a:pPr>
            <a:r>
              <a:rPr lang="zh-CN" altLang="en-US" dirty="0"/>
              <a:t>段式虚拟存储器优点：</a:t>
            </a:r>
            <a:endParaRPr lang="en-US" altLang="zh-CN" dirty="0"/>
          </a:p>
          <a:p>
            <a:pPr marL="342900" indent="-342900">
              <a:buFont typeface="Arial" panose="020B0604020202020204" pitchFamily="34" charset="0"/>
              <a:buChar char="•"/>
              <a:defRPr/>
            </a:pPr>
            <a:r>
              <a:rPr lang="zh-CN" altLang="en-US" sz="2200" dirty="0">
                <a:solidFill>
                  <a:schemeClr val="tx1"/>
                </a:solidFill>
              </a:rPr>
              <a:t>程序模块化性能好：对于大的程序，可以分成若干程序段，赋予不同的名字，由多个程序员并行编写、编译和调试；程序段功能上独立，不互相影响。</a:t>
            </a:r>
            <a:endParaRPr lang="en-US" altLang="zh-CN" sz="2200" dirty="0">
              <a:solidFill>
                <a:schemeClr val="tx1"/>
              </a:solidFill>
            </a:endParaRPr>
          </a:p>
          <a:p>
            <a:pPr marL="342900" indent="-342900">
              <a:buFont typeface="Arial" panose="020B0604020202020204" pitchFamily="34" charset="0"/>
              <a:buChar char="•"/>
              <a:defRPr/>
            </a:pPr>
            <a:r>
              <a:rPr lang="zh-CN" altLang="en-US" sz="2200" dirty="0">
                <a:solidFill>
                  <a:schemeClr val="tx1"/>
                </a:solidFill>
              </a:rPr>
              <a:t>便于程序和数据共享：程序段按功能划分，如数组段等。在主存中装入一份，可共享主存起始地址和段长等信息，方便实现共享。</a:t>
            </a:r>
            <a:endParaRPr lang="en-US" altLang="zh-CN" sz="2200" dirty="0">
              <a:solidFill>
                <a:schemeClr val="tx1"/>
              </a:solidFill>
            </a:endParaRPr>
          </a:p>
          <a:p>
            <a:pPr marL="342900" indent="-342900">
              <a:buFont typeface="Arial" panose="020B0604020202020204" pitchFamily="34" charset="0"/>
              <a:buChar char="•"/>
              <a:defRPr/>
            </a:pPr>
            <a:r>
              <a:rPr lang="zh-CN" altLang="en-US" sz="2200" dirty="0">
                <a:solidFill>
                  <a:schemeClr val="tx1"/>
                </a:solidFill>
              </a:rPr>
              <a:t>便于动态链接。</a:t>
            </a:r>
            <a:endParaRPr lang="en-US" altLang="zh-CN" sz="2200" dirty="0">
              <a:solidFill>
                <a:schemeClr val="tx1"/>
              </a:solidFill>
            </a:endParaRPr>
          </a:p>
          <a:p>
            <a:pPr marL="342900" indent="-342900">
              <a:buFont typeface="Arial" panose="020B0604020202020204" pitchFamily="34" charset="0"/>
              <a:buChar char="•"/>
              <a:defRPr/>
            </a:pPr>
            <a:r>
              <a:rPr lang="zh-CN" altLang="en-US" sz="2200" dirty="0">
                <a:solidFill>
                  <a:schemeClr val="tx1"/>
                </a:solidFill>
              </a:rPr>
              <a:t>便于实现信息保护。</a:t>
            </a:r>
            <a:endParaRPr lang="en-US" altLang="zh-CN" sz="2200" dirty="0">
              <a:solidFill>
                <a:schemeClr val="tx1"/>
              </a:solidFill>
            </a:endParaRPr>
          </a:p>
          <a:p>
            <a:pPr marL="0" indent="0">
              <a:buFont typeface="Wingdings" panose="05000000000000000000" pitchFamily="2" charset="2"/>
              <a:buNone/>
              <a:defRPr/>
            </a:pPr>
            <a:r>
              <a:rPr lang="zh-CN" altLang="en-US" dirty="0"/>
              <a:t>段式虚拟存储器缺点：</a:t>
            </a:r>
            <a:endParaRPr lang="en-US" altLang="zh-CN" dirty="0"/>
          </a:p>
          <a:p>
            <a:pPr marL="342900" indent="-342900">
              <a:buFont typeface="Arial" panose="020B0604020202020204" pitchFamily="34" charset="0"/>
              <a:buChar char="•"/>
              <a:defRPr/>
            </a:pPr>
            <a:r>
              <a:rPr lang="zh-CN" altLang="en-US" sz="2200" dirty="0">
                <a:solidFill>
                  <a:schemeClr val="tx1"/>
                </a:solidFill>
              </a:rPr>
              <a:t>地址变换复杂：查</a:t>
            </a:r>
            <a:r>
              <a:rPr lang="en-US" altLang="zh-CN" sz="2200" dirty="0">
                <a:solidFill>
                  <a:schemeClr val="tx1"/>
                </a:solidFill>
              </a:rPr>
              <a:t>2</a:t>
            </a:r>
            <a:r>
              <a:rPr lang="zh-CN" altLang="en-US" sz="2200" dirty="0">
                <a:solidFill>
                  <a:schemeClr val="tx1"/>
                </a:solidFill>
              </a:rPr>
              <a:t>次表，做</a:t>
            </a:r>
            <a:r>
              <a:rPr lang="en-US" altLang="zh-CN" sz="2200" dirty="0">
                <a:solidFill>
                  <a:schemeClr val="tx1"/>
                </a:solidFill>
              </a:rPr>
              <a:t>2</a:t>
            </a:r>
            <a:r>
              <a:rPr lang="zh-CN" altLang="en-US" sz="2200" dirty="0">
                <a:solidFill>
                  <a:schemeClr val="tx1"/>
                </a:solidFill>
              </a:rPr>
              <a:t>次加法</a:t>
            </a:r>
            <a:endParaRPr lang="en-US" altLang="zh-CN" sz="2200" dirty="0">
              <a:solidFill>
                <a:schemeClr val="tx1"/>
              </a:solidFill>
            </a:endParaRPr>
          </a:p>
          <a:p>
            <a:pPr marL="342900" indent="-342900">
              <a:buFont typeface="Arial" panose="020B0604020202020204" pitchFamily="34" charset="0"/>
              <a:buChar char="•"/>
              <a:defRPr/>
            </a:pPr>
            <a:r>
              <a:rPr lang="zh-CN" altLang="en-US" sz="2200" dirty="0">
                <a:solidFill>
                  <a:schemeClr val="tx1"/>
                </a:solidFill>
              </a:rPr>
              <a:t>主存利用率低：各段长度不等，程序段连续存放，程序段运行过程中动态变化</a:t>
            </a:r>
            <a:endParaRPr lang="en-US" altLang="zh-CN" sz="2200" dirty="0">
              <a:solidFill>
                <a:schemeClr val="tx1"/>
              </a:solidFill>
            </a:endParaRPr>
          </a:p>
          <a:p>
            <a:pPr marL="342900" indent="-342900">
              <a:buFont typeface="Arial" panose="020B0604020202020204" pitchFamily="34" charset="0"/>
              <a:buChar char="•"/>
              <a:defRPr/>
            </a:pPr>
            <a:r>
              <a:rPr lang="zh-CN" altLang="en-US" sz="2200" dirty="0">
                <a:solidFill>
                  <a:schemeClr val="tx1"/>
                </a:solidFill>
              </a:rPr>
              <a:t>对辅存管理困难：磁盘存储器按固定块访问。</a:t>
            </a:r>
            <a:endParaRPr lang="en-US" altLang="zh-CN" sz="2200" dirty="0">
              <a:solidFill>
                <a:schemeClr val="tx1"/>
              </a:solidFill>
            </a:endParaRPr>
          </a:p>
          <a:p>
            <a:pPr marL="0" indent="0">
              <a:buFont typeface="Wingdings" panose="05000000000000000000" pitchFamily="2" charset="2"/>
              <a:buNone/>
              <a:defRPr/>
            </a:pPr>
            <a:endParaRPr lang="en-US" altLang="zh-CN" dirty="0"/>
          </a:p>
          <a:p>
            <a:pPr marL="0" indent="0">
              <a:buFont typeface="Wingdings" panose="05000000000000000000" pitchFamily="2" charset="2"/>
              <a:buNone/>
              <a:defRPr/>
            </a:pPr>
            <a:endParaRPr lang="en-US" altLang="zh-CN" dirty="0"/>
          </a:p>
        </p:txBody>
      </p:sp>
      <p:sp>
        <p:nvSpPr>
          <p:cNvPr id="187395" name="标题 1"/>
          <p:cNvSpPr>
            <a:spLocks noGrp="1"/>
          </p:cNvSpPr>
          <p:nvPr>
            <p:ph type="title"/>
          </p:nvPr>
        </p:nvSpPr>
        <p:spPr/>
        <p:txBody>
          <a:bodyPr/>
          <a:lstStyle/>
          <a:p>
            <a:endParaRPr lang="zh-CN" altLang="en-US"/>
          </a:p>
        </p:txBody>
      </p:sp>
    </p:spTree>
  </p:cSld>
  <p:clrMapOvr>
    <a:masterClrMapping/>
  </p:clrMapOvr>
  <p:transition>
    <p:pull dir="rd"/>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内容占位符 2" descr="Rectangle: Click to edit Master text styles&#10;Second level&#10;Third level&#10;Fourth level&#10;Fifth level"/>
          <p:cNvSpPr>
            <a:spLocks noGrp="1"/>
          </p:cNvSpPr>
          <p:nvPr>
            <p:ph idx="1"/>
          </p:nvPr>
        </p:nvSpPr>
        <p:spPr>
          <a:xfrm>
            <a:off x="250825" y="1052513"/>
            <a:ext cx="3886200" cy="576262"/>
          </a:xfrm>
        </p:spPr>
        <p:txBody>
          <a:bodyPr/>
          <a:lstStyle/>
          <a:p>
            <a:pPr marL="0" indent="0">
              <a:buFont typeface="Wingdings" panose="05000000000000000000" pitchFamily="2" charset="2"/>
              <a:buNone/>
            </a:pPr>
            <a:r>
              <a:rPr lang="zh-CN" altLang="en-US"/>
              <a:t>页式虚拟存储器</a:t>
            </a:r>
            <a:r>
              <a:rPr lang="en-US" altLang="zh-CN"/>
              <a:t> - </a:t>
            </a:r>
            <a:r>
              <a:rPr lang="zh-CN" altLang="en-US"/>
              <a:t>地址映像</a:t>
            </a:r>
          </a:p>
        </p:txBody>
      </p:sp>
      <p:pic>
        <p:nvPicPr>
          <p:cNvPr id="188419"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488" y="1700213"/>
            <a:ext cx="4926012" cy="300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内容占位符 2"/>
          <p:cNvSpPr txBox="1">
            <a:spLocks/>
          </p:cNvSpPr>
          <p:nvPr/>
        </p:nvSpPr>
        <p:spPr bwMode="auto">
          <a:xfrm>
            <a:off x="14288" y="6110288"/>
            <a:ext cx="2592387" cy="23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49263" indent="-449263" algn="l" rtl="0" eaLnBrk="0" fontAlgn="base" hangingPunct="0">
              <a:lnSpc>
                <a:spcPct val="120000"/>
              </a:lnSpc>
              <a:spcBef>
                <a:spcPct val="20000"/>
              </a:spcBef>
              <a:spcAft>
                <a:spcPct val="0"/>
              </a:spcAft>
              <a:buClr>
                <a:schemeClr val="tx1"/>
              </a:buClr>
              <a:buFont typeface="Wingdings" pitchFamily="2" charset="2"/>
              <a:buAutoNum type="arabicPeriod"/>
              <a:defRPr kumimoji="1" sz="2400">
                <a:solidFill>
                  <a:srgbClr val="E24C05"/>
                </a:solidFill>
                <a:latin typeface="+mn-lt"/>
                <a:ea typeface="+mn-ea"/>
                <a:cs typeface="+mn-cs"/>
              </a:defRPr>
            </a:lvl1pPr>
            <a:lvl2pPr marL="900113" indent="-271463" algn="l" rtl="0" eaLnBrk="0" fontAlgn="base" hangingPunct="0">
              <a:lnSpc>
                <a:spcPct val="120000"/>
              </a:lnSpc>
              <a:spcBef>
                <a:spcPct val="20000"/>
              </a:spcBef>
              <a:spcAft>
                <a:spcPct val="0"/>
              </a:spcAft>
              <a:buClr>
                <a:schemeClr val="tx1"/>
              </a:buClr>
              <a:buSzPct val="90000"/>
              <a:buFont typeface="Wingdings" pitchFamily="2" charset="2"/>
              <a:buChar char="Ø"/>
              <a:defRPr kumimoji="1" sz="2400">
                <a:solidFill>
                  <a:schemeClr val="tx1"/>
                </a:solidFill>
                <a:latin typeface="+mn-lt"/>
                <a:ea typeface="+mn-ea"/>
              </a:defRPr>
            </a:lvl2pPr>
            <a:lvl3pPr marL="1714500" indent="-457200" algn="l" rtl="0" eaLnBrk="0" fontAlgn="base" hangingPunct="0">
              <a:lnSpc>
                <a:spcPct val="120000"/>
              </a:lnSpc>
              <a:spcBef>
                <a:spcPct val="20000"/>
              </a:spcBef>
              <a:spcAft>
                <a:spcPct val="0"/>
              </a:spcAft>
              <a:buClr>
                <a:schemeClr val="hlink"/>
              </a:buClr>
              <a:buSzPct val="60000"/>
              <a:buFont typeface="Wingdings" pitchFamily="2" charset="2"/>
              <a:buChar char="q"/>
              <a:defRPr kumimoji="1" sz="2000" b="1">
                <a:solidFill>
                  <a:srgbClr val="000000"/>
                </a:solidFill>
                <a:latin typeface="+mn-lt"/>
                <a:ea typeface="宋体" pitchFamily="2" charset="-122"/>
              </a:defRPr>
            </a:lvl3pPr>
            <a:lvl4pPr marL="2274888" indent="-381000" algn="l" rtl="0" eaLnBrk="0" fontAlgn="base" hangingPunct="0">
              <a:lnSpc>
                <a:spcPct val="120000"/>
              </a:lnSpc>
              <a:spcBef>
                <a:spcPct val="20000"/>
              </a:spcBef>
              <a:spcAft>
                <a:spcPct val="0"/>
              </a:spcAft>
              <a:buClr>
                <a:srgbClr val="006600"/>
              </a:buClr>
              <a:buSzPct val="65000"/>
              <a:buFont typeface="Wingdings" pitchFamily="2" charset="2"/>
              <a:buChar char="n"/>
              <a:defRPr kumimoji="1" sz="2000" b="1">
                <a:solidFill>
                  <a:schemeClr val="tx1"/>
                </a:solidFill>
                <a:latin typeface="+mn-lt"/>
                <a:ea typeface="宋体" pitchFamily="2" charset="-122"/>
              </a:defRPr>
            </a:lvl4pPr>
            <a:lvl5pPr marL="2835275" indent="-381000" algn="l" rtl="0" eaLnBrk="0" fontAlgn="base" hangingPunct="0">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5pPr>
            <a:lvl6pPr marL="32924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6pPr>
            <a:lvl7pPr marL="37496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7pPr>
            <a:lvl8pPr marL="42068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8pPr>
            <a:lvl9pPr marL="46640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9pPr>
          </a:lstStyle>
          <a:p>
            <a:pPr marL="0" indent="0">
              <a:buFont typeface="Wingdings" pitchFamily="2" charset="2"/>
              <a:buNone/>
              <a:defRPr/>
            </a:pPr>
            <a:r>
              <a:rPr lang="zh-CN" altLang="en-US" sz="1200" kern="0" dirty="0">
                <a:solidFill>
                  <a:schemeClr val="tx1"/>
                </a:solidFill>
              </a:rPr>
              <a:t>上图取自郑伟民教材</a:t>
            </a:r>
            <a:endParaRPr lang="en-US" altLang="zh-CN" sz="1200" kern="0" dirty="0">
              <a:solidFill>
                <a:schemeClr val="tx1"/>
              </a:solidFill>
            </a:endParaRPr>
          </a:p>
        </p:txBody>
      </p:sp>
      <p:sp>
        <p:nvSpPr>
          <p:cNvPr id="6" name="内容占位符 2"/>
          <p:cNvSpPr txBox="1">
            <a:spLocks/>
          </p:cNvSpPr>
          <p:nvPr/>
        </p:nvSpPr>
        <p:spPr bwMode="auto">
          <a:xfrm>
            <a:off x="5148263" y="1196975"/>
            <a:ext cx="3984625" cy="476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49263" indent="-449263" algn="l" rtl="0" eaLnBrk="0" fontAlgn="base" hangingPunct="0">
              <a:lnSpc>
                <a:spcPct val="120000"/>
              </a:lnSpc>
              <a:spcBef>
                <a:spcPct val="20000"/>
              </a:spcBef>
              <a:spcAft>
                <a:spcPct val="0"/>
              </a:spcAft>
              <a:buClr>
                <a:schemeClr val="tx1"/>
              </a:buClr>
              <a:buFont typeface="Wingdings" pitchFamily="2" charset="2"/>
              <a:buAutoNum type="arabicPeriod"/>
              <a:defRPr kumimoji="1" sz="2400">
                <a:solidFill>
                  <a:srgbClr val="E24C05"/>
                </a:solidFill>
                <a:latin typeface="+mn-lt"/>
                <a:ea typeface="+mn-ea"/>
                <a:cs typeface="+mn-cs"/>
              </a:defRPr>
            </a:lvl1pPr>
            <a:lvl2pPr marL="900113" indent="-271463" algn="l" rtl="0" eaLnBrk="0" fontAlgn="base" hangingPunct="0">
              <a:lnSpc>
                <a:spcPct val="120000"/>
              </a:lnSpc>
              <a:spcBef>
                <a:spcPct val="20000"/>
              </a:spcBef>
              <a:spcAft>
                <a:spcPct val="0"/>
              </a:spcAft>
              <a:buClr>
                <a:schemeClr val="tx1"/>
              </a:buClr>
              <a:buSzPct val="90000"/>
              <a:buFont typeface="Wingdings" pitchFamily="2" charset="2"/>
              <a:buChar char="Ø"/>
              <a:defRPr kumimoji="1" sz="2400">
                <a:solidFill>
                  <a:schemeClr val="tx1"/>
                </a:solidFill>
                <a:latin typeface="+mn-lt"/>
                <a:ea typeface="+mn-ea"/>
              </a:defRPr>
            </a:lvl2pPr>
            <a:lvl3pPr marL="1714500" indent="-457200" algn="l" rtl="0" eaLnBrk="0" fontAlgn="base" hangingPunct="0">
              <a:lnSpc>
                <a:spcPct val="120000"/>
              </a:lnSpc>
              <a:spcBef>
                <a:spcPct val="20000"/>
              </a:spcBef>
              <a:spcAft>
                <a:spcPct val="0"/>
              </a:spcAft>
              <a:buClr>
                <a:schemeClr val="hlink"/>
              </a:buClr>
              <a:buSzPct val="60000"/>
              <a:buFont typeface="Wingdings" pitchFamily="2" charset="2"/>
              <a:buChar char="q"/>
              <a:defRPr kumimoji="1" sz="2000" b="1">
                <a:solidFill>
                  <a:srgbClr val="000000"/>
                </a:solidFill>
                <a:latin typeface="+mn-lt"/>
                <a:ea typeface="宋体" pitchFamily="2" charset="-122"/>
              </a:defRPr>
            </a:lvl3pPr>
            <a:lvl4pPr marL="2274888" indent="-381000" algn="l" rtl="0" eaLnBrk="0" fontAlgn="base" hangingPunct="0">
              <a:lnSpc>
                <a:spcPct val="120000"/>
              </a:lnSpc>
              <a:spcBef>
                <a:spcPct val="20000"/>
              </a:spcBef>
              <a:spcAft>
                <a:spcPct val="0"/>
              </a:spcAft>
              <a:buClr>
                <a:srgbClr val="006600"/>
              </a:buClr>
              <a:buSzPct val="65000"/>
              <a:buFont typeface="Wingdings" pitchFamily="2" charset="2"/>
              <a:buChar char="n"/>
              <a:defRPr kumimoji="1" sz="2000" b="1">
                <a:solidFill>
                  <a:schemeClr val="tx1"/>
                </a:solidFill>
                <a:latin typeface="+mn-lt"/>
                <a:ea typeface="宋体" pitchFamily="2" charset="-122"/>
              </a:defRPr>
            </a:lvl4pPr>
            <a:lvl5pPr marL="2835275" indent="-381000" algn="l" rtl="0" eaLnBrk="0" fontAlgn="base" hangingPunct="0">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5pPr>
            <a:lvl6pPr marL="32924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6pPr>
            <a:lvl7pPr marL="37496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7pPr>
            <a:lvl8pPr marL="42068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8pPr>
            <a:lvl9pPr marL="46640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9pPr>
          </a:lstStyle>
          <a:p>
            <a:pPr>
              <a:defRPr/>
            </a:pPr>
            <a:r>
              <a:rPr lang="zh-CN" altLang="en-US" sz="2000" kern="0" dirty="0">
                <a:solidFill>
                  <a:schemeClr val="tx1"/>
                </a:solidFill>
              </a:rPr>
              <a:t>一个用户程序分成若干页。最后一页不满会浪费空间；</a:t>
            </a:r>
            <a:endParaRPr lang="en-US" altLang="zh-CN" sz="2000" kern="0" dirty="0">
              <a:solidFill>
                <a:schemeClr val="tx1"/>
              </a:solidFill>
            </a:endParaRPr>
          </a:p>
          <a:p>
            <a:pPr>
              <a:defRPr/>
            </a:pPr>
            <a:r>
              <a:rPr lang="zh-CN" altLang="en-US" sz="2000" kern="0" dirty="0">
                <a:solidFill>
                  <a:schemeClr val="tx1"/>
                </a:solidFill>
              </a:rPr>
              <a:t>每页对应页表一项。</a:t>
            </a:r>
            <a:endParaRPr lang="en-US" altLang="zh-CN" sz="2000" kern="0" dirty="0">
              <a:solidFill>
                <a:schemeClr val="tx1"/>
              </a:solidFill>
            </a:endParaRPr>
          </a:p>
          <a:p>
            <a:pPr>
              <a:defRPr/>
            </a:pPr>
            <a:r>
              <a:rPr lang="zh-CN" altLang="en-US" sz="2000" kern="0" dirty="0">
                <a:solidFill>
                  <a:schemeClr val="tx1"/>
                </a:solidFill>
              </a:rPr>
              <a:t>页表每项对应主存实页号。</a:t>
            </a:r>
            <a:endParaRPr lang="en-US" altLang="zh-CN" sz="2000" kern="0" dirty="0">
              <a:solidFill>
                <a:schemeClr val="tx1"/>
              </a:solidFill>
            </a:endParaRPr>
          </a:p>
          <a:p>
            <a:pPr>
              <a:defRPr/>
            </a:pPr>
            <a:r>
              <a:rPr lang="zh-CN" altLang="en-US" sz="2000" kern="0" dirty="0">
                <a:solidFill>
                  <a:schemeClr val="tx1"/>
                </a:solidFill>
              </a:rPr>
              <a:t>每一页可以映像到主存储器任意一页位置。</a:t>
            </a:r>
            <a:endParaRPr lang="en-US" altLang="zh-CN" sz="2000" kern="0" dirty="0">
              <a:solidFill>
                <a:schemeClr val="tx1"/>
              </a:solidFill>
            </a:endParaRPr>
          </a:p>
        </p:txBody>
      </p:sp>
      <p:sp>
        <p:nvSpPr>
          <p:cNvPr id="188422" name="标题 1"/>
          <p:cNvSpPr>
            <a:spLocks noGrp="1"/>
          </p:cNvSpPr>
          <p:nvPr>
            <p:ph type="title"/>
          </p:nvPr>
        </p:nvSpPr>
        <p:spPr/>
        <p:txBody>
          <a:bodyPr/>
          <a:lstStyle/>
          <a:p>
            <a:endParaRPr lang="zh-CN" altLang="en-US"/>
          </a:p>
        </p:txBody>
      </p:sp>
    </p:spTree>
  </p:cSld>
  <p:clrMapOvr>
    <a:masterClrMapping/>
  </p:clrMapOvr>
  <p:transition>
    <p:pull dir="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ltLang="zh-CN">
                <a:latin typeface="黑体" panose="02010609060101010101" pitchFamily="49" charset="-122"/>
              </a:rPr>
              <a:t>5.2 Cache</a:t>
            </a:r>
            <a:r>
              <a:rPr lang="zh-CN" altLang="en-US">
                <a:latin typeface="黑体" panose="02010609060101010101" pitchFamily="49" charset="-122"/>
              </a:rPr>
              <a:t>基本知识</a:t>
            </a:r>
          </a:p>
        </p:txBody>
      </p:sp>
      <p:pic>
        <p:nvPicPr>
          <p:cNvPr id="21507" name="Picture 4" descr="5-22"/>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2268538" y="1196975"/>
            <a:ext cx="4705350" cy="4895850"/>
          </a:xfrm>
          <a:noFill/>
        </p:spPr>
      </p:pic>
    </p:spTree>
  </p:cSld>
  <p:clrMapOvr>
    <a:masterClrMapping/>
  </p:clrMapOvr>
  <p:transition>
    <p:pull dir="rd"/>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内容占位符 2" descr="Rectangle: Click to edit Master text styles&#10;Second level&#10;Third level&#10;Fourth level&#10;Fifth level"/>
          <p:cNvSpPr>
            <a:spLocks noGrp="1"/>
          </p:cNvSpPr>
          <p:nvPr>
            <p:ph idx="1"/>
          </p:nvPr>
        </p:nvSpPr>
        <p:spPr>
          <a:xfrm>
            <a:off x="395288" y="981075"/>
            <a:ext cx="3886200" cy="576263"/>
          </a:xfrm>
        </p:spPr>
        <p:txBody>
          <a:bodyPr/>
          <a:lstStyle/>
          <a:p>
            <a:pPr marL="0" indent="0">
              <a:buFont typeface="Wingdings" panose="05000000000000000000" pitchFamily="2" charset="2"/>
              <a:buNone/>
            </a:pPr>
            <a:r>
              <a:rPr lang="zh-CN" altLang="en-US"/>
              <a:t>页式虚拟存储器</a:t>
            </a:r>
            <a:r>
              <a:rPr lang="en-US" altLang="zh-CN"/>
              <a:t> - </a:t>
            </a:r>
            <a:r>
              <a:rPr lang="zh-CN" altLang="en-US"/>
              <a:t>地址变换</a:t>
            </a:r>
          </a:p>
        </p:txBody>
      </p:sp>
      <p:pic>
        <p:nvPicPr>
          <p:cNvPr id="189443"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700213"/>
            <a:ext cx="5199063" cy="403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内容占位符 2"/>
          <p:cNvSpPr txBox="1">
            <a:spLocks/>
          </p:cNvSpPr>
          <p:nvPr/>
        </p:nvSpPr>
        <p:spPr bwMode="auto">
          <a:xfrm>
            <a:off x="14288" y="6110288"/>
            <a:ext cx="2592387" cy="23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49263" indent="-449263" algn="l" rtl="0" eaLnBrk="0" fontAlgn="base" hangingPunct="0">
              <a:lnSpc>
                <a:spcPct val="120000"/>
              </a:lnSpc>
              <a:spcBef>
                <a:spcPct val="20000"/>
              </a:spcBef>
              <a:spcAft>
                <a:spcPct val="0"/>
              </a:spcAft>
              <a:buClr>
                <a:schemeClr val="tx1"/>
              </a:buClr>
              <a:buFont typeface="Wingdings" pitchFamily="2" charset="2"/>
              <a:buAutoNum type="arabicPeriod"/>
              <a:defRPr kumimoji="1" sz="2400">
                <a:solidFill>
                  <a:srgbClr val="E24C05"/>
                </a:solidFill>
                <a:latin typeface="+mn-lt"/>
                <a:ea typeface="+mn-ea"/>
                <a:cs typeface="+mn-cs"/>
              </a:defRPr>
            </a:lvl1pPr>
            <a:lvl2pPr marL="900113" indent="-271463" algn="l" rtl="0" eaLnBrk="0" fontAlgn="base" hangingPunct="0">
              <a:lnSpc>
                <a:spcPct val="120000"/>
              </a:lnSpc>
              <a:spcBef>
                <a:spcPct val="20000"/>
              </a:spcBef>
              <a:spcAft>
                <a:spcPct val="0"/>
              </a:spcAft>
              <a:buClr>
                <a:schemeClr val="tx1"/>
              </a:buClr>
              <a:buSzPct val="90000"/>
              <a:buFont typeface="Wingdings" pitchFamily="2" charset="2"/>
              <a:buChar char="Ø"/>
              <a:defRPr kumimoji="1" sz="2400">
                <a:solidFill>
                  <a:schemeClr val="tx1"/>
                </a:solidFill>
                <a:latin typeface="+mn-lt"/>
                <a:ea typeface="+mn-ea"/>
              </a:defRPr>
            </a:lvl2pPr>
            <a:lvl3pPr marL="1714500" indent="-457200" algn="l" rtl="0" eaLnBrk="0" fontAlgn="base" hangingPunct="0">
              <a:lnSpc>
                <a:spcPct val="120000"/>
              </a:lnSpc>
              <a:spcBef>
                <a:spcPct val="20000"/>
              </a:spcBef>
              <a:spcAft>
                <a:spcPct val="0"/>
              </a:spcAft>
              <a:buClr>
                <a:schemeClr val="hlink"/>
              </a:buClr>
              <a:buSzPct val="60000"/>
              <a:buFont typeface="Wingdings" pitchFamily="2" charset="2"/>
              <a:buChar char="q"/>
              <a:defRPr kumimoji="1" sz="2000" b="1">
                <a:solidFill>
                  <a:srgbClr val="000000"/>
                </a:solidFill>
                <a:latin typeface="+mn-lt"/>
                <a:ea typeface="宋体" pitchFamily="2" charset="-122"/>
              </a:defRPr>
            </a:lvl3pPr>
            <a:lvl4pPr marL="2274888" indent="-381000" algn="l" rtl="0" eaLnBrk="0" fontAlgn="base" hangingPunct="0">
              <a:lnSpc>
                <a:spcPct val="120000"/>
              </a:lnSpc>
              <a:spcBef>
                <a:spcPct val="20000"/>
              </a:spcBef>
              <a:spcAft>
                <a:spcPct val="0"/>
              </a:spcAft>
              <a:buClr>
                <a:srgbClr val="006600"/>
              </a:buClr>
              <a:buSzPct val="65000"/>
              <a:buFont typeface="Wingdings" pitchFamily="2" charset="2"/>
              <a:buChar char="n"/>
              <a:defRPr kumimoji="1" sz="2000" b="1">
                <a:solidFill>
                  <a:schemeClr val="tx1"/>
                </a:solidFill>
                <a:latin typeface="+mn-lt"/>
                <a:ea typeface="宋体" pitchFamily="2" charset="-122"/>
              </a:defRPr>
            </a:lvl4pPr>
            <a:lvl5pPr marL="2835275" indent="-381000" algn="l" rtl="0" eaLnBrk="0" fontAlgn="base" hangingPunct="0">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5pPr>
            <a:lvl6pPr marL="32924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6pPr>
            <a:lvl7pPr marL="37496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7pPr>
            <a:lvl8pPr marL="42068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8pPr>
            <a:lvl9pPr marL="46640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9pPr>
          </a:lstStyle>
          <a:p>
            <a:pPr marL="0" indent="0">
              <a:buFont typeface="Wingdings" pitchFamily="2" charset="2"/>
              <a:buNone/>
              <a:defRPr/>
            </a:pPr>
            <a:r>
              <a:rPr lang="zh-CN" altLang="en-US" sz="1200" kern="0" dirty="0">
                <a:solidFill>
                  <a:schemeClr val="tx1"/>
                </a:solidFill>
              </a:rPr>
              <a:t>上图取自郑伟民教材</a:t>
            </a:r>
            <a:endParaRPr lang="en-US" altLang="zh-CN" sz="1200" kern="0" dirty="0">
              <a:solidFill>
                <a:schemeClr val="tx1"/>
              </a:solidFill>
            </a:endParaRPr>
          </a:p>
        </p:txBody>
      </p:sp>
      <p:sp>
        <p:nvSpPr>
          <p:cNvPr id="6" name="内容占位符 2"/>
          <p:cNvSpPr txBox="1">
            <a:spLocks/>
          </p:cNvSpPr>
          <p:nvPr/>
        </p:nvSpPr>
        <p:spPr bwMode="auto">
          <a:xfrm>
            <a:off x="5199063" y="1196975"/>
            <a:ext cx="3933825" cy="476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49263" indent="-449263" algn="l" rtl="0" eaLnBrk="0" fontAlgn="base" hangingPunct="0">
              <a:lnSpc>
                <a:spcPct val="120000"/>
              </a:lnSpc>
              <a:spcBef>
                <a:spcPct val="20000"/>
              </a:spcBef>
              <a:spcAft>
                <a:spcPct val="0"/>
              </a:spcAft>
              <a:buClr>
                <a:schemeClr val="tx1"/>
              </a:buClr>
              <a:buFont typeface="Wingdings" pitchFamily="2" charset="2"/>
              <a:buAutoNum type="arabicPeriod"/>
              <a:defRPr kumimoji="1" sz="2400">
                <a:solidFill>
                  <a:srgbClr val="E24C05"/>
                </a:solidFill>
                <a:latin typeface="+mn-lt"/>
                <a:ea typeface="+mn-ea"/>
                <a:cs typeface="+mn-cs"/>
              </a:defRPr>
            </a:lvl1pPr>
            <a:lvl2pPr marL="900113" indent="-271463" algn="l" rtl="0" eaLnBrk="0" fontAlgn="base" hangingPunct="0">
              <a:lnSpc>
                <a:spcPct val="120000"/>
              </a:lnSpc>
              <a:spcBef>
                <a:spcPct val="20000"/>
              </a:spcBef>
              <a:spcAft>
                <a:spcPct val="0"/>
              </a:spcAft>
              <a:buClr>
                <a:schemeClr val="tx1"/>
              </a:buClr>
              <a:buSzPct val="90000"/>
              <a:buFont typeface="Wingdings" pitchFamily="2" charset="2"/>
              <a:buChar char="Ø"/>
              <a:defRPr kumimoji="1" sz="2400">
                <a:solidFill>
                  <a:schemeClr val="tx1"/>
                </a:solidFill>
                <a:latin typeface="+mn-lt"/>
                <a:ea typeface="+mn-ea"/>
              </a:defRPr>
            </a:lvl2pPr>
            <a:lvl3pPr marL="1714500" indent="-457200" algn="l" rtl="0" eaLnBrk="0" fontAlgn="base" hangingPunct="0">
              <a:lnSpc>
                <a:spcPct val="120000"/>
              </a:lnSpc>
              <a:spcBef>
                <a:spcPct val="20000"/>
              </a:spcBef>
              <a:spcAft>
                <a:spcPct val="0"/>
              </a:spcAft>
              <a:buClr>
                <a:schemeClr val="hlink"/>
              </a:buClr>
              <a:buSzPct val="60000"/>
              <a:buFont typeface="Wingdings" pitchFamily="2" charset="2"/>
              <a:buChar char="q"/>
              <a:defRPr kumimoji="1" sz="2000" b="1">
                <a:solidFill>
                  <a:srgbClr val="000000"/>
                </a:solidFill>
                <a:latin typeface="+mn-lt"/>
                <a:ea typeface="宋体" pitchFamily="2" charset="-122"/>
              </a:defRPr>
            </a:lvl3pPr>
            <a:lvl4pPr marL="2274888" indent="-381000" algn="l" rtl="0" eaLnBrk="0" fontAlgn="base" hangingPunct="0">
              <a:lnSpc>
                <a:spcPct val="120000"/>
              </a:lnSpc>
              <a:spcBef>
                <a:spcPct val="20000"/>
              </a:spcBef>
              <a:spcAft>
                <a:spcPct val="0"/>
              </a:spcAft>
              <a:buClr>
                <a:srgbClr val="006600"/>
              </a:buClr>
              <a:buSzPct val="65000"/>
              <a:buFont typeface="Wingdings" pitchFamily="2" charset="2"/>
              <a:buChar char="n"/>
              <a:defRPr kumimoji="1" sz="2000" b="1">
                <a:solidFill>
                  <a:schemeClr val="tx1"/>
                </a:solidFill>
                <a:latin typeface="+mn-lt"/>
                <a:ea typeface="宋体" pitchFamily="2" charset="-122"/>
              </a:defRPr>
            </a:lvl4pPr>
            <a:lvl5pPr marL="2835275" indent="-381000" algn="l" rtl="0" eaLnBrk="0" fontAlgn="base" hangingPunct="0">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5pPr>
            <a:lvl6pPr marL="32924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6pPr>
            <a:lvl7pPr marL="37496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7pPr>
            <a:lvl8pPr marL="42068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8pPr>
            <a:lvl9pPr marL="46640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9pPr>
          </a:lstStyle>
          <a:p>
            <a:pPr>
              <a:buFont typeface="Arial" panose="020B0604020202020204" pitchFamily="34" charset="0"/>
              <a:buChar char="•"/>
              <a:defRPr/>
            </a:pPr>
            <a:r>
              <a:rPr lang="zh-CN" altLang="en-US" sz="2000" kern="0" dirty="0">
                <a:solidFill>
                  <a:schemeClr val="tx1"/>
                </a:solidFill>
              </a:rPr>
              <a:t>给出虚地址：用户号（程序号）</a:t>
            </a:r>
            <a:r>
              <a:rPr lang="en-US" altLang="zh-CN" sz="2000" kern="0" dirty="0">
                <a:solidFill>
                  <a:schemeClr val="tx1"/>
                </a:solidFill>
              </a:rPr>
              <a:t>+ </a:t>
            </a:r>
            <a:r>
              <a:rPr lang="zh-CN" altLang="en-US" sz="2000" kern="0" dirty="0">
                <a:solidFill>
                  <a:schemeClr val="tx1"/>
                </a:solidFill>
              </a:rPr>
              <a:t>虚页号</a:t>
            </a:r>
            <a:r>
              <a:rPr lang="en-US" altLang="zh-CN" sz="2000" kern="0" dirty="0">
                <a:solidFill>
                  <a:schemeClr val="tx1"/>
                </a:solidFill>
              </a:rPr>
              <a:t> + </a:t>
            </a:r>
            <a:r>
              <a:rPr lang="zh-CN" altLang="en-US" sz="2000" kern="0" dirty="0">
                <a:solidFill>
                  <a:schemeClr val="tx1"/>
                </a:solidFill>
              </a:rPr>
              <a:t>页内偏移。</a:t>
            </a:r>
            <a:endParaRPr lang="en-US" altLang="zh-CN" sz="2000" kern="0" dirty="0">
              <a:solidFill>
                <a:schemeClr val="tx1"/>
              </a:solidFill>
            </a:endParaRPr>
          </a:p>
          <a:p>
            <a:pPr marL="342900" indent="-342900">
              <a:buFont typeface="Arial" panose="020B0604020202020204" pitchFamily="34" charset="0"/>
              <a:buChar char="•"/>
              <a:defRPr/>
            </a:pPr>
            <a:endParaRPr lang="en-US" altLang="zh-CN" sz="2000" kern="0" dirty="0">
              <a:solidFill>
                <a:schemeClr val="tx1"/>
              </a:solidFill>
            </a:endParaRPr>
          </a:p>
          <a:p>
            <a:pPr>
              <a:buFont typeface="Arial" panose="020B0604020202020204" pitchFamily="34" charset="0"/>
              <a:buChar char="•"/>
              <a:defRPr/>
            </a:pPr>
            <a:r>
              <a:rPr lang="zh-CN" altLang="en-US" sz="2000" kern="0" dirty="0">
                <a:solidFill>
                  <a:schemeClr val="tx1"/>
                </a:solidFill>
              </a:rPr>
              <a:t>查找基址寄存器，找到相应程序的页表基地址。</a:t>
            </a:r>
            <a:endParaRPr lang="en-US" altLang="zh-CN" sz="2000" kern="0" dirty="0">
              <a:solidFill>
                <a:schemeClr val="tx1"/>
              </a:solidFill>
            </a:endParaRPr>
          </a:p>
          <a:p>
            <a:pPr marL="0" indent="0">
              <a:buFont typeface="Wingdings" pitchFamily="2" charset="2"/>
              <a:buNone/>
              <a:defRPr/>
            </a:pPr>
            <a:endParaRPr lang="en-US" altLang="zh-CN" sz="2000" kern="0" dirty="0">
              <a:solidFill>
                <a:schemeClr val="tx1"/>
              </a:solidFill>
            </a:endParaRPr>
          </a:p>
          <a:p>
            <a:pPr>
              <a:buFont typeface="Arial" panose="020B0604020202020204" pitchFamily="34" charset="0"/>
              <a:buChar char="•"/>
              <a:defRPr/>
            </a:pPr>
            <a:r>
              <a:rPr lang="zh-CN" altLang="en-US" sz="2000" kern="0" dirty="0">
                <a:solidFill>
                  <a:schemeClr val="tx1"/>
                </a:solidFill>
              </a:rPr>
              <a:t>根据基地址和虚页号，查找页表，得到相应页。主存页号拼接页内偏移 </a:t>
            </a:r>
            <a:r>
              <a:rPr lang="en-US" altLang="zh-CN" sz="2000" kern="0" dirty="0">
                <a:solidFill>
                  <a:schemeClr val="tx1"/>
                </a:solidFill>
              </a:rPr>
              <a:t>= </a:t>
            </a:r>
            <a:r>
              <a:rPr lang="zh-CN" altLang="en-US" sz="2000" kern="0" dirty="0">
                <a:solidFill>
                  <a:schemeClr val="tx1"/>
                </a:solidFill>
              </a:rPr>
              <a:t>主存实地址。</a:t>
            </a:r>
            <a:endParaRPr lang="en-US" altLang="zh-CN" sz="2000" kern="0" dirty="0">
              <a:solidFill>
                <a:schemeClr val="tx1"/>
              </a:solidFill>
            </a:endParaRPr>
          </a:p>
          <a:p>
            <a:pPr>
              <a:buFont typeface="Arial" panose="020B0604020202020204" pitchFamily="34" charset="0"/>
              <a:buChar char="•"/>
              <a:defRPr/>
            </a:pPr>
            <a:endParaRPr lang="en-US" altLang="zh-CN" sz="2000" kern="0" dirty="0">
              <a:solidFill>
                <a:schemeClr val="tx1"/>
              </a:solidFill>
            </a:endParaRPr>
          </a:p>
          <a:p>
            <a:pPr>
              <a:buFont typeface="Arial" panose="020B0604020202020204" pitchFamily="34" charset="0"/>
              <a:buChar char="•"/>
              <a:defRPr/>
            </a:pPr>
            <a:r>
              <a:rPr lang="zh-CN" altLang="en-US" sz="2000" kern="0" dirty="0">
                <a:solidFill>
                  <a:schemeClr val="tx1"/>
                </a:solidFill>
              </a:rPr>
              <a:t>段长和访问方式用于保护程序段。</a:t>
            </a:r>
            <a:endParaRPr lang="en-US" altLang="zh-CN" sz="2000" kern="0" dirty="0">
              <a:solidFill>
                <a:schemeClr val="tx1"/>
              </a:solidFill>
            </a:endParaRPr>
          </a:p>
        </p:txBody>
      </p:sp>
      <p:sp>
        <p:nvSpPr>
          <p:cNvPr id="189446" name="标题 1"/>
          <p:cNvSpPr>
            <a:spLocks noGrp="1"/>
          </p:cNvSpPr>
          <p:nvPr>
            <p:ph type="title"/>
          </p:nvPr>
        </p:nvSpPr>
        <p:spPr/>
        <p:txBody>
          <a:bodyPr/>
          <a:lstStyle/>
          <a:p>
            <a:endParaRPr lang="zh-CN" altLang="en-US"/>
          </a:p>
        </p:txBody>
      </p:sp>
    </p:spTree>
  </p:cSld>
  <p:clrMapOvr>
    <a:masterClrMapping/>
  </p:clrMapOvr>
  <p:transition>
    <p:pull dir="rd"/>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9" name="内容占位符 2" descr="Rectangle: Click to edit Master text styles&#10;Second level&#10;Third level&#10;Fourth level&#10;Fifth level"/>
          <p:cNvSpPr>
            <a:spLocks noGrp="1"/>
          </p:cNvSpPr>
          <p:nvPr>
            <p:ph idx="1"/>
          </p:nvPr>
        </p:nvSpPr>
        <p:spPr>
          <a:xfrm>
            <a:off x="179388" y="981075"/>
            <a:ext cx="8785225" cy="5400675"/>
          </a:xfrm>
        </p:spPr>
        <p:txBody>
          <a:bodyPr/>
          <a:lstStyle/>
          <a:p>
            <a:pPr marL="0" indent="0">
              <a:buFont typeface="Wingdings" panose="05000000000000000000" pitchFamily="2" charset="2"/>
              <a:buNone/>
              <a:defRPr/>
            </a:pPr>
            <a:r>
              <a:rPr lang="zh-CN" altLang="en-US" dirty="0"/>
              <a:t>页式虚拟存储器优点：</a:t>
            </a:r>
            <a:endParaRPr lang="en-US" altLang="zh-CN" dirty="0"/>
          </a:p>
          <a:p>
            <a:pPr marL="342900" indent="-342900">
              <a:buFont typeface="Arial" panose="020B0604020202020204" pitchFamily="34" charset="0"/>
              <a:buChar char="•"/>
              <a:defRPr/>
            </a:pPr>
            <a:r>
              <a:rPr lang="zh-CN" altLang="en-US" sz="2200" dirty="0">
                <a:solidFill>
                  <a:schemeClr val="tx1"/>
                </a:solidFill>
              </a:rPr>
              <a:t>主存利用率高：每个用户程序只有不到一页的浪费。</a:t>
            </a:r>
            <a:endParaRPr lang="en-US" altLang="zh-CN" sz="2200" dirty="0">
              <a:solidFill>
                <a:schemeClr val="tx1"/>
              </a:solidFill>
            </a:endParaRPr>
          </a:p>
          <a:p>
            <a:pPr marL="342900" indent="-342900">
              <a:buFont typeface="Arial" panose="020B0604020202020204" pitchFamily="34" charset="0"/>
              <a:buChar char="•"/>
              <a:defRPr/>
            </a:pPr>
            <a:r>
              <a:rPr lang="zh-CN" altLang="en-US" sz="2200" dirty="0">
                <a:solidFill>
                  <a:schemeClr val="tx1"/>
                </a:solidFill>
              </a:rPr>
              <a:t>页表简单：字段少。</a:t>
            </a:r>
            <a:endParaRPr lang="en-US" altLang="zh-CN" sz="2200" dirty="0">
              <a:solidFill>
                <a:schemeClr val="tx1"/>
              </a:solidFill>
            </a:endParaRPr>
          </a:p>
          <a:p>
            <a:pPr marL="342900" indent="-342900">
              <a:buFont typeface="Arial" panose="020B0604020202020204" pitchFamily="34" charset="0"/>
              <a:buChar char="•"/>
              <a:defRPr/>
            </a:pPr>
            <a:r>
              <a:rPr lang="zh-CN" altLang="en-US" sz="2200" dirty="0">
                <a:solidFill>
                  <a:schemeClr val="tx1"/>
                </a:solidFill>
              </a:rPr>
              <a:t>地址映像和变换速度快。</a:t>
            </a:r>
            <a:endParaRPr lang="en-US" altLang="zh-CN" sz="2200" dirty="0">
              <a:solidFill>
                <a:schemeClr val="tx1"/>
              </a:solidFill>
            </a:endParaRPr>
          </a:p>
          <a:p>
            <a:pPr marL="342900" indent="-342900">
              <a:buFont typeface="Arial" panose="020B0604020202020204" pitchFamily="34" charset="0"/>
              <a:buChar char="•"/>
              <a:defRPr/>
            </a:pPr>
            <a:r>
              <a:rPr lang="zh-CN" altLang="en-US" sz="2200" dirty="0">
                <a:solidFill>
                  <a:schemeClr val="tx1"/>
                </a:solidFill>
              </a:rPr>
              <a:t>对辅存管理容易。</a:t>
            </a:r>
            <a:endParaRPr lang="en-US" altLang="zh-CN" dirty="0"/>
          </a:p>
          <a:p>
            <a:pPr marL="0" indent="0">
              <a:buFont typeface="Wingdings" panose="05000000000000000000" pitchFamily="2" charset="2"/>
              <a:buNone/>
              <a:defRPr/>
            </a:pPr>
            <a:r>
              <a:rPr lang="zh-CN" altLang="en-US" dirty="0"/>
              <a:t>页式虚拟存储器缺点：</a:t>
            </a:r>
            <a:endParaRPr lang="en-US" altLang="zh-CN" dirty="0"/>
          </a:p>
          <a:p>
            <a:pPr marL="342900" indent="-342900">
              <a:buFont typeface="Arial" panose="020B0604020202020204" pitchFamily="34" charset="0"/>
              <a:buChar char="•"/>
              <a:defRPr/>
            </a:pPr>
            <a:r>
              <a:rPr lang="zh-CN" altLang="en-US" sz="2200" dirty="0">
                <a:solidFill>
                  <a:schemeClr val="tx1"/>
                </a:solidFill>
              </a:rPr>
              <a:t>模块化性能不好。</a:t>
            </a:r>
            <a:endParaRPr lang="en-US" altLang="zh-CN" sz="2200" dirty="0">
              <a:solidFill>
                <a:schemeClr val="tx1"/>
              </a:solidFill>
            </a:endParaRPr>
          </a:p>
          <a:p>
            <a:pPr marL="342900" indent="-342900">
              <a:buFont typeface="Arial" panose="020B0604020202020204" pitchFamily="34" charset="0"/>
              <a:buChar char="•"/>
              <a:defRPr/>
            </a:pPr>
            <a:r>
              <a:rPr lang="zh-CN" altLang="en-US" sz="2200" dirty="0">
                <a:solidFill>
                  <a:schemeClr val="tx1"/>
                </a:solidFill>
              </a:rPr>
              <a:t>页表长，占用存储空间大</a:t>
            </a:r>
            <a:endParaRPr lang="en-US" altLang="zh-CN" sz="2200" dirty="0">
              <a:solidFill>
                <a:schemeClr val="tx1"/>
              </a:solidFill>
            </a:endParaRPr>
          </a:p>
          <a:p>
            <a:pPr marL="0" indent="0">
              <a:buFont typeface="Wingdings" panose="05000000000000000000" pitchFamily="2" charset="2"/>
              <a:buNone/>
              <a:defRPr/>
            </a:pPr>
            <a:endParaRPr lang="en-US" altLang="zh-CN" dirty="0"/>
          </a:p>
          <a:p>
            <a:pPr marL="0" indent="0">
              <a:buFont typeface="Wingdings" panose="05000000000000000000" pitchFamily="2" charset="2"/>
              <a:buNone/>
              <a:defRPr/>
            </a:pPr>
            <a:endParaRPr lang="en-US" altLang="zh-CN" dirty="0"/>
          </a:p>
        </p:txBody>
      </p:sp>
      <p:sp>
        <p:nvSpPr>
          <p:cNvPr id="190467" name="标题 1"/>
          <p:cNvSpPr>
            <a:spLocks noGrp="1"/>
          </p:cNvSpPr>
          <p:nvPr>
            <p:ph type="title"/>
          </p:nvPr>
        </p:nvSpPr>
        <p:spPr/>
        <p:txBody>
          <a:bodyPr/>
          <a:lstStyle/>
          <a:p>
            <a:endParaRPr lang="zh-CN" altLang="en-US"/>
          </a:p>
        </p:txBody>
      </p:sp>
    </p:spTree>
  </p:cSld>
  <p:clrMapOvr>
    <a:masterClrMapping/>
  </p:clrMapOvr>
  <p:transition>
    <p:pull dir="rd"/>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内容占位符 2" descr="Rectangle: Click to edit Master text styles&#10;Second level&#10;Third level&#10;Fourth level&#10;Fifth level"/>
          <p:cNvSpPr>
            <a:spLocks noGrp="1"/>
          </p:cNvSpPr>
          <p:nvPr>
            <p:ph idx="1"/>
          </p:nvPr>
        </p:nvSpPr>
        <p:spPr>
          <a:xfrm>
            <a:off x="163513" y="873125"/>
            <a:ext cx="4173537" cy="647700"/>
          </a:xfrm>
        </p:spPr>
        <p:txBody>
          <a:bodyPr/>
          <a:lstStyle/>
          <a:p>
            <a:pPr marL="0" indent="0">
              <a:buFont typeface="Wingdings" panose="05000000000000000000" pitchFamily="2" charset="2"/>
              <a:buNone/>
            </a:pPr>
            <a:r>
              <a:rPr lang="zh-CN" altLang="en-US"/>
              <a:t>段页式虚拟存储器</a:t>
            </a:r>
            <a:r>
              <a:rPr lang="en-US" altLang="zh-CN"/>
              <a:t> - </a:t>
            </a:r>
            <a:r>
              <a:rPr lang="zh-CN" altLang="en-US"/>
              <a:t>地址映像</a:t>
            </a:r>
          </a:p>
        </p:txBody>
      </p:sp>
      <p:pic>
        <p:nvPicPr>
          <p:cNvPr id="191491"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773238"/>
            <a:ext cx="4500563" cy="325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内容占位符 2"/>
          <p:cNvSpPr txBox="1">
            <a:spLocks/>
          </p:cNvSpPr>
          <p:nvPr/>
        </p:nvSpPr>
        <p:spPr bwMode="auto">
          <a:xfrm>
            <a:off x="14288" y="6110288"/>
            <a:ext cx="2592387" cy="23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49263" indent="-449263" algn="l" rtl="0" eaLnBrk="0" fontAlgn="base" hangingPunct="0">
              <a:lnSpc>
                <a:spcPct val="120000"/>
              </a:lnSpc>
              <a:spcBef>
                <a:spcPct val="20000"/>
              </a:spcBef>
              <a:spcAft>
                <a:spcPct val="0"/>
              </a:spcAft>
              <a:buClr>
                <a:schemeClr val="tx1"/>
              </a:buClr>
              <a:buFont typeface="Wingdings" pitchFamily="2" charset="2"/>
              <a:buAutoNum type="arabicPeriod"/>
              <a:defRPr kumimoji="1" sz="2400">
                <a:solidFill>
                  <a:srgbClr val="E24C05"/>
                </a:solidFill>
                <a:latin typeface="+mn-lt"/>
                <a:ea typeface="+mn-ea"/>
                <a:cs typeface="+mn-cs"/>
              </a:defRPr>
            </a:lvl1pPr>
            <a:lvl2pPr marL="900113" indent="-271463" algn="l" rtl="0" eaLnBrk="0" fontAlgn="base" hangingPunct="0">
              <a:lnSpc>
                <a:spcPct val="120000"/>
              </a:lnSpc>
              <a:spcBef>
                <a:spcPct val="20000"/>
              </a:spcBef>
              <a:spcAft>
                <a:spcPct val="0"/>
              </a:spcAft>
              <a:buClr>
                <a:schemeClr val="tx1"/>
              </a:buClr>
              <a:buSzPct val="90000"/>
              <a:buFont typeface="Wingdings" pitchFamily="2" charset="2"/>
              <a:buChar char="Ø"/>
              <a:defRPr kumimoji="1" sz="2400">
                <a:solidFill>
                  <a:schemeClr val="tx1"/>
                </a:solidFill>
                <a:latin typeface="+mn-lt"/>
                <a:ea typeface="+mn-ea"/>
              </a:defRPr>
            </a:lvl2pPr>
            <a:lvl3pPr marL="1714500" indent="-457200" algn="l" rtl="0" eaLnBrk="0" fontAlgn="base" hangingPunct="0">
              <a:lnSpc>
                <a:spcPct val="120000"/>
              </a:lnSpc>
              <a:spcBef>
                <a:spcPct val="20000"/>
              </a:spcBef>
              <a:spcAft>
                <a:spcPct val="0"/>
              </a:spcAft>
              <a:buClr>
                <a:schemeClr val="hlink"/>
              </a:buClr>
              <a:buSzPct val="60000"/>
              <a:buFont typeface="Wingdings" pitchFamily="2" charset="2"/>
              <a:buChar char="q"/>
              <a:defRPr kumimoji="1" sz="2000" b="1">
                <a:solidFill>
                  <a:srgbClr val="000000"/>
                </a:solidFill>
                <a:latin typeface="+mn-lt"/>
                <a:ea typeface="宋体" pitchFamily="2" charset="-122"/>
              </a:defRPr>
            </a:lvl3pPr>
            <a:lvl4pPr marL="2274888" indent="-381000" algn="l" rtl="0" eaLnBrk="0" fontAlgn="base" hangingPunct="0">
              <a:lnSpc>
                <a:spcPct val="120000"/>
              </a:lnSpc>
              <a:spcBef>
                <a:spcPct val="20000"/>
              </a:spcBef>
              <a:spcAft>
                <a:spcPct val="0"/>
              </a:spcAft>
              <a:buClr>
                <a:srgbClr val="006600"/>
              </a:buClr>
              <a:buSzPct val="65000"/>
              <a:buFont typeface="Wingdings" pitchFamily="2" charset="2"/>
              <a:buChar char="n"/>
              <a:defRPr kumimoji="1" sz="2000" b="1">
                <a:solidFill>
                  <a:schemeClr val="tx1"/>
                </a:solidFill>
                <a:latin typeface="+mn-lt"/>
                <a:ea typeface="宋体" pitchFamily="2" charset="-122"/>
              </a:defRPr>
            </a:lvl4pPr>
            <a:lvl5pPr marL="2835275" indent="-381000" algn="l" rtl="0" eaLnBrk="0" fontAlgn="base" hangingPunct="0">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5pPr>
            <a:lvl6pPr marL="32924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6pPr>
            <a:lvl7pPr marL="37496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7pPr>
            <a:lvl8pPr marL="42068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8pPr>
            <a:lvl9pPr marL="46640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9pPr>
          </a:lstStyle>
          <a:p>
            <a:pPr marL="0" indent="0">
              <a:buFont typeface="Wingdings" pitchFamily="2" charset="2"/>
              <a:buNone/>
              <a:defRPr/>
            </a:pPr>
            <a:r>
              <a:rPr lang="zh-CN" altLang="en-US" sz="1200" kern="0" dirty="0">
                <a:solidFill>
                  <a:schemeClr val="tx1"/>
                </a:solidFill>
              </a:rPr>
              <a:t>上图取自郑伟民教材</a:t>
            </a:r>
            <a:endParaRPr lang="en-US" altLang="zh-CN" sz="1200" kern="0" dirty="0">
              <a:solidFill>
                <a:schemeClr val="tx1"/>
              </a:solidFill>
            </a:endParaRPr>
          </a:p>
        </p:txBody>
      </p:sp>
      <p:sp>
        <p:nvSpPr>
          <p:cNvPr id="6" name="内容占位符 2"/>
          <p:cNvSpPr txBox="1">
            <a:spLocks/>
          </p:cNvSpPr>
          <p:nvPr/>
        </p:nvSpPr>
        <p:spPr bwMode="auto">
          <a:xfrm>
            <a:off x="4716463" y="1196975"/>
            <a:ext cx="4416425" cy="476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49263" indent="-449263" algn="l" rtl="0" eaLnBrk="0" fontAlgn="base" hangingPunct="0">
              <a:lnSpc>
                <a:spcPct val="120000"/>
              </a:lnSpc>
              <a:spcBef>
                <a:spcPct val="20000"/>
              </a:spcBef>
              <a:spcAft>
                <a:spcPct val="0"/>
              </a:spcAft>
              <a:buClr>
                <a:schemeClr val="tx1"/>
              </a:buClr>
              <a:buFont typeface="Wingdings" pitchFamily="2" charset="2"/>
              <a:buAutoNum type="arabicPeriod"/>
              <a:defRPr kumimoji="1" sz="2400">
                <a:solidFill>
                  <a:srgbClr val="E24C05"/>
                </a:solidFill>
                <a:latin typeface="+mn-lt"/>
                <a:ea typeface="+mn-ea"/>
                <a:cs typeface="+mn-cs"/>
              </a:defRPr>
            </a:lvl1pPr>
            <a:lvl2pPr marL="900113" indent="-271463" algn="l" rtl="0" eaLnBrk="0" fontAlgn="base" hangingPunct="0">
              <a:lnSpc>
                <a:spcPct val="120000"/>
              </a:lnSpc>
              <a:spcBef>
                <a:spcPct val="20000"/>
              </a:spcBef>
              <a:spcAft>
                <a:spcPct val="0"/>
              </a:spcAft>
              <a:buClr>
                <a:schemeClr val="tx1"/>
              </a:buClr>
              <a:buSzPct val="90000"/>
              <a:buFont typeface="Wingdings" pitchFamily="2" charset="2"/>
              <a:buChar char="Ø"/>
              <a:defRPr kumimoji="1" sz="2400">
                <a:solidFill>
                  <a:schemeClr val="tx1"/>
                </a:solidFill>
                <a:latin typeface="+mn-lt"/>
                <a:ea typeface="+mn-ea"/>
              </a:defRPr>
            </a:lvl2pPr>
            <a:lvl3pPr marL="1714500" indent="-457200" algn="l" rtl="0" eaLnBrk="0" fontAlgn="base" hangingPunct="0">
              <a:lnSpc>
                <a:spcPct val="120000"/>
              </a:lnSpc>
              <a:spcBef>
                <a:spcPct val="20000"/>
              </a:spcBef>
              <a:spcAft>
                <a:spcPct val="0"/>
              </a:spcAft>
              <a:buClr>
                <a:schemeClr val="hlink"/>
              </a:buClr>
              <a:buSzPct val="60000"/>
              <a:buFont typeface="Wingdings" pitchFamily="2" charset="2"/>
              <a:buChar char="q"/>
              <a:defRPr kumimoji="1" sz="2000" b="1">
                <a:solidFill>
                  <a:srgbClr val="000000"/>
                </a:solidFill>
                <a:latin typeface="+mn-lt"/>
                <a:ea typeface="宋体" pitchFamily="2" charset="-122"/>
              </a:defRPr>
            </a:lvl3pPr>
            <a:lvl4pPr marL="2274888" indent="-381000" algn="l" rtl="0" eaLnBrk="0" fontAlgn="base" hangingPunct="0">
              <a:lnSpc>
                <a:spcPct val="120000"/>
              </a:lnSpc>
              <a:spcBef>
                <a:spcPct val="20000"/>
              </a:spcBef>
              <a:spcAft>
                <a:spcPct val="0"/>
              </a:spcAft>
              <a:buClr>
                <a:srgbClr val="006600"/>
              </a:buClr>
              <a:buSzPct val="65000"/>
              <a:buFont typeface="Wingdings" pitchFamily="2" charset="2"/>
              <a:buChar char="n"/>
              <a:defRPr kumimoji="1" sz="2000" b="1">
                <a:solidFill>
                  <a:schemeClr val="tx1"/>
                </a:solidFill>
                <a:latin typeface="+mn-lt"/>
                <a:ea typeface="宋体" pitchFamily="2" charset="-122"/>
              </a:defRPr>
            </a:lvl4pPr>
            <a:lvl5pPr marL="2835275" indent="-381000" algn="l" rtl="0" eaLnBrk="0" fontAlgn="base" hangingPunct="0">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5pPr>
            <a:lvl6pPr marL="32924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6pPr>
            <a:lvl7pPr marL="37496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7pPr>
            <a:lvl8pPr marL="42068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8pPr>
            <a:lvl9pPr marL="46640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9pPr>
          </a:lstStyle>
          <a:p>
            <a:pPr>
              <a:defRPr/>
            </a:pPr>
            <a:r>
              <a:rPr lang="zh-CN" altLang="en-US" sz="2000" kern="0" dirty="0">
                <a:solidFill>
                  <a:schemeClr val="tx1"/>
                </a:solidFill>
              </a:rPr>
              <a:t>结合段式和页式的优缺点，虚存空间分段管理，主存空间分页管理。</a:t>
            </a:r>
            <a:endParaRPr lang="en-US" altLang="zh-CN" sz="2000" kern="0" dirty="0">
              <a:solidFill>
                <a:schemeClr val="tx1"/>
              </a:solidFill>
            </a:endParaRPr>
          </a:p>
          <a:p>
            <a:pPr>
              <a:defRPr/>
            </a:pPr>
            <a:r>
              <a:rPr lang="zh-CN" altLang="en-US" sz="2000" kern="0" dirty="0">
                <a:solidFill>
                  <a:schemeClr val="tx1"/>
                </a:solidFill>
              </a:rPr>
              <a:t>每一道程序分成若干段，每段分成若干页，如图例，页大小为</a:t>
            </a:r>
            <a:r>
              <a:rPr lang="en-US" altLang="zh-CN" sz="2000" kern="0" dirty="0">
                <a:solidFill>
                  <a:schemeClr val="tx1"/>
                </a:solidFill>
              </a:rPr>
              <a:t>4k</a:t>
            </a:r>
          </a:p>
          <a:p>
            <a:pPr>
              <a:defRPr/>
            </a:pPr>
            <a:r>
              <a:rPr lang="zh-CN" altLang="en-US" sz="2000" kern="0" dirty="0">
                <a:solidFill>
                  <a:schemeClr val="tx1"/>
                </a:solidFill>
              </a:rPr>
              <a:t>每一道程序一个段表，段表中每项指出该段页数和页表地址</a:t>
            </a:r>
            <a:endParaRPr lang="en-US" altLang="zh-CN" sz="2000" kern="0" dirty="0">
              <a:solidFill>
                <a:schemeClr val="tx1"/>
              </a:solidFill>
            </a:endParaRPr>
          </a:p>
          <a:p>
            <a:pPr>
              <a:defRPr/>
            </a:pPr>
            <a:r>
              <a:rPr lang="zh-CN" altLang="en-US" sz="2000" kern="0" dirty="0">
                <a:solidFill>
                  <a:schemeClr val="tx1"/>
                </a:solidFill>
              </a:rPr>
              <a:t>由页表指向主存页地址。</a:t>
            </a:r>
            <a:endParaRPr lang="en-US" altLang="zh-CN" sz="2000" kern="0" dirty="0">
              <a:solidFill>
                <a:schemeClr val="tx1"/>
              </a:solidFill>
            </a:endParaRPr>
          </a:p>
        </p:txBody>
      </p:sp>
      <p:sp>
        <p:nvSpPr>
          <p:cNvPr id="191494" name="标题 1"/>
          <p:cNvSpPr>
            <a:spLocks noGrp="1"/>
          </p:cNvSpPr>
          <p:nvPr>
            <p:ph type="title"/>
          </p:nvPr>
        </p:nvSpPr>
        <p:spPr/>
        <p:txBody>
          <a:bodyPr/>
          <a:lstStyle/>
          <a:p>
            <a:endParaRPr lang="zh-CN" altLang="en-US"/>
          </a:p>
        </p:txBody>
      </p:sp>
    </p:spTree>
  </p:cSld>
  <p:clrMapOvr>
    <a:masterClrMapping/>
  </p:clrMapOvr>
  <p:transition>
    <p:pull dir="rd"/>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内容占位符 2" descr="Rectangle: Click to edit Master text styles&#10;Second level&#10;Third level&#10;Fourth level&#10;Fifth level"/>
          <p:cNvSpPr>
            <a:spLocks noGrp="1"/>
          </p:cNvSpPr>
          <p:nvPr>
            <p:ph idx="1"/>
          </p:nvPr>
        </p:nvSpPr>
        <p:spPr>
          <a:xfrm>
            <a:off x="685800" y="981075"/>
            <a:ext cx="4173538" cy="647700"/>
          </a:xfrm>
        </p:spPr>
        <p:txBody>
          <a:bodyPr/>
          <a:lstStyle/>
          <a:p>
            <a:pPr marL="0" indent="0">
              <a:buFont typeface="Wingdings" panose="05000000000000000000" pitchFamily="2" charset="2"/>
              <a:buNone/>
            </a:pPr>
            <a:r>
              <a:rPr lang="zh-CN" altLang="en-US"/>
              <a:t>段页式虚拟存储器</a:t>
            </a:r>
            <a:r>
              <a:rPr lang="en-US" altLang="zh-CN"/>
              <a:t> - </a:t>
            </a:r>
            <a:r>
              <a:rPr lang="zh-CN" altLang="en-US"/>
              <a:t>地址变换</a:t>
            </a:r>
          </a:p>
        </p:txBody>
      </p:sp>
      <p:pic>
        <p:nvPicPr>
          <p:cNvPr id="19251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925" y="1628775"/>
            <a:ext cx="5400675" cy="387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内容占位符 2"/>
          <p:cNvSpPr txBox="1">
            <a:spLocks/>
          </p:cNvSpPr>
          <p:nvPr/>
        </p:nvSpPr>
        <p:spPr bwMode="auto">
          <a:xfrm>
            <a:off x="14288" y="6110288"/>
            <a:ext cx="2592387" cy="23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49263" indent="-449263" algn="l" rtl="0" eaLnBrk="0" fontAlgn="base" hangingPunct="0">
              <a:lnSpc>
                <a:spcPct val="120000"/>
              </a:lnSpc>
              <a:spcBef>
                <a:spcPct val="20000"/>
              </a:spcBef>
              <a:spcAft>
                <a:spcPct val="0"/>
              </a:spcAft>
              <a:buClr>
                <a:schemeClr val="tx1"/>
              </a:buClr>
              <a:buFont typeface="Wingdings" pitchFamily="2" charset="2"/>
              <a:buAutoNum type="arabicPeriod"/>
              <a:defRPr kumimoji="1" sz="2400">
                <a:solidFill>
                  <a:srgbClr val="E24C05"/>
                </a:solidFill>
                <a:latin typeface="+mn-lt"/>
                <a:ea typeface="+mn-ea"/>
                <a:cs typeface="+mn-cs"/>
              </a:defRPr>
            </a:lvl1pPr>
            <a:lvl2pPr marL="900113" indent="-271463" algn="l" rtl="0" eaLnBrk="0" fontAlgn="base" hangingPunct="0">
              <a:lnSpc>
                <a:spcPct val="120000"/>
              </a:lnSpc>
              <a:spcBef>
                <a:spcPct val="20000"/>
              </a:spcBef>
              <a:spcAft>
                <a:spcPct val="0"/>
              </a:spcAft>
              <a:buClr>
                <a:schemeClr val="tx1"/>
              </a:buClr>
              <a:buSzPct val="90000"/>
              <a:buFont typeface="Wingdings" pitchFamily="2" charset="2"/>
              <a:buChar char="Ø"/>
              <a:defRPr kumimoji="1" sz="2400">
                <a:solidFill>
                  <a:schemeClr val="tx1"/>
                </a:solidFill>
                <a:latin typeface="+mn-lt"/>
                <a:ea typeface="+mn-ea"/>
              </a:defRPr>
            </a:lvl2pPr>
            <a:lvl3pPr marL="1714500" indent="-457200" algn="l" rtl="0" eaLnBrk="0" fontAlgn="base" hangingPunct="0">
              <a:lnSpc>
                <a:spcPct val="120000"/>
              </a:lnSpc>
              <a:spcBef>
                <a:spcPct val="20000"/>
              </a:spcBef>
              <a:spcAft>
                <a:spcPct val="0"/>
              </a:spcAft>
              <a:buClr>
                <a:schemeClr val="hlink"/>
              </a:buClr>
              <a:buSzPct val="60000"/>
              <a:buFont typeface="Wingdings" pitchFamily="2" charset="2"/>
              <a:buChar char="q"/>
              <a:defRPr kumimoji="1" sz="2000" b="1">
                <a:solidFill>
                  <a:srgbClr val="000000"/>
                </a:solidFill>
                <a:latin typeface="+mn-lt"/>
                <a:ea typeface="宋体" pitchFamily="2" charset="-122"/>
              </a:defRPr>
            </a:lvl3pPr>
            <a:lvl4pPr marL="2274888" indent="-381000" algn="l" rtl="0" eaLnBrk="0" fontAlgn="base" hangingPunct="0">
              <a:lnSpc>
                <a:spcPct val="120000"/>
              </a:lnSpc>
              <a:spcBef>
                <a:spcPct val="20000"/>
              </a:spcBef>
              <a:spcAft>
                <a:spcPct val="0"/>
              </a:spcAft>
              <a:buClr>
                <a:srgbClr val="006600"/>
              </a:buClr>
              <a:buSzPct val="65000"/>
              <a:buFont typeface="Wingdings" pitchFamily="2" charset="2"/>
              <a:buChar char="n"/>
              <a:defRPr kumimoji="1" sz="2000" b="1">
                <a:solidFill>
                  <a:schemeClr val="tx1"/>
                </a:solidFill>
                <a:latin typeface="+mn-lt"/>
                <a:ea typeface="宋体" pitchFamily="2" charset="-122"/>
              </a:defRPr>
            </a:lvl4pPr>
            <a:lvl5pPr marL="2835275" indent="-381000" algn="l" rtl="0" eaLnBrk="0" fontAlgn="base" hangingPunct="0">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5pPr>
            <a:lvl6pPr marL="32924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6pPr>
            <a:lvl7pPr marL="37496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7pPr>
            <a:lvl8pPr marL="42068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8pPr>
            <a:lvl9pPr marL="46640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9pPr>
          </a:lstStyle>
          <a:p>
            <a:pPr marL="0" indent="0">
              <a:buFont typeface="Wingdings" pitchFamily="2" charset="2"/>
              <a:buNone/>
              <a:defRPr/>
            </a:pPr>
            <a:r>
              <a:rPr lang="zh-CN" altLang="en-US" sz="1200" kern="0" dirty="0">
                <a:solidFill>
                  <a:schemeClr val="tx1"/>
                </a:solidFill>
              </a:rPr>
              <a:t>上图取自郑伟民教材</a:t>
            </a:r>
            <a:endParaRPr lang="en-US" altLang="zh-CN" sz="1200" kern="0" dirty="0">
              <a:solidFill>
                <a:schemeClr val="tx1"/>
              </a:solidFill>
            </a:endParaRPr>
          </a:p>
        </p:txBody>
      </p:sp>
      <p:sp>
        <p:nvSpPr>
          <p:cNvPr id="2" name="矩形 1"/>
          <p:cNvSpPr/>
          <p:nvPr/>
        </p:nvSpPr>
        <p:spPr>
          <a:xfrm>
            <a:off x="5724525" y="1323975"/>
            <a:ext cx="3419475" cy="3416300"/>
          </a:xfrm>
          <a:prstGeom prst="rect">
            <a:avLst/>
          </a:prstGeom>
        </p:spPr>
        <p:txBody>
          <a:bodyPr>
            <a:spAutoFit/>
          </a:bodyPr>
          <a:lstStyle/>
          <a:p>
            <a:pPr eaLnBrk="1" hangingPunct="1">
              <a:buFont typeface="Arial" panose="020B0604020202020204" pitchFamily="34" charset="0"/>
              <a:buChar char="•"/>
              <a:defRPr/>
            </a:pPr>
            <a:r>
              <a:rPr lang="zh-CN" altLang="en-US" kern="0" dirty="0">
                <a:ea typeface="黑体" pitchFamily="2" charset="-122"/>
              </a:rPr>
              <a:t> 给出虚地址：用户号（程序号）</a:t>
            </a:r>
            <a:r>
              <a:rPr lang="en-US" altLang="zh-CN" kern="0" dirty="0">
                <a:ea typeface="黑体" pitchFamily="2" charset="-122"/>
              </a:rPr>
              <a:t>+</a:t>
            </a:r>
            <a:r>
              <a:rPr lang="zh-CN" altLang="en-US" kern="0" dirty="0">
                <a:ea typeface="黑体" pitchFamily="2" charset="-122"/>
              </a:rPr>
              <a:t>段号</a:t>
            </a:r>
            <a:r>
              <a:rPr lang="en-US" altLang="zh-CN" kern="0" dirty="0">
                <a:ea typeface="黑体" pitchFamily="2" charset="-122"/>
              </a:rPr>
              <a:t>+</a:t>
            </a:r>
            <a:r>
              <a:rPr lang="zh-CN" altLang="en-US" kern="0" dirty="0">
                <a:ea typeface="黑体" pitchFamily="2" charset="-122"/>
              </a:rPr>
              <a:t>虚页号</a:t>
            </a:r>
            <a:r>
              <a:rPr lang="en-US" altLang="zh-CN" kern="0" dirty="0">
                <a:ea typeface="黑体" pitchFamily="2" charset="-122"/>
              </a:rPr>
              <a:t>+</a:t>
            </a:r>
            <a:r>
              <a:rPr lang="zh-CN" altLang="en-US" kern="0" dirty="0">
                <a:ea typeface="黑体" pitchFamily="2" charset="-122"/>
              </a:rPr>
              <a:t>页内偏移</a:t>
            </a:r>
            <a:endParaRPr lang="en-US" altLang="zh-CN" kern="0" dirty="0">
              <a:ea typeface="黑体" pitchFamily="2" charset="-122"/>
            </a:endParaRPr>
          </a:p>
          <a:p>
            <a:pPr eaLnBrk="1" hangingPunct="1">
              <a:buFont typeface="Arial" panose="020B0604020202020204" pitchFamily="34" charset="0"/>
              <a:buChar char="•"/>
              <a:defRPr/>
            </a:pPr>
            <a:r>
              <a:rPr lang="en-US" altLang="zh-CN" kern="0" dirty="0">
                <a:ea typeface="黑体" pitchFamily="2" charset="-122"/>
              </a:rPr>
              <a:t> </a:t>
            </a:r>
            <a:r>
              <a:rPr lang="zh-CN" altLang="en-US" kern="0" dirty="0">
                <a:ea typeface="黑体" pitchFamily="2" charset="-122"/>
              </a:rPr>
              <a:t>查段表， 得到页表地址</a:t>
            </a:r>
            <a:endParaRPr lang="en-US" altLang="zh-CN" kern="0" dirty="0">
              <a:ea typeface="黑体" pitchFamily="2" charset="-122"/>
            </a:endParaRPr>
          </a:p>
          <a:p>
            <a:pPr eaLnBrk="1" hangingPunct="1">
              <a:buFont typeface="Arial" panose="020B0604020202020204" pitchFamily="34" charset="0"/>
              <a:buChar char="•"/>
              <a:defRPr/>
            </a:pPr>
            <a:r>
              <a:rPr lang="zh-CN" altLang="en-US" kern="0" dirty="0">
                <a:ea typeface="黑体" pitchFamily="2" charset="-122"/>
              </a:rPr>
              <a:t> 查页表，得到实页号。</a:t>
            </a:r>
            <a:endParaRPr lang="en-US" altLang="zh-CN" kern="0" dirty="0">
              <a:ea typeface="黑体" pitchFamily="2" charset="-122"/>
            </a:endParaRPr>
          </a:p>
          <a:p>
            <a:pPr eaLnBrk="1" hangingPunct="1">
              <a:buFont typeface="Arial" panose="020B0604020202020204" pitchFamily="34" charset="0"/>
              <a:buChar char="•"/>
              <a:defRPr/>
            </a:pPr>
            <a:r>
              <a:rPr lang="en-US" altLang="zh-CN" kern="0" dirty="0">
                <a:ea typeface="黑体" pitchFamily="2" charset="-122"/>
              </a:rPr>
              <a:t> </a:t>
            </a:r>
            <a:r>
              <a:rPr lang="zh-CN" altLang="en-US" kern="0" dirty="0">
                <a:ea typeface="黑体" pitchFamily="2" charset="-122"/>
              </a:rPr>
              <a:t>实页号</a:t>
            </a:r>
            <a:r>
              <a:rPr lang="en-US" altLang="zh-CN" kern="0" dirty="0">
                <a:ea typeface="黑体" pitchFamily="2" charset="-122"/>
              </a:rPr>
              <a:t>+</a:t>
            </a:r>
            <a:r>
              <a:rPr lang="zh-CN" altLang="en-US" kern="0" dirty="0">
                <a:ea typeface="黑体" pitchFamily="2" charset="-122"/>
              </a:rPr>
              <a:t>页内偏移 </a:t>
            </a:r>
            <a:r>
              <a:rPr lang="en-US" altLang="zh-CN" kern="0" dirty="0">
                <a:ea typeface="黑体" pitchFamily="2" charset="-122"/>
              </a:rPr>
              <a:t>= </a:t>
            </a:r>
            <a:r>
              <a:rPr lang="zh-CN" altLang="en-US" kern="0" dirty="0">
                <a:ea typeface="黑体" pitchFamily="2" charset="-122"/>
              </a:rPr>
              <a:t>主存地址。</a:t>
            </a:r>
            <a:endParaRPr lang="en-US" altLang="zh-CN" kern="0" dirty="0">
              <a:ea typeface="黑体" pitchFamily="2" charset="-122"/>
            </a:endParaRPr>
          </a:p>
          <a:p>
            <a:pPr eaLnBrk="1" hangingPunct="1">
              <a:buFont typeface="Arial" panose="020B0604020202020204" pitchFamily="34" charset="0"/>
              <a:buChar char="•"/>
              <a:defRPr/>
            </a:pPr>
            <a:endParaRPr lang="en-US" altLang="zh-CN" kern="0" dirty="0">
              <a:ea typeface="黑体" pitchFamily="2" charset="-122"/>
            </a:endParaRPr>
          </a:p>
        </p:txBody>
      </p:sp>
      <p:sp>
        <p:nvSpPr>
          <p:cNvPr id="192518" name="标题 2"/>
          <p:cNvSpPr>
            <a:spLocks noGrp="1"/>
          </p:cNvSpPr>
          <p:nvPr>
            <p:ph type="title"/>
          </p:nvPr>
        </p:nvSpPr>
        <p:spPr/>
        <p:txBody>
          <a:bodyPr/>
          <a:lstStyle/>
          <a:p>
            <a:endParaRPr lang="zh-CN" altLang="en-US"/>
          </a:p>
        </p:txBody>
      </p:sp>
    </p:spTree>
  </p:cSld>
  <p:clrMapOvr>
    <a:masterClrMapping/>
  </p:clrMapOvr>
  <p:transition>
    <p:pull dir="rd"/>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p:txBody>
          <a:bodyPr/>
          <a:lstStyle/>
          <a:p>
            <a:pPr eaLnBrk="1" hangingPunct="1"/>
            <a:r>
              <a:rPr lang="en-US" altLang="zh-CN">
                <a:latin typeface="黑体" panose="02010609060101010101" pitchFamily="49" charset="-122"/>
              </a:rPr>
              <a:t>5.7 </a:t>
            </a:r>
            <a:r>
              <a:rPr lang="zh-CN" altLang="en-US">
                <a:latin typeface="黑体" panose="02010609060101010101" pitchFamily="49" charset="-122"/>
              </a:rPr>
              <a:t>虚拟存储器</a:t>
            </a:r>
          </a:p>
        </p:txBody>
      </p:sp>
      <p:sp>
        <p:nvSpPr>
          <p:cNvPr id="193539" name="Text Box 4"/>
          <p:cNvSpPr txBox="1">
            <a:spLocks noChangeArrowheads="1"/>
          </p:cNvSpPr>
          <p:nvPr/>
        </p:nvSpPr>
        <p:spPr bwMode="auto">
          <a:xfrm>
            <a:off x="684213" y="1196975"/>
            <a:ext cx="684053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2600">
                <a:solidFill>
                  <a:srgbClr val="0000CC"/>
                </a:solidFill>
                <a:latin typeface="黑体" panose="02010609060101010101" pitchFamily="49" charset="-122"/>
              </a:rPr>
              <a:t>5.7.2 </a:t>
            </a:r>
            <a:r>
              <a:rPr lang="zh-CN" altLang="en-US" sz="2600">
                <a:solidFill>
                  <a:srgbClr val="0000CC"/>
                </a:solidFill>
                <a:latin typeface="黑体" panose="02010609060101010101" pitchFamily="49" charset="-122"/>
              </a:rPr>
              <a:t>快速地址转换技术</a:t>
            </a:r>
          </a:p>
        </p:txBody>
      </p:sp>
      <p:sp>
        <p:nvSpPr>
          <p:cNvPr id="193540" name="Rectangle 5" descr="Rectangle: Click to edit Master text styles&#10;Second level&#10;Third level&#10;Fourth level&#10;Fifth level"/>
          <p:cNvSpPr>
            <a:spLocks noChangeArrowheads="1"/>
          </p:cNvSpPr>
          <p:nvPr/>
        </p:nvSpPr>
        <p:spPr bwMode="auto">
          <a:xfrm>
            <a:off x="684213" y="1743075"/>
            <a:ext cx="7772400" cy="440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1085850" indent="-45720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r>
              <a:rPr lang="zh-CN" altLang="en-US">
                <a:latin typeface="黑体" panose="02010609060101010101" pitchFamily="49" charset="-122"/>
              </a:rPr>
              <a:t>地址变换缓冲器</a:t>
            </a:r>
            <a:r>
              <a:rPr lang="en-US" altLang="zh-CN">
                <a:solidFill>
                  <a:srgbClr val="FF0000"/>
                </a:solidFill>
                <a:latin typeface="黑体" panose="02010609060101010101" pitchFamily="49" charset="-122"/>
              </a:rPr>
              <a:t>TLB</a:t>
            </a:r>
          </a:p>
          <a:p>
            <a:pPr lvl="1" eaLnBrk="1" hangingPunct="1"/>
            <a:r>
              <a:rPr lang="en-US" altLang="zh-CN">
                <a:latin typeface="黑体" panose="02010609060101010101" pitchFamily="49" charset="-122"/>
              </a:rPr>
              <a:t>TLB</a:t>
            </a:r>
            <a:r>
              <a:rPr lang="zh-CN" altLang="en-US">
                <a:latin typeface="黑体" panose="02010609060101010101" pitchFamily="49" charset="-122"/>
              </a:rPr>
              <a:t>是一个专用的高速缓冲器，用于存放近期经常使用的页表项；</a:t>
            </a:r>
          </a:p>
          <a:p>
            <a:pPr lvl="1" eaLnBrk="1" hangingPunct="1"/>
            <a:r>
              <a:rPr lang="en-US" altLang="zh-CN">
                <a:latin typeface="黑体" panose="02010609060101010101" pitchFamily="49" charset="-122"/>
              </a:rPr>
              <a:t>TLB</a:t>
            </a:r>
            <a:r>
              <a:rPr lang="zh-CN" altLang="en-US">
                <a:latin typeface="黑体" panose="02010609060101010101" pitchFamily="49" charset="-122"/>
              </a:rPr>
              <a:t>中的内容是页表部分内容的一个副本；</a:t>
            </a:r>
          </a:p>
          <a:p>
            <a:pPr lvl="1" eaLnBrk="1" hangingPunct="1"/>
            <a:r>
              <a:rPr lang="en-US" altLang="zh-CN">
                <a:latin typeface="黑体" panose="02010609060101010101" pitchFamily="49" charset="-122"/>
              </a:rPr>
              <a:t>TLB</a:t>
            </a:r>
            <a:r>
              <a:rPr lang="zh-CN" altLang="en-US">
                <a:latin typeface="黑体" panose="02010609060101010101" pitchFamily="49" charset="-122"/>
              </a:rPr>
              <a:t>也利用了局部性原理。</a:t>
            </a:r>
          </a:p>
          <a:p>
            <a:pPr eaLnBrk="1" hangingPunct="1"/>
            <a:r>
              <a:rPr lang="en-US" altLang="zh-CN"/>
              <a:t>TLB</a:t>
            </a:r>
            <a:r>
              <a:rPr lang="zh-CN" altLang="en-US"/>
              <a:t>中的项由两部分构成：</a:t>
            </a:r>
            <a:r>
              <a:rPr lang="zh-CN" altLang="en-US">
                <a:solidFill>
                  <a:srgbClr val="D60093"/>
                </a:solidFill>
              </a:rPr>
              <a:t>标识和数据</a:t>
            </a:r>
          </a:p>
          <a:p>
            <a:pPr lvl="1" eaLnBrk="1" hangingPunct="1"/>
            <a:r>
              <a:rPr lang="zh-CN" altLang="en-US"/>
              <a:t>标识中存放的是虚地址的一部分。（用户号</a:t>
            </a:r>
            <a:r>
              <a:rPr lang="en-US" altLang="zh-CN"/>
              <a:t>+</a:t>
            </a:r>
            <a:r>
              <a:rPr lang="zh-CN" altLang="en-US"/>
              <a:t>虚页号）</a:t>
            </a:r>
          </a:p>
          <a:p>
            <a:pPr lvl="1" eaLnBrk="1" hangingPunct="1"/>
            <a:r>
              <a:rPr lang="zh-CN" altLang="en-US"/>
              <a:t>数据部分中存放的则是物理页帧号、有效位、存储保护信息、使用位、修改位等。</a:t>
            </a:r>
            <a:r>
              <a:rPr lang="zh-CN" altLang="en-US">
                <a:solidFill>
                  <a:srgbClr val="E24C05"/>
                </a:solidFill>
              </a:rPr>
              <a:t> </a:t>
            </a:r>
          </a:p>
        </p:txBody>
      </p:sp>
    </p:spTree>
  </p:cSld>
  <p:clrMapOvr>
    <a:masterClrMapping/>
  </p:clrMapOvr>
  <p:transition>
    <p:pull dir="rd"/>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pPr eaLnBrk="1" hangingPunct="1"/>
            <a:r>
              <a:rPr lang="en-US" altLang="zh-CN">
                <a:latin typeface="黑体" panose="02010609060101010101" pitchFamily="49" charset="-122"/>
              </a:rPr>
              <a:t>5.7 </a:t>
            </a:r>
            <a:r>
              <a:rPr lang="zh-CN" altLang="en-US">
                <a:latin typeface="黑体" panose="02010609060101010101" pitchFamily="49" charset="-122"/>
              </a:rPr>
              <a:t>虚拟存储器</a:t>
            </a:r>
          </a:p>
        </p:txBody>
      </p:sp>
      <p:sp>
        <p:nvSpPr>
          <p:cNvPr id="194563" name="Rectangle 3" descr="Rectangle: Click to edit Master text styles&#10;Second level&#10;Third level&#10;Fourth level&#10;Fifth level"/>
          <p:cNvSpPr>
            <a:spLocks noGrp="1" noChangeArrowheads="1"/>
          </p:cNvSpPr>
          <p:nvPr>
            <p:ph type="body" idx="1"/>
          </p:nvPr>
        </p:nvSpPr>
        <p:spPr>
          <a:xfrm>
            <a:off x="760413" y="1651000"/>
            <a:ext cx="7772400" cy="3578225"/>
          </a:xfrm>
        </p:spPr>
        <p:txBody>
          <a:bodyPr/>
          <a:lstStyle/>
          <a:p>
            <a:pPr marL="457200" indent="-457200" eaLnBrk="1" hangingPunct="1">
              <a:buFont typeface="Wingdings" panose="05000000000000000000" pitchFamily="2" charset="2"/>
              <a:buAutoNum type="arabicPeriod" startAt="3"/>
            </a:pPr>
            <a:r>
              <a:rPr lang="en-US" altLang="zh-CN">
                <a:latin typeface="Times New Roman" panose="02020603050405020304" pitchFamily="18" charset="0"/>
              </a:rPr>
              <a:t>AMD Opteron</a:t>
            </a:r>
            <a:r>
              <a:rPr lang="zh-CN" altLang="en-US">
                <a:latin typeface="Times New Roman" panose="02020603050405020304" pitchFamily="18" charset="0"/>
              </a:rPr>
              <a:t>的数据</a:t>
            </a:r>
            <a:r>
              <a:rPr lang="en-US" altLang="zh-CN">
                <a:latin typeface="Times New Roman" panose="02020603050405020304" pitchFamily="18" charset="0"/>
              </a:rPr>
              <a:t>TLB</a:t>
            </a:r>
            <a:r>
              <a:rPr lang="zh-CN" altLang="en-US">
                <a:latin typeface="Times New Roman" panose="02020603050405020304" pitchFamily="18" charset="0"/>
              </a:rPr>
              <a:t>的组织结构</a:t>
            </a:r>
          </a:p>
          <a:p>
            <a:pPr marL="1085850" lvl="1" indent="-457200" eaLnBrk="1" hangingPunct="1"/>
            <a:r>
              <a:rPr lang="zh-CN" altLang="en-US">
                <a:latin typeface="Times New Roman" panose="02020603050405020304" pitchFamily="18" charset="0"/>
              </a:rPr>
              <a:t>包含</a:t>
            </a:r>
            <a:r>
              <a:rPr lang="en-US" altLang="zh-CN">
                <a:latin typeface="Times New Roman" panose="02020603050405020304" pitchFamily="18" charset="0"/>
              </a:rPr>
              <a:t>40</a:t>
            </a:r>
            <a:r>
              <a:rPr lang="zh-CN" altLang="en-US">
                <a:latin typeface="Times New Roman" panose="02020603050405020304" pitchFamily="18" charset="0"/>
              </a:rPr>
              <a:t>个项</a:t>
            </a:r>
          </a:p>
          <a:p>
            <a:pPr marL="1085850" lvl="1" indent="-457200" eaLnBrk="1" hangingPunct="1"/>
            <a:r>
              <a:rPr lang="zh-CN" altLang="en-US">
                <a:latin typeface="Times New Roman" panose="02020603050405020304" pitchFamily="18" charset="0"/>
              </a:rPr>
              <a:t>采用全相联映像 </a:t>
            </a:r>
          </a:p>
          <a:p>
            <a:pPr marL="1085850" lvl="1" indent="-457200" eaLnBrk="1" hangingPunct="1"/>
            <a:r>
              <a:rPr lang="en-US" altLang="zh-CN"/>
              <a:t>AMD Opteron</a:t>
            </a:r>
            <a:r>
              <a:rPr lang="zh-CN" altLang="en-US"/>
              <a:t>的地址转换过程 </a:t>
            </a:r>
          </a:p>
          <a:p>
            <a:pPr marL="457200" indent="-457200" eaLnBrk="1" hangingPunct="1">
              <a:buFont typeface="Wingdings" panose="05000000000000000000" pitchFamily="2" charset="2"/>
              <a:buAutoNum type="arabicPeriod" startAt="4"/>
            </a:pPr>
            <a:r>
              <a:rPr lang="zh-CN" altLang="en-US">
                <a:latin typeface="Times New Roman" panose="02020603050405020304" pitchFamily="18" charset="0"/>
              </a:rPr>
              <a:t>一般</a:t>
            </a:r>
            <a:r>
              <a:rPr lang="en-US" altLang="zh-CN">
                <a:latin typeface="Times New Roman" panose="02020603050405020304" pitchFamily="18" charset="0"/>
              </a:rPr>
              <a:t>TLB</a:t>
            </a:r>
            <a:r>
              <a:rPr lang="zh-CN" altLang="en-US">
                <a:latin typeface="Times New Roman" panose="02020603050405020304" pitchFamily="18" charset="0"/>
              </a:rPr>
              <a:t>比</a:t>
            </a:r>
            <a:r>
              <a:rPr lang="en-US" altLang="zh-CN">
                <a:latin typeface="Times New Roman" panose="02020603050405020304" pitchFamily="18" charset="0"/>
              </a:rPr>
              <a:t>Cache</a:t>
            </a:r>
            <a:r>
              <a:rPr lang="zh-CN" altLang="en-US">
                <a:latin typeface="Times New Roman" panose="02020603050405020304" pitchFamily="18" charset="0"/>
              </a:rPr>
              <a:t>的标识存储器更小、更快。</a:t>
            </a:r>
          </a:p>
          <a:p>
            <a:pPr lvl="2" eaLnBrk="1" hangingPunct="1">
              <a:buFont typeface="Wingdings" panose="05000000000000000000" pitchFamily="2" charset="2"/>
              <a:buNone/>
            </a:pPr>
            <a:r>
              <a:rPr lang="zh-CN" altLang="en-US">
                <a:latin typeface="Times New Roman" panose="02020603050405020304" pitchFamily="18" charset="0"/>
              </a:rPr>
              <a:t>保证</a:t>
            </a:r>
            <a:r>
              <a:rPr lang="en-US" altLang="zh-CN">
                <a:latin typeface="Times New Roman" panose="02020603050405020304" pitchFamily="18" charset="0"/>
              </a:rPr>
              <a:t>TLB</a:t>
            </a:r>
            <a:r>
              <a:rPr lang="zh-CN" altLang="en-US">
                <a:latin typeface="Times New Roman" panose="02020603050405020304" pitchFamily="18" charset="0"/>
              </a:rPr>
              <a:t>的读出操作不会使</a:t>
            </a:r>
            <a:r>
              <a:rPr lang="en-US" altLang="zh-CN">
                <a:latin typeface="Times New Roman" panose="02020603050405020304" pitchFamily="18" charset="0"/>
              </a:rPr>
              <a:t>Cache</a:t>
            </a:r>
            <a:r>
              <a:rPr lang="zh-CN" altLang="en-US">
                <a:latin typeface="Times New Roman" panose="02020603050405020304" pitchFamily="18" charset="0"/>
              </a:rPr>
              <a:t>的命中时间延长。 </a:t>
            </a:r>
          </a:p>
        </p:txBody>
      </p:sp>
    </p:spTree>
  </p:cSld>
  <p:clrMapOvr>
    <a:masterClrMapping/>
  </p:clrMapOvr>
  <p:transition>
    <p:pull dir="rd"/>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6"/>
          <p:cNvSpPr>
            <a:spLocks noGrp="1" noChangeArrowheads="1"/>
          </p:cNvSpPr>
          <p:nvPr>
            <p:ph type="title"/>
          </p:nvPr>
        </p:nvSpPr>
        <p:spPr/>
        <p:txBody>
          <a:bodyPr/>
          <a:lstStyle/>
          <a:p>
            <a:pPr eaLnBrk="1" hangingPunct="1"/>
            <a:r>
              <a:rPr lang="en-US" altLang="zh-CN">
                <a:latin typeface="黑体" panose="02010609060101010101" pitchFamily="49" charset="-122"/>
              </a:rPr>
              <a:t>5.7 </a:t>
            </a:r>
            <a:r>
              <a:rPr lang="zh-CN" altLang="en-US">
                <a:latin typeface="黑体" panose="02010609060101010101" pitchFamily="49" charset="-122"/>
              </a:rPr>
              <a:t>虚拟存储器</a:t>
            </a:r>
          </a:p>
        </p:txBody>
      </p:sp>
      <p:graphicFrame>
        <p:nvGraphicFramePr>
          <p:cNvPr id="195587" name="Object 5"/>
          <p:cNvGraphicFramePr>
            <a:graphicFrameLocks noChangeAspect="1"/>
          </p:cNvGraphicFramePr>
          <p:nvPr>
            <p:ph idx="1"/>
          </p:nvPr>
        </p:nvGraphicFramePr>
        <p:xfrm>
          <a:off x="611188" y="1484313"/>
          <a:ext cx="7920037" cy="4471987"/>
        </p:xfrm>
        <a:graphic>
          <a:graphicData uri="http://schemas.openxmlformats.org/presentationml/2006/ole">
            <mc:AlternateContent xmlns:mc="http://schemas.openxmlformats.org/markup-compatibility/2006">
              <mc:Choice xmlns:v="urn:schemas-microsoft-com:vml" Requires="v">
                <p:oleObj spid="_x0000_s195588" name="图片" r:id="rId3" imgW="4916424" imgH="2775204" progId="Word.Picture.8">
                  <p:embed/>
                </p:oleObj>
              </mc:Choice>
              <mc:Fallback>
                <p:oleObj name="图片" r:id="rId3" imgW="4916424" imgH="2775204" progId="Word.Picture.8">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1484313"/>
                        <a:ext cx="7920037" cy="4471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pull dir="rd"/>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pPr eaLnBrk="1" hangingPunct="1"/>
            <a:r>
              <a:rPr lang="en-US" altLang="zh-CN">
                <a:latin typeface="黑体" panose="02010609060101010101" pitchFamily="49" charset="-122"/>
              </a:rPr>
              <a:t>5.7 </a:t>
            </a:r>
            <a:r>
              <a:rPr lang="zh-CN" altLang="en-US">
                <a:latin typeface="黑体" panose="02010609060101010101" pitchFamily="49" charset="-122"/>
              </a:rPr>
              <a:t>虚拟存储器</a:t>
            </a:r>
          </a:p>
        </p:txBody>
      </p:sp>
      <p:sp>
        <p:nvSpPr>
          <p:cNvPr id="196611" name="Rectangle 3" descr="Rectangle: Click to edit Master text styles&#10;Second level&#10;Third level&#10;Fourth level&#10;Fifth level"/>
          <p:cNvSpPr>
            <a:spLocks noGrp="1" noChangeArrowheads="1"/>
          </p:cNvSpPr>
          <p:nvPr>
            <p:ph type="body" idx="1"/>
          </p:nvPr>
        </p:nvSpPr>
        <p:spPr>
          <a:xfrm>
            <a:off x="685800" y="2349500"/>
            <a:ext cx="7772400" cy="3822700"/>
          </a:xfrm>
        </p:spPr>
        <p:txBody>
          <a:bodyPr/>
          <a:lstStyle/>
          <a:p>
            <a:pPr marL="457200" indent="-457200" eaLnBrk="1" hangingPunct="1"/>
            <a:r>
              <a:rPr lang="en-US" altLang="zh-CN">
                <a:latin typeface="Times New Roman" panose="02020603050405020304" pitchFamily="18" charset="0"/>
              </a:rPr>
              <a:t>Opteron</a:t>
            </a:r>
            <a:r>
              <a:rPr lang="zh-CN" altLang="en-US">
                <a:latin typeface="Times New Roman" panose="02020603050405020304" pitchFamily="18" charset="0"/>
              </a:rPr>
              <a:t>的页面大小：</a:t>
            </a:r>
            <a:r>
              <a:rPr lang="en-US" altLang="zh-CN">
                <a:solidFill>
                  <a:srgbClr val="9933FF"/>
                </a:solidFill>
                <a:latin typeface="Times New Roman" panose="02020603050405020304" pitchFamily="18" charset="0"/>
              </a:rPr>
              <a:t>4KB</a:t>
            </a:r>
            <a:r>
              <a:rPr lang="zh-CN" altLang="en-US">
                <a:solidFill>
                  <a:srgbClr val="9933FF"/>
                </a:solidFill>
                <a:latin typeface="Times New Roman" panose="02020603050405020304" pitchFamily="18" charset="0"/>
              </a:rPr>
              <a:t>，</a:t>
            </a:r>
            <a:r>
              <a:rPr lang="en-US" altLang="zh-CN">
                <a:solidFill>
                  <a:srgbClr val="9933FF"/>
                </a:solidFill>
                <a:latin typeface="Times New Roman" panose="02020603050405020304" pitchFamily="18" charset="0"/>
              </a:rPr>
              <a:t>2MB</a:t>
            </a:r>
            <a:r>
              <a:rPr lang="zh-CN" altLang="en-US">
                <a:solidFill>
                  <a:srgbClr val="9933FF"/>
                </a:solidFill>
                <a:latin typeface="Times New Roman" panose="02020603050405020304" pitchFamily="18" charset="0"/>
              </a:rPr>
              <a:t>和</a:t>
            </a:r>
            <a:r>
              <a:rPr lang="en-US" altLang="zh-CN">
                <a:solidFill>
                  <a:srgbClr val="9933FF"/>
                </a:solidFill>
                <a:latin typeface="Times New Roman" panose="02020603050405020304" pitchFamily="18" charset="0"/>
              </a:rPr>
              <a:t>4MB</a:t>
            </a:r>
            <a:r>
              <a:rPr lang="zh-CN" altLang="en-US">
                <a:solidFill>
                  <a:srgbClr val="9933FF"/>
                </a:solidFill>
                <a:latin typeface="Times New Roman" panose="02020603050405020304" pitchFamily="18" charset="0"/>
              </a:rPr>
              <a:t>。</a:t>
            </a:r>
          </a:p>
          <a:p>
            <a:pPr marL="457200" indent="-457200" eaLnBrk="1" hangingPunct="1"/>
            <a:r>
              <a:rPr lang="en-US" altLang="zh-CN">
                <a:latin typeface="Times New Roman" panose="02020603050405020304" pitchFamily="18" charset="0"/>
              </a:rPr>
              <a:t>AMD64</a:t>
            </a:r>
            <a:r>
              <a:rPr lang="zh-CN" altLang="en-US">
                <a:latin typeface="Times New Roman" panose="02020603050405020304" pitchFamily="18" charset="0"/>
              </a:rPr>
              <a:t>系统结构</a:t>
            </a:r>
          </a:p>
          <a:p>
            <a:pPr lvl="2" eaLnBrk="1" hangingPunct="1">
              <a:buFont typeface="Wingdings" panose="05000000000000000000" pitchFamily="2" charset="2"/>
              <a:buNone/>
            </a:pPr>
            <a:r>
              <a:rPr lang="zh-CN" altLang="en-US">
                <a:latin typeface="Times New Roman" panose="02020603050405020304" pitchFamily="18" charset="0"/>
              </a:rPr>
              <a:t>    虚拟地址： </a:t>
            </a:r>
            <a:r>
              <a:rPr lang="en-US" altLang="zh-CN">
                <a:solidFill>
                  <a:srgbClr val="9933FF"/>
                </a:solidFill>
                <a:latin typeface="Times New Roman" panose="02020603050405020304" pitchFamily="18" charset="0"/>
              </a:rPr>
              <a:t>64</a:t>
            </a:r>
            <a:r>
              <a:rPr lang="zh-CN" altLang="en-US">
                <a:latin typeface="Times New Roman" panose="02020603050405020304" pitchFamily="18" charset="0"/>
              </a:rPr>
              <a:t>位    物理地址：</a:t>
            </a:r>
            <a:r>
              <a:rPr lang="en-US" altLang="zh-CN">
                <a:solidFill>
                  <a:srgbClr val="9933FF"/>
                </a:solidFill>
                <a:latin typeface="Times New Roman" panose="02020603050405020304" pitchFamily="18" charset="0"/>
              </a:rPr>
              <a:t>52</a:t>
            </a:r>
            <a:r>
              <a:rPr lang="zh-CN" altLang="en-US">
                <a:latin typeface="Times New Roman" panose="02020603050405020304" pitchFamily="18" charset="0"/>
              </a:rPr>
              <a:t>位</a:t>
            </a:r>
          </a:p>
          <a:p>
            <a:pPr marL="1085850" lvl="1" indent="-457200" eaLnBrk="1" hangingPunct="1"/>
            <a:r>
              <a:rPr lang="zh-CN" altLang="en-US">
                <a:latin typeface="Times New Roman" panose="02020603050405020304" pitchFamily="18" charset="0"/>
              </a:rPr>
              <a:t>进行虚→实地址转换时，是把</a:t>
            </a:r>
            <a:r>
              <a:rPr lang="en-US" altLang="zh-CN">
                <a:latin typeface="Times New Roman" panose="02020603050405020304" pitchFamily="18" charset="0"/>
              </a:rPr>
              <a:t>64</a:t>
            </a:r>
            <a:r>
              <a:rPr lang="zh-CN" altLang="en-US">
                <a:latin typeface="Times New Roman" panose="02020603050405020304" pitchFamily="18" charset="0"/>
              </a:rPr>
              <a:t>位的虚拟地址映射到</a:t>
            </a:r>
            <a:r>
              <a:rPr lang="en-US" altLang="zh-CN">
                <a:latin typeface="Times New Roman" panose="02020603050405020304" pitchFamily="18" charset="0"/>
              </a:rPr>
              <a:t>52</a:t>
            </a:r>
            <a:r>
              <a:rPr lang="zh-CN" altLang="en-US">
                <a:latin typeface="Times New Roman" panose="02020603050405020304" pitchFamily="18" charset="0"/>
              </a:rPr>
              <a:t>位的物理地址。</a:t>
            </a:r>
          </a:p>
          <a:p>
            <a:pPr marL="1085850" lvl="1" indent="-457200" eaLnBrk="1" hangingPunct="1"/>
            <a:r>
              <a:rPr lang="zh-CN" altLang="en-US">
                <a:solidFill>
                  <a:srgbClr val="D60093"/>
                </a:solidFill>
                <a:latin typeface="Times New Roman" panose="02020603050405020304" pitchFamily="18" charset="0"/>
              </a:rPr>
              <a:t>要求：</a:t>
            </a:r>
            <a:r>
              <a:rPr lang="en-US" altLang="zh-CN">
                <a:latin typeface="Times New Roman" panose="02020603050405020304" pitchFamily="18" charset="0"/>
              </a:rPr>
              <a:t>64</a:t>
            </a:r>
            <a:r>
              <a:rPr lang="zh-CN" altLang="en-US">
                <a:latin typeface="Times New Roman" panose="02020603050405020304" pitchFamily="18" charset="0"/>
              </a:rPr>
              <a:t>位虚拟地址中的高</a:t>
            </a:r>
            <a:r>
              <a:rPr lang="en-US" altLang="zh-CN">
                <a:latin typeface="Times New Roman" panose="02020603050405020304" pitchFamily="18" charset="0"/>
              </a:rPr>
              <a:t>16</a:t>
            </a:r>
            <a:r>
              <a:rPr lang="zh-CN" altLang="en-US">
                <a:latin typeface="Times New Roman" panose="02020603050405020304" pitchFamily="18" charset="0"/>
              </a:rPr>
              <a:t>位是由低</a:t>
            </a:r>
            <a:r>
              <a:rPr lang="en-US" altLang="zh-CN">
                <a:latin typeface="Times New Roman" panose="02020603050405020304" pitchFamily="18" charset="0"/>
              </a:rPr>
              <a:t>48</a:t>
            </a:r>
            <a:r>
              <a:rPr lang="zh-CN" altLang="en-US">
                <a:latin typeface="Times New Roman" panose="02020603050405020304" pitchFamily="18" charset="0"/>
              </a:rPr>
              <a:t>位进行符号位扩展而来的</a:t>
            </a:r>
          </a:p>
          <a:p>
            <a:pPr lvl="3" eaLnBrk="1" hangingPunct="1">
              <a:buFont typeface="Wingdings" panose="05000000000000000000" pitchFamily="2" charset="2"/>
              <a:buNone/>
            </a:pPr>
            <a:r>
              <a:rPr lang="zh-CN" altLang="en-US">
                <a:solidFill>
                  <a:srgbClr val="000000"/>
                </a:solidFill>
                <a:latin typeface="Times New Roman" panose="02020603050405020304" pitchFamily="18" charset="0"/>
              </a:rPr>
              <a:t>规范格式</a:t>
            </a:r>
          </a:p>
        </p:txBody>
      </p:sp>
      <p:sp>
        <p:nvSpPr>
          <p:cNvPr id="196612" name="Text Box 4"/>
          <p:cNvSpPr txBox="1">
            <a:spLocks noChangeArrowheads="1"/>
          </p:cNvSpPr>
          <p:nvPr/>
        </p:nvSpPr>
        <p:spPr bwMode="auto">
          <a:xfrm>
            <a:off x="684213" y="1268413"/>
            <a:ext cx="7920037" cy="100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2600">
                <a:solidFill>
                  <a:srgbClr val="0000CC"/>
                </a:solidFill>
                <a:latin typeface="黑体" panose="02010609060101010101" pitchFamily="49" charset="-122"/>
              </a:rPr>
              <a:t>5.7.3 </a:t>
            </a:r>
            <a:r>
              <a:rPr lang="zh-CN" altLang="en-US" sz="2600">
                <a:solidFill>
                  <a:srgbClr val="0000CC"/>
                </a:solidFill>
                <a:latin typeface="黑体" panose="02010609060101010101" pitchFamily="49" charset="-122"/>
              </a:rPr>
              <a:t>页式虚拟存储器实例：</a:t>
            </a:r>
          </a:p>
          <a:p>
            <a:pPr eaLnBrk="1" hangingPunct="1">
              <a:lnSpc>
                <a:spcPct val="70000"/>
              </a:lnSpc>
              <a:spcBef>
                <a:spcPct val="50000"/>
              </a:spcBef>
              <a:buClrTx/>
              <a:buFontTx/>
              <a:buNone/>
            </a:pPr>
            <a:r>
              <a:rPr lang="zh-CN" altLang="en-US" sz="2600">
                <a:solidFill>
                  <a:srgbClr val="0000CC"/>
                </a:solidFill>
                <a:latin typeface="黑体" panose="02010609060101010101" pitchFamily="49" charset="-122"/>
              </a:rPr>
              <a:t>               </a:t>
            </a:r>
            <a:r>
              <a:rPr lang="en-US" altLang="zh-CN" sz="2600">
                <a:solidFill>
                  <a:srgbClr val="0000CC"/>
                </a:solidFill>
                <a:latin typeface="黑体" panose="02010609060101010101" pitchFamily="49" charset="-122"/>
              </a:rPr>
              <a:t>64</a:t>
            </a:r>
            <a:r>
              <a:rPr lang="zh-CN" altLang="en-US" sz="2600">
                <a:solidFill>
                  <a:srgbClr val="0000CC"/>
                </a:solidFill>
                <a:latin typeface="黑体" panose="02010609060101010101" pitchFamily="49" charset="-122"/>
              </a:rPr>
              <a:t>位</a:t>
            </a:r>
            <a:r>
              <a:rPr lang="en-US" altLang="zh-CN" sz="2600">
                <a:solidFill>
                  <a:srgbClr val="0000CC"/>
                </a:solidFill>
                <a:latin typeface="黑体" panose="02010609060101010101" pitchFamily="49" charset="-122"/>
              </a:rPr>
              <a:t>Opteron</a:t>
            </a:r>
            <a:r>
              <a:rPr lang="zh-CN" altLang="en-US" sz="2600">
                <a:solidFill>
                  <a:srgbClr val="0000CC"/>
                </a:solidFill>
                <a:latin typeface="黑体" panose="02010609060101010101" pitchFamily="49" charset="-122"/>
              </a:rPr>
              <a:t>的存储管理</a:t>
            </a:r>
            <a:r>
              <a:rPr lang="zh-CN" altLang="en-US" sz="2800">
                <a:solidFill>
                  <a:srgbClr val="0000CC"/>
                </a:solidFill>
                <a:latin typeface="黑体" panose="02010609060101010101" pitchFamily="49" charset="-122"/>
              </a:rPr>
              <a:t> </a:t>
            </a:r>
          </a:p>
        </p:txBody>
      </p:sp>
    </p:spTree>
  </p:cSld>
  <p:clrMapOvr>
    <a:masterClrMapping/>
  </p:clrMapOvr>
  <p:transition>
    <p:pull dir="rd"/>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lstStyle/>
          <a:p>
            <a:pPr eaLnBrk="1" hangingPunct="1"/>
            <a:r>
              <a:rPr lang="en-US" altLang="zh-CN">
                <a:latin typeface="黑体" panose="02010609060101010101" pitchFamily="49" charset="-122"/>
              </a:rPr>
              <a:t>5.7 </a:t>
            </a:r>
            <a:r>
              <a:rPr lang="zh-CN" altLang="en-US">
                <a:latin typeface="黑体" panose="02010609060101010101" pitchFamily="49" charset="-122"/>
              </a:rPr>
              <a:t>虚拟存储器</a:t>
            </a:r>
          </a:p>
        </p:txBody>
      </p:sp>
      <p:sp>
        <p:nvSpPr>
          <p:cNvPr id="197635" name="Rectangle 3" descr="Rectangle: Click to edit Master text styles&#10;Second level&#10;Third level&#10;Fourth level&#10;Fifth level"/>
          <p:cNvSpPr>
            <a:spLocks noGrp="1" noChangeArrowheads="1"/>
          </p:cNvSpPr>
          <p:nvPr>
            <p:ph type="body" idx="1"/>
          </p:nvPr>
        </p:nvSpPr>
        <p:spPr>
          <a:xfrm>
            <a:off x="685800" y="1219200"/>
            <a:ext cx="7772400" cy="5162550"/>
          </a:xfrm>
        </p:spPr>
        <p:txBody>
          <a:bodyPr/>
          <a:lstStyle/>
          <a:p>
            <a:pPr marL="457200" indent="-457200" eaLnBrk="1" hangingPunct="1">
              <a:buFont typeface="Wingdings" panose="05000000000000000000" pitchFamily="2" charset="2"/>
              <a:buAutoNum type="arabicPeriod" startAt="3"/>
            </a:pPr>
            <a:r>
              <a:rPr lang="zh-CN" altLang="en-US"/>
              <a:t>采用多级分层页表结构来映射地址空间，以便使页表大小合适。</a:t>
            </a:r>
          </a:p>
          <a:p>
            <a:pPr marL="1085850" lvl="1" indent="-457200" eaLnBrk="1" hangingPunct="1"/>
            <a:r>
              <a:rPr lang="zh-CN" altLang="en-US"/>
              <a:t>分级的级数取决于虚拟地址空间的大小</a:t>
            </a:r>
          </a:p>
          <a:p>
            <a:pPr marL="1085850" lvl="1" indent="-457200" eaLnBrk="1" hangingPunct="1"/>
            <a:r>
              <a:rPr lang="zh-CN" altLang="en-US"/>
              <a:t> </a:t>
            </a:r>
            <a:r>
              <a:rPr lang="en-US" altLang="zh-CN">
                <a:latin typeface="Times New Roman" panose="02020603050405020304" pitchFamily="18" charset="0"/>
              </a:rPr>
              <a:t>Opteron</a:t>
            </a:r>
            <a:r>
              <a:rPr lang="zh-CN" altLang="en-US">
                <a:latin typeface="Times New Roman" panose="02020603050405020304" pitchFamily="18" charset="0"/>
              </a:rPr>
              <a:t>的</a:t>
            </a:r>
            <a:r>
              <a:rPr lang="en-US" altLang="zh-CN">
                <a:solidFill>
                  <a:srgbClr val="9933FF"/>
                </a:solidFill>
                <a:latin typeface="Times New Roman" panose="02020603050405020304" pitchFamily="18" charset="0"/>
              </a:rPr>
              <a:t>48</a:t>
            </a:r>
            <a:r>
              <a:rPr lang="zh-CN" altLang="en-US">
                <a:latin typeface="Times New Roman" panose="02020603050405020304" pitchFamily="18" charset="0"/>
              </a:rPr>
              <a:t>位虚拟地址的</a:t>
            </a:r>
            <a:r>
              <a:rPr lang="en-US" altLang="zh-CN">
                <a:solidFill>
                  <a:srgbClr val="9933FF"/>
                </a:solidFill>
                <a:latin typeface="Times New Roman" panose="02020603050405020304" pitchFamily="18" charset="0"/>
              </a:rPr>
              <a:t>4</a:t>
            </a:r>
            <a:r>
              <a:rPr lang="zh-CN" altLang="en-US">
                <a:latin typeface="Times New Roman" panose="02020603050405020304" pitchFamily="18" charset="0"/>
              </a:rPr>
              <a:t>级转换</a:t>
            </a:r>
            <a:r>
              <a:rPr lang="zh-CN" altLang="en-US"/>
              <a:t> </a:t>
            </a:r>
          </a:p>
          <a:p>
            <a:pPr marL="1085850" lvl="1" indent="-457200" eaLnBrk="1" hangingPunct="1"/>
            <a:r>
              <a:rPr lang="zh-CN" altLang="en-US"/>
              <a:t>每个分级页表的偏移量分别来自</a:t>
            </a:r>
            <a:r>
              <a:rPr lang="en-US" altLang="zh-CN">
                <a:solidFill>
                  <a:srgbClr val="9933FF"/>
                </a:solidFill>
                <a:latin typeface="Times New Roman" panose="02020603050405020304" pitchFamily="18" charset="0"/>
              </a:rPr>
              <a:t>4</a:t>
            </a:r>
            <a:r>
              <a:rPr lang="zh-CN" altLang="en-US">
                <a:latin typeface="Times New Roman" panose="02020603050405020304" pitchFamily="18" charset="0"/>
              </a:rPr>
              <a:t>个</a:t>
            </a:r>
            <a:r>
              <a:rPr lang="en-US" altLang="zh-CN">
                <a:solidFill>
                  <a:srgbClr val="9933FF"/>
                </a:solidFill>
                <a:latin typeface="Times New Roman" panose="02020603050405020304" pitchFamily="18" charset="0"/>
              </a:rPr>
              <a:t>9</a:t>
            </a:r>
            <a:r>
              <a:rPr lang="zh-CN" altLang="en-US">
                <a:latin typeface="Times New Roman" panose="02020603050405020304" pitchFamily="18" charset="0"/>
              </a:rPr>
              <a:t>位的字段 </a:t>
            </a:r>
          </a:p>
          <a:p>
            <a:pPr marL="457200" indent="-457200" eaLnBrk="1" hangingPunct="1">
              <a:buFont typeface="Wingdings" panose="05000000000000000000" pitchFamily="2" charset="2"/>
              <a:buAutoNum type="arabicPeriod" startAt="4"/>
            </a:pPr>
            <a:r>
              <a:rPr lang="en-US" altLang="zh-CN">
                <a:latin typeface="Times New Roman" panose="02020603050405020304" pitchFamily="18" charset="0"/>
              </a:rPr>
              <a:t>Opteron</a:t>
            </a:r>
            <a:r>
              <a:rPr lang="zh-CN" altLang="en-US">
                <a:latin typeface="Times New Roman" panose="02020603050405020304" pitchFamily="18" charset="0"/>
              </a:rPr>
              <a:t>的每一级页表都采用</a:t>
            </a:r>
            <a:r>
              <a:rPr lang="en-US" altLang="zh-CN">
                <a:solidFill>
                  <a:srgbClr val="9933FF"/>
                </a:solidFill>
                <a:latin typeface="Times New Roman" panose="02020603050405020304" pitchFamily="18" charset="0"/>
              </a:rPr>
              <a:t>64</a:t>
            </a:r>
            <a:r>
              <a:rPr lang="zh-CN" altLang="en-US">
                <a:latin typeface="Times New Roman" panose="02020603050405020304" pitchFamily="18" charset="0"/>
              </a:rPr>
              <a:t>位的项</a:t>
            </a:r>
          </a:p>
          <a:p>
            <a:pPr marL="1085850" lvl="1" indent="-457200" eaLnBrk="1" hangingPunct="1">
              <a:buFont typeface="Wingdings" panose="05000000000000000000" pitchFamily="2" charset="2"/>
              <a:buNone/>
            </a:pPr>
            <a:r>
              <a:rPr lang="zh-CN" altLang="en-US">
                <a:latin typeface="Times New Roman" panose="02020603050405020304" pitchFamily="18" charset="0"/>
              </a:rPr>
              <a:t>其中：</a:t>
            </a:r>
          </a:p>
          <a:p>
            <a:pPr marL="1085850" lvl="1" indent="-457200" eaLnBrk="1" hangingPunct="1"/>
            <a:r>
              <a:rPr lang="zh-CN" altLang="en-US">
                <a:latin typeface="Times New Roman" panose="02020603050405020304" pitchFamily="18" charset="0"/>
              </a:rPr>
              <a:t>前</a:t>
            </a:r>
            <a:r>
              <a:rPr lang="en-US" altLang="zh-CN">
                <a:solidFill>
                  <a:srgbClr val="9933FF"/>
                </a:solidFill>
                <a:latin typeface="Times New Roman" panose="02020603050405020304" pitchFamily="18" charset="0"/>
              </a:rPr>
              <a:t>12</a:t>
            </a:r>
            <a:r>
              <a:rPr lang="zh-CN" altLang="en-US">
                <a:latin typeface="Times New Roman" panose="02020603050405020304" pitchFamily="18" charset="0"/>
              </a:rPr>
              <a:t>位留给将来使用</a:t>
            </a:r>
          </a:p>
          <a:p>
            <a:pPr marL="1085850" lvl="1" indent="-457200" eaLnBrk="1" hangingPunct="1"/>
            <a:r>
              <a:rPr lang="zh-CN" altLang="en-US">
                <a:latin typeface="Times New Roman" panose="02020603050405020304" pitchFamily="18" charset="0"/>
              </a:rPr>
              <a:t>随后的</a:t>
            </a:r>
            <a:r>
              <a:rPr lang="en-US" altLang="zh-CN">
                <a:solidFill>
                  <a:srgbClr val="9933FF"/>
                </a:solidFill>
                <a:latin typeface="Times New Roman" panose="02020603050405020304" pitchFamily="18" charset="0"/>
              </a:rPr>
              <a:t>52</a:t>
            </a:r>
            <a:r>
              <a:rPr lang="zh-CN" altLang="en-US">
                <a:latin typeface="Times New Roman" panose="02020603050405020304" pitchFamily="18" charset="0"/>
              </a:rPr>
              <a:t>位是物理页号</a:t>
            </a:r>
          </a:p>
          <a:p>
            <a:pPr marL="1085850" lvl="1" indent="-457200" eaLnBrk="1" hangingPunct="1">
              <a:buFont typeface="Wingdings" panose="05000000000000000000" pitchFamily="2" charset="2"/>
              <a:buNone/>
            </a:pPr>
            <a:endParaRPr lang="en-US" altLang="zh-CN">
              <a:latin typeface="Times New Roman" panose="02020603050405020304" pitchFamily="18" charset="0"/>
            </a:endParaRPr>
          </a:p>
        </p:txBody>
      </p:sp>
    </p:spTree>
  </p:cSld>
  <p:clrMapOvr>
    <a:masterClrMapping/>
  </p:clrMapOvr>
  <p:transition>
    <p:pull dir="rd"/>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5"/>
          <p:cNvSpPr>
            <a:spLocks noGrp="1" noChangeArrowheads="1"/>
          </p:cNvSpPr>
          <p:nvPr>
            <p:ph type="title"/>
          </p:nvPr>
        </p:nvSpPr>
        <p:spPr/>
        <p:txBody>
          <a:bodyPr/>
          <a:lstStyle/>
          <a:p>
            <a:pPr eaLnBrk="1" hangingPunct="1"/>
            <a:endParaRPr lang="zh-CN" altLang="zh-CN"/>
          </a:p>
        </p:txBody>
      </p:sp>
      <p:graphicFrame>
        <p:nvGraphicFramePr>
          <p:cNvPr id="198659" name="Object 4"/>
          <p:cNvGraphicFramePr>
            <a:graphicFrameLocks noChangeAspect="1"/>
          </p:cNvGraphicFramePr>
          <p:nvPr>
            <p:ph idx="1"/>
          </p:nvPr>
        </p:nvGraphicFramePr>
        <p:xfrm>
          <a:off x="323850" y="1052513"/>
          <a:ext cx="8064500" cy="5159375"/>
        </p:xfrm>
        <a:graphic>
          <a:graphicData uri="http://schemas.openxmlformats.org/presentationml/2006/ole">
            <mc:AlternateContent xmlns:mc="http://schemas.openxmlformats.org/markup-compatibility/2006">
              <mc:Choice xmlns:v="urn:schemas-microsoft-com:vml" Requires="v">
                <p:oleObj spid="_x0000_s198660" name="图片" r:id="rId3" imgW="5301465" imgH="3400746" progId="Word.Picture.8">
                  <p:embed/>
                </p:oleObj>
              </mc:Choice>
              <mc:Fallback>
                <p:oleObj name="图片" r:id="rId3" imgW="5301465" imgH="3400746" progId="Word.Picture.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1052513"/>
                        <a:ext cx="8064500" cy="5159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pull dir="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ltLang="zh-CN">
                <a:latin typeface="黑体" panose="02010609060101010101" pitchFamily="49" charset="-122"/>
              </a:rPr>
              <a:t>5.2 Cache</a:t>
            </a:r>
            <a:r>
              <a:rPr lang="zh-CN" altLang="en-US">
                <a:latin typeface="黑体" panose="02010609060101010101" pitchFamily="49" charset="-122"/>
              </a:rPr>
              <a:t>基本知识</a:t>
            </a:r>
          </a:p>
        </p:txBody>
      </p:sp>
      <p:sp>
        <p:nvSpPr>
          <p:cNvPr id="22531" name="Rectangle 3" descr="Rectangle: Click to edit Master text styles&#10;Second level&#10;Third level&#10;Fourth level&#10;Fifth level"/>
          <p:cNvSpPr>
            <a:spLocks noGrp="1" noChangeArrowheads="1"/>
          </p:cNvSpPr>
          <p:nvPr>
            <p:ph type="body" idx="1"/>
          </p:nvPr>
        </p:nvSpPr>
        <p:spPr/>
        <p:txBody>
          <a:bodyPr/>
          <a:lstStyle/>
          <a:p>
            <a:pPr marL="457200" indent="-457200" eaLnBrk="1" hangingPunct="1">
              <a:buFont typeface="Wingdings" panose="05000000000000000000" pitchFamily="2" charset="2"/>
              <a:buAutoNum type="arabicPeriod" startAt="2"/>
            </a:pPr>
            <a:r>
              <a:rPr lang="zh-CN" altLang="en-US"/>
              <a:t>直接映像 </a:t>
            </a:r>
          </a:p>
          <a:p>
            <a:pPr marL="1085850" lvl="1" indent="-457200" eaLnBrk="1" hangingPunct="1"/>
            <a:r>
              <a:rPr lang="zh-CN" altLang="en-US">
                <a:solidFill>
                  <a:srgbClr val="FF0000"/>
                </a:solidFill>
              </a:rPr>
              <a:t>直接映像：</a:t>
            </a:r>
            <a:r>
              <a:rPr lang="zh-CN" altLang="en-US"/>
              <a:t>主存中的每一块只能被放置到</a:t>
            </a:r>
            <a:r>
              <a:rPr lang="en-US" altLang="zh-CN">
                <a:latin typeface="黑体" panose="02010609060101010101" pitchFamily="49" charset="-122"/>
              </a:rPr>
              <a:t>Cache</a:t>
            </a:r>
            <a:r>
              <a:rPr lang="zh-CN" altLang="en-US"/>
              <a:t>中唯一的一个位置。　　　　</a:t>
            </a:r>
            <a:r>
              <a:rPr lang="zh-CN" altLang="en-US">
                <a:solidFill>
                  <a:srgbClr val="FFFF66"/>
                </a:solidFill>
                <a:hlinkClick r:id="rId2" action="ppaction://hlinkfile"/>
              </a:rPr>
              <a:t>举例</a:t>
            </a:r>
            <a:endParaRPr lang="zh-CN" altLang="en-US"/>
          </a:p>
          <a:p>
            <a:pPr lvl="2" eaLnBrk="1" hangingPunct="1">
              <a:buFont typeface="Wingdings" panose="05000000000000000000" pitchFamily="2" charset="2"/>
              <a:buNone/>
            </a:pPr>
            <a:r>
              <a:rPr lang="zh-CN" altLang="en-US"/>
              <a:t>　　　　（循环分配）</a:t>
            </a:r>
          </a:p>
          <a:p>
            <a:pPr marL="1085850" lvl="1" indent="-457200" eaLnBrk="1" hangingPunct="1"/>
            <a:r>
              <a:rPr lang="zh-CN" altLang="en-US">
                <a:solidFill>
                  <a:srgbClr val="D60093"/>
                </a:solidFill>
              </a:rPr>
              <a:t>对比：</a:t>
            </a:r>
            <a:r>
              <a:rPr lang="zh-CN" altLang="en-US"/>
              <a:t>阅览室位置 ── 只有一个位置可以坐</a:t>
            </a:r>
          </a:p>
          <a:p>
            <a:pPr marL="1085850" lvl="1" indent="-457200" eaLnBrk="1" hangingPunct="1"/>
            <a:r>
              <a:rPr lang="zh-CN" altLang="en-US">
                <a:solidFill>
                  <a:srgbClr val="D60093"/>
                </a:solidFill>
              </a:rPr>
              <a:t>特点：</a:t>
            </a:r>
            <a:r>
              <a:rPr lang="zh-CN" altLang="en-US"/>
              <a:t>空间利用率最低，冲突概率最高，</a:t>
            </a:r>
          </a:p>
          <a:p>
            <a:pPr marL="1085850" lvl="1" indent="-457200" eaLnBrk="1" hangingPunct="1">
              <a:buFont typeface="Wingdings" panose="05000000000000000000" pitchFamily="2" charset="2"/>
              <a:buNone/>
            </a:pPr>
            <a:r>
              <a:rPr lang="zh-CN" altLang="en-US"/>
              <a:t>　　　　 实现最简单。</a:t>
            </a:r>
          </a:p>
          <a:p>
            <a:pPr marL="1085850" lvl="1" indent="-457200" eaLnBrk="1" hangingPunct="1"/>
            <a:r>
              <a:rPr lang="zh-CN" altLang="en-US">
                <a:latin typeface="黑体" panose="02010609060101010101" pitchFamily="49" charset="-122"/>
              </a:rPr>
              <a:t>对于主存的第</a:t>
            </a:r>
            <a:r>
              <a:rPr lang="en-US" altLang="zh-CN" i="1">
                <a:solidFill>
                  <a:srgbClr val="9933FF"/>
                </a:solidFill>
                <a:latin typeface="黑体" panose="02010609060101010101" pitchFamily="49" charset="-122"/>
              </a:rPr>
              <a:t>i</a:t>
            </a:r>
            <a:r>
              <a:rPr lang="en-US" altLang="zh-CN" i="1">
                <a:solidFill>
                  <a:srgbClr val="008000"/>
                </a:solidFill>
                <a:latin typeface="黑体" panose="02010609060101010101" pitchFamily="49" charset="-122"/>
              </a:rPr>
              <a:t> </a:t>
            </a:r>
            <a:r>
              <a:rPr lang="zh-CN" altLang="en-US">
                <a:latin typeface="黑体" panose="02010609060101010101" pitchFamily="49" charset="-122"/>
              </a:rPr>
              <a:t>块，若它映像到</a:t>
            </a:r>
            <a:r>
              <a:rPr lang="en-US" altLang="zh-CN">
                <a:latin typeface="黑体" panose="02010609060101010101" pitchFamily="49" charset="-122"/>
              </a:rPr>
              <a:t>Cache</a:t>
            </a:r>
            <a:r>
              <a:rPr lang="zh-CN" altLang="en-US">
                <a:latin typeface="黑体" panose="02010609060101010101" pitchFamily="49" charset="-122"/>
              </a:rPr>
              <a:t>的第</a:t>
            </a:r>
            <a:r>
              <a:rPr lang="en-US" altLang="zh-CN" i="1">
                <a:solidFill>
                  <a:srgbClr val="9933FF"/>
                </a:solidFill>
                <a:latin typeface="黑体" panose="02010609060101010101" pitchFamily="49" charset="-122"/>
              </a:rPr>
              <a:t>j</a:t>
            </a:r>
            <a:r>
              <a:rPr lang="en-US" altLang="zh-CN" i="1">
                <a:solidFill>
                  <a:srgbClr val="008000"/>
                </a:solidFill>
                <a:latin typeface="黑体" panose="02010609060101010101" pitchFamily="49" charset="-122"/>
              </a:rPr>
              <a:t> </a:t>
            </a:r>
            <a:r>
              <a:rPr lang="zh-CN" altLang="en-US">
                <a:latin typeface="黑体" panose="02010609060101010101" pitchFamily="49" charset="-122"/>
              </a:rPr>
              <a:t>块，则</a:t>
            </a:r>
            <a:r>
              <a:rPr lang="en-US" altLang="zh-CN">
                <a:latin typeface="黑体" panose="02010609060101010101" pitchFamily="49" charset="-122"/>
              </a:rPr>
              <a:t>:</a:t>
            </a:r>
          </a:p>
          <a:p>
            <a:pPr marL="1085850" lvl="1" indent="-457200" eaLnBrk="1" hangingPunct="1">
              <a:buFont typeface="Wingdings" panose="05000000000000000000" pitchFamily="2" charset="2"/>
              <a:buNone/>
            </a:pPr>
            <a:r>
              <a:rPr lang="zh-CN" altLang="en-US" i="1">
                <a:latin typeface="黑体" panose="02010609060101010101" pitchFamily="49" charset="-122"/>
              </a:rPr>
              <a:t>　　　　 </a:t>
            </a:r>
            <a:r>
              <a:rPr lang="en-US" altLang="zh-CN" i="1">
                <a:solidFill>
                  <a:srgbClr val="9933FF"/>
                </a:solidFill>
                <a:latin typeface="黑体" panose="02010609060101010101" pitchFamily="49" charset="-122"/>
              </a:rPr>
              <a:t>j</a:t>
            </a:r>
            <a:r>
              <a:rPr lang="zh-CN" altLang="en-US">
                <a:solidFill>
                  <a:srgbClr val="9933FF"/>
                </a:solidFill>
                <a:latin typeface="黑体" panose="02010609060101010101" pitchFamily="49" charset="-122"/>
              </a:rPr>
              <a:t>＝</a:t>
            </a:r>
            <a:r>
              <a:rPr lang="en-US" altLang="zh-CN" i="1">
                <a:solidFill>
                  <a:srgbClr val="9933FF"/>
                </a:solidFill>
                <a:latin typeface="黑体" panose="02010609060101010101" pitchFamily="49" charset="-122"/>
              </a:rPr>
              <a:t>i</a:t>
            </a:r>
            <a:r>
              <a:rPr lang="en-US" altLang="zh-CN">
                <a:solidFill>
                  <a:srgbClr val="9933FF"/>
                </a:solidFill>
                <a:latin typeface="黑体" panose="02010609060101010101" pitchFamily="49" charset="-122"/>
              </a:rPr>
              <a:t> mod (</a:t>
            </a:r>
            <a:r>
              <a:rPr lang="en-US" altLang="zh-CN" i="1">
                <a:solidFill>
                  <a:srgbClr val="9933FF"/>
                </a:solidFill>
                <a:latin typeface="黑体" panose="02010609060101010101" pitchFamily="49" charset="-122"/>
              </a:rPr>
              <a:t>M</a:t>
            </a:r>
            <a:r>
              <a:rPr lang="en-US" altLang="zh-CN" i="1">
                <a:solidFill>
                  <a:srgbClr val="008000"/>
                </a:solidFill>
                <a:latin typeface="黑体" panose="02010609060101010101" pitchFamily="49" charset="-122"/>
              </a:rPr>
              <a:t> </a:t>
            </a:r>
            <a:r>
              <a:rPr lang="en-US" altLang="zh-CN">
                <a:solidFill>
                  <a:srgbClr val="9933FF"/>
                </a:solidFill>
                <a:latin typeface="黑体" panose="02010609060101010101" pitchFamily="49" charset="-122"/>
              </a:rPr>
              <a:t>)</a:t>
            </a:r>
            <a:r>
              <a:rPr lang="en-US" altLang="zh-CN">
                <a:latin typeface="黑体" panose="02010609060101010101" pitchFamily="49" charset="-122"/>
              </a:rPr>
              <a:t>  </a:t>
            </a:r>
            <a:r>
              <a:rPr lang="zh-CN" altLang="en-US">
                <a:solidFill>
                  <a:srgbClr val="000000"/>
                </a:solidFill>
                <a:latin typeface="黑体" panose="02010609060101010101" pitchFamily="49" charset="-122"/>
              </a:rPr>
              <a:t>（</a:t>
            </a:r>
            <a:r>
              <a:rPr lang="en-US" altLang="zh-CN" i="1">
                <a:solidFill>
                  <a:srgbClr val="000000"/>
                </a:solidFill>
                <a:latin typeface="黑体" panose="02010609060101010101" pitchFamily="49" charset="-122"/>
              </a:rPr>
              <a:t>M</a:t>
            </a:r>
            <a:r>
              <a:rPr lang="zh-CN" altLang="en-US">
                <a:solidFill>
                  <a:srgbClr val="000000"/>
                </a:solidFill>
                <a:latin typeface="黑体" panose="02010609060101010101" pitchFamily="49" charset="-122"/>
              </a:rPr>
              <a:t>为</a:t>
            </a:r>
            <a:r>
              <a:rPr lang="en-US" altLang="zh-CN">
                <a:solidFill>
                  <a:srgbClr val="000000"/>
                </a:solidFill>
                <a:latin typeface="黑体" panose="02010609060101010101" pitchFamily="49" charset="-122"/>
              </a:rPr>
              <a:t>Cache</a:t>
            </a:r>
            <a:r>
              <a:rPr lang="zh-CN" altLang="en-US">
                <a:solidFill>
                  <a:srgbClr val="000000"/>
                </a:solidFill>
                <a:latin typeface="黑体" panose="02010609060101010101" pitchFamily="49" charset="-122"/>
              </a:rPr>
              <a:t>的块数）</a:t>
            </a:r>
          </a:p>
        </p:txBody>
      </p:sp>
    </p:spTree>
  </p:cSld>
  <p:clrMapOvr>
    <a:masterClrMapping/>
  </p:clrMapOvr>
  <p:transition>
    <p:pull dir="rd"/>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p:txBody>
          <a:bodyPr/>
          <a:lstStyle/>
          <a:p>
            <a:pPr eaLnBrk="1" hangingPunct="1"/>
            <a:r>
              <a:rPr lang="en-US" altLang="zh-CN">
                <a:latin typeface="黑体" panose="02010609060101010101" pitchFamily="49" charset="-122"/>
              </a:rPr>
              <a:t>5.7 </a:t>
            </a:r>
            <a:r>
              <a:rPr lang="zh-CN" altLang="en-US">
                <a:latin typeface="黑体" panose="02010609060101010101" pitchFamily="49" charset="-122"/>
              </a:rPr>
              <a:t>虚拟存储器</a:t>
            </a:r>
          </a:p>
        </p:txBody>
      </p:sp>
      <p:sp>
        <p:nvSpPr>
          <p:cNvPr id="199683" name="Rectangle 3" descr="Rectangle: Click to edit Master text styles&#10;Second level&#10;Third level&#10;Fourth level&#10;Fifth level"/>
          <p:cNvSpPr>
            <a:spLocks noGrp="1" noChangeArrowheads="1"/>
          </p:cNvSpPr>
          <p:nvPr>
            <p:ph type="body" idx="1"/>
          </p:nvPr>
        </p:nvSpPr>
        <p:spPr/>
        <p:txBody>
          <a:bodyPr/>
          <a:lstStyle/>
          <a:p>
            <a:pPr lvl="1" eaLnBrk="1" hangingPunct="1">
              <a:lnSpc>
                <a:spcPct val="110000"/>
              </a:lnSpc>
            </a:pPr>
            <a:r>
              <a:rPr lang="zh-CN" altLang="en-US">
                <a:latin typeface="Times New Roman" panose="02020603050405020304" pitchFamily="18" charset="0"/>
              </a:rPr>
              <a:t>最后的</a:t>
            </a:r>
            <a:r>
              <a:rPr lang="en-US" altLang="zh-CN">
                <a:solidFill>
                  <a:srgbClr val="9933FF"/>
                </a:solidFill>
                <a:latin typeface="Times New Roman" panose="02020603050405020304" pitchFamily="18" charset="0"/>
              </a:rPr>
              <a:t>12</a:t>
            </a:r>
            <a:r>
              <a:rPr lang="zh-CN" altLang="en-US">
                <a:latin typeface="Times New Roman" panose="02020603050405020304" pitchFamily="18" charset="0"/>
              </a:rPr>
              <a:t>位包括保护和使用信息。</a:t>
            </a:r>
          </a:p>
          <a:p>
            <a:pPr lvl="1" eaLnBrk="1" hangingPunct="1">
              <a:lnSpc>
                <a:spcPct val="110000"/>
              </a:lnSpc>
              <a:buFont typeface="Wingdings" panose="05000000000000000000" pitchFamily="2" charset="2"/>
              <a:buNone/>
            </a:pPr>
            <a:r>
              <a:rPr lang="zh-CN" altLang="en-US">
                <a:latin typeface="Times New Roman" panose="02020603050405020304" pitchFamily="18" charset="0"/>
              </a:rPr>
              <a:t>            不同级的页表中有所不同，但大都包含以下基本字段：</a:t>
            </a:r>
          </a:p>
          <a:p>
            <a:pPr lvl="2" eaLnBrk="1" hangingPunct="1">
              <a:lnSpc>
                <a:spcPct val="110000"/>
              </a:lnSpc>
            </a:pPr>
            <a:r>
              <a:rPr lang="zh-CN" altLang="en-US">
                <a:solidFill>
                  <a:srgbClr val="D60093"/>
                </a:solidFill>
                <a:latin typeface="Times New Roman" panose="02020603050405020304" pitchFamily="18" charset="0"/>
              </a:rPr>
              <a:t>存在位：</a:t>
            </a:r>
            <a:r>
              <a:rPr lang="zh-CN" altLang="en-US">
                <a:latin typeface="Times New Roman" panose="02020603050405020304" pitchFamily="18" charset="0"/>
              </a:rPr>
              <a:t>说明该页面在存储器中。</a:t>
            </a:r>
          </a:p>
          <a:p>
            <a:pPr lvl="2" eaLnBrk="1" hangingPunct="1">
              <a:lnSpc>
                <a:spcPct val="110000"/>
              </a:lnSpc>
            </a:pPr>
            <a:r>
              <a:rPr lang="zh-CN" altLang="en-US">
                <a:solidFill>
                  <a:srgbClr val="D60093"/>
                </a:solidFill>
                <a:latin typeface="Times New Roman" panose="02020603050405020304" pitchFamily="18" charset="0"/>
              </a:rPr>
              <a:t>读</a:t>
            </a:r>
            <a:r>
              <a:rPr lang="en-US" altLang="zh-CN">
                <a:solidFill>
                  <a:srgbClr val="D60093"/>
                </a:solidFill>
                <a:latin typeface="Times New Roman" panose="02020603050405020304" pitchFamily="18" charset="0"/>
              </a:rPr>
              <a:t>/</a:t>
            </a:r>
            <a:r>
              <a:rPr lang="zh-CN" altLang="en-US">
                <a:solidFill>
                  <a:srgbClr val="D60093"/>
                </a:solidFill>
                <a:latin typeface="Times New Roman" panose="02020603050405020304" pitchFamily="18" charset="0"/>
              </a:rPr>
              <a:t>写位：</a:t>
            </a:r>
            <a:r>
              <a:rPr lang="zh-CN" altLang="en-US">
                <a:latin typeface="Times New Roman" panose="02020603050405020304" pitchFamily="18" charset="0"/>
              </a:rPr>
              <a:t>说明该页面是只读还是可读写。</a:t>
            </a:r>
          </a:p>
          <a:p>
            <a:pPr lvl="2" eaLnBrk="1" hangingPunct="1">
              <a:lnSpc>
                <a:spcPct val="110000"/>
              </a:lnSpc>
            </a:pPr>
            <a:r>
              <a:rPr lang="zh-CN" altLang="en-US">
                <a:solidFill>
                  <a:srgbClr val="D60093"/>
                </a:solidFill>
                <a:latin typeface="Times New Roman" panose="02020603050405020304" pitchFamily="18" charset="0"/>
              </a:rPr>
              <a:t>用户</a:t>
            </a:r>
            <a:r>
              <a:rPr lang="en-US" altLang="zh-CN">
                <a:solidFill>
                  <a:srgbClr val="D60093"/>
                </a:solidFill>
                <a:latin typeface="Times New Roman" panose="02020603050405020304" pitchFamily="18" charset="0"/>
              </a:rPr>
              <a:t>/</a:t>
            </a:r>
            <a:r>
              <a:rPr lang="zh-CN" altLang="en-US">
                <a:solidFill>
                  <a:srgbClr val="D60093"/>
                </a:solidFill>
                <a:latin typeface="Times New Roman" panose="02020603050405020304" pitchFamily="18" charset="0"/>
              </a:rPr>
              <a:t>管理位：</a:t>
            </a:r>
            <a:r>
              <a:rPr lang="zh-CN" altLang="en-US">
                <a:latin typeface="Times New Roman" panose="02020603050405020304" pitchFamily="18" charset="0"/>
              </a:rPr>
              <a:t>说明用户是否能访问此页或只能由上面的</a:t>
            </a:r>
            <a:r>
              <a:rPr lang="en-US" altLang="zh-CN">
                <a:latin typeface="Times New Roman" panose="02020603050405020304" pitchFamily="18" charset="0"/>
              </a:rPr>
              <a:t>3</a:t>
            </a:r>
            <a:r>
              <a:rPr lang="zh-CN" altLang="en-US">
                <a:latin typeface="Times New Roman" panose="02020603050405020304" pitchFamily="18" charset="0"/>
              </a:rPr>
              <a:t>个特权级所访问。</a:t>
            </a:r>
          </a:p>
          <a:p>
            <a:pPr lvl="2" eaLnBrk="1" hangingPunct="1">
              <a:lnSpc>
                <a:spcPct val="110000"/>
              </a:lnSpc>
            </a:pPr>
            <a:r>
              <a:rPr lang="zh-CN" altLang="en-US">
                <a:solidFill>
                  <a:srgbClr val="D60093"/>
                </a:solidFill>
                <a:latin typeface="Times New Roman" panose="02020603050405020304" pitchFamily="18" charset="0"/>
              </a:rPr>
              <a:t>修改位：</a:t>
            </a:r>
            <a:r>
              <a:rPr lang="zh-CN" altLang="en-US">
                <a:latin typeface="Times New Roman" panose="02020603050405020304" pitchFamily="18" charset="0"/>
              </a:rPr>
              <a:t>说明该页面已被修改过。</a:t>
            </a:r>
          </a:p>
          <a:p>
            <a:pPr lvl="2" eaLnBrk="1" hangingPunct="1">
              <a:lnSpc>
                <a:spcPct val="110000"/>
              </a:lnSpc>
            </a:pPr>
            <a:r>
              <a:rPr lang="zh-CN" altLang="en-US">
                <a:solidFill>
                  <a:srgbClr val="D60093"/>
                </a:solidFill>
                <a:latin typeface="Times New Roman" panose="02020603050405020304" pitchFamily="18" charset="0"/>
              </a:rPr>
              <a:t>访问位：</a:t>
            </a:r>
            <a:r>
              <a:rPr lang="zh-CN" altLang="en-US">
                <a:latin typeface="Times New Roman" panose="02020603050405020304" pitchFamily="18" charset="0"/>
              </a:rPr>
              <a:t>说明自上次该位被清</a:t>
            </a:r>
            <a:r>
              <a:rPr lang="en-US" altLang="zh-CN">
                <a:latin typeface="Times New Roman" panose="02020603050405020304" pitchFamily="18" charset="0"/>
              </a:rPr>
              <a:t>0</a:t>
            </a:r>
            <a:r>
              <a:rPr lang="zh-CN" altLang="en-US">
                <a:latin typeface="Times New Roman" panose="02020603050405020304" pitchFamily="18" charset="0"/>
              </a:rPr>
              <a:t>后到现在，该页面是否被读或写过。</a:t>
            </a:r>
          </a:p>
          <a:p>
            <a:pPr lvl="2" eaLnBrk="1" hangingPunct="1">
              <a:lnSpc>
                <a:spcPct val="110000"/>
              </a:lnSpc>
            </a:pPr>
            <a:r>
              <a:rPr lang="zh-CN" altLang="en-US">
                <a:solidFill>
                  <a:srgbClr val="D60093"/>
                </a:solidFill>
                <a:latin typeface="Times New Roman" panose="02020603050405020304" pitchFamily="18" charset="0"/>
              </a:rPr>
              <a:t>页面大小：</a:t>
            </a:r>
            <a:r>
              <a:rPr lang="zh-CN" altLang="en-US">
                <a:latin typeface="Times New Roman" panose="02020603050405020304" pitchFamily="18" charset="0"/>
              </a:rPr>
              <a:t>说明最后一级页面是</a:t>
            </a:r>
            <a:r>
              <a:rPr lang="en-US" altLang="zh-CN">
                <a:latin typeface="Times New Roman" panose="02020603050405020304" pitchFamily="18" charset="0"/>
              </a:rPr>
              <a:t>4KB</a:t>
            </a:r>
            <a:r>
              <a:rPr lang="zh-CN" altLang="en-US">
                <a:latin typeface="Times New Roman" panose="02020603050405020304" pitchFamily="18" charset="0"/>
              </a:rPr>
              <a:t>还是</a:t>
            </a:r>
            <a:r>
              <a:rPr lang="en-US" altLang="zh-CN">
                <a:latin typeface="Times New Roman" panose="02020603050405020304" pitchFamily="18" charset="0"/>
              </a:rPr>
              <a:t>4MB</a:t>
            </a:r>
            <a:r>
              <a:rPr lang="zh-CN" altLang="en-US">
                <a:latin typeface="Times New Roman" panose="02020603050405020304" pitchFamily="18" charset="0"/>
              </a:rPr>
              <a:t>；如果是</a:t>
            </a:r>
            <a:r>
              <a:rPr lang="en-US" altLang="zh-CN">
                <a:latin typeface="Times New Roman" panose="02020603050405020304" pitchFamily="18" charset="0"/>
              </a:rPr>
              <a:t>4MB</a:t>
            </a:r>
            <a:r>
              <a:rPr lang="zh-CN" altLang="en-US">
                <a:latin typeface="Times New Roman" panose="02020603050405020304" pitchFamily="18" charset="0"/>
              </a:rPr>
              <a:t>，则</a:t>
            </a:r>
            <a:r>
              <a:rPr lang="en-US" altLang="zh-CN">
                <a:latin typeface="Times New Roman" panose="02020603050405020304" pitchFamily="18" charset="0"/>
              </a:rPr>
              <a:t>Opteron</a:t>
            </a:r>
            <a:r>
              <a:rPr lang="zh-CN" altLang="en-US">
                <a:latin typeface="Times New Roman" panose="02020603050405020304" pitchFamily="18" charset="0"/>
              </a:rPr>
              <a:t>仅使用三级页表而非四级。</a:t>
            </a:r>
          </a:p>
        </p:txBody>
      </p:sp>
    </p:spTree>
  </p:cSld>
  <p:clrMapOvr>
    <a:masterClrMapping/>
  </p:clrMapOvr>
  <p:transition>
    <p:pull dir="rd"/>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pPr eaLnBrk="1" hangingPunct="1"/>
            <a:r>
              <a:rPr lang="en-US" altLang="zh-CN">
                <a:latin typeface="黑体" panose="02010609060101010101" pitchFamily="49" charset="-122"/>
              </a:rPr>
              <a:t>5.7 </a:t>
            </a:r>
            <a:r>
              <a:rPr lang="zh-CN" altLang="en-US">
                <a:latin typeface="黑体" panose="02010609060101010101" pitchFamily="49" charset="-122"/>
              </a:rPr>
              <a:t>虚拟存储器</a:t>
            </a:r>
          </a:p>
        </p:txBody>
      </p:sp>
      <p:sp>
        <p:nvSpPr>
          <p:cNvPr id="200707" name="Rectangle 3" descr="Rectangle: Click to edit Master text styles&#10;Second level&#10;Third level&#10;Fourth level&#10;Fifth level"/>
          <p:cNvSpPr>
            <a:spLocks noGrp="1" noChangeArrowheads="1"/>
          </p:cNvSpPr>
          <p:nvPr>
            <p:ph type="body" idx="1"/>
          </p:nvPr>
        </p:nvSpPr>
        <p:spPr/>
        <p:txBody>
          <a:bodyPr/>
          <a:lstStyle/>
          <a:p>
            <a:pPr lvl="2" eaLnBrk="1" hangingPunct="1">
              <a:lnSpc>
                <a:spcPct val="110000"/>
              </a:lnSpc>
            </a:pPr>
            <a:r>
              <a:rPr lang="zh-CN" altLang="en-US">
                <a:solidFill>
                  <a:srgbClr val="D60093"/>
                </a:solidFill>
                <a:latin typeface="Times New Roman" panose="02020603050405020304" pitchFamily="18" charset="0"/>
              </a:rPr>
              <a:t>非执行位：</a:t>
            </a:r>
            <a:r>
              <a:rPr lang="zh-CN" altLang="en-US">
                <a:latin typeface="Times New Roman" panose="02020603050405020304" pitchFamily="18" charset="0"/>
              </a:rPr>
              <a:t>在有些页面中用来阻止代码的执行。</a:t>
            </a:r>
          </a:p>
          <a:p>
            <a:pPr lvl="2" eaLnBrk="1" hangingPunct="1">
              <a:lnSpc>
                <a:spcPct val="110000"/>
              </a:lnSpc>
            </a:pPr>
            <a:r>
              <a:rPr lang="zh-CN" altLang="en-US">
                <a:solidFill>
                  <a:srgbClr val="D60093"/>
                </a:solidFill>
                <a:latin typeface="Times New Roman" panose="02020603050405020304" pitchFamily="18" charset="0"/>
              </a:rPr>
              <a:t>页级</a:t>
            </a:r>
            <a:r>
              <a:rPr lang="en-US" altLang="zh-CN">
                <a:solidFill>
                  <a:srgbClr val="D60093"/>
                </a:solidFill>
                <a:latin typeface="Times New Roman" panose="02020603050405020304" pitchFamily="18" charset="0"/>
              </a:rPr>
              <a:t>Cache</a:t>
            </a:r>
            <a:r>
              <a:rPr lang="zh-CN" altLang="en-US">
                <a:solidFill>
                  <a:srgbClr val="D60093"/>
                </a:solidFill>
                <a:latin typeface="Times New Roman" panose="02020603050405020304" pitchFamily="18" charset="0"/>
              </a:rPr>
              <a:t>使能：</a:t>
            </a:r>
            <a:r>
              <a:rPr lang="zh-CN" altLang="en-US">
                <a:latin typeface="Times New Roman" panose="02020603050405020304" pitchFamily="18" charset="0"/>
              </a:rPr>
              <a:t>说明该页面能否进入</a:t>
            </a:r>
            <a:r>
              <a:rPr lang="en-US" altLang="zh-CN">
                <a:latin typeface="Times New Roman" panose="02020603050405020304" pitchFamily="18" charset="0"/>
              </a:rPr>
              <a:t>Cache</a:t>
            </a:r>
            <a:r>
              <a:rPr lang="zh-CN" altLang="en-US">
                <a:latin typeface="Times New Roman" panose="02020603050405020304" pitchFamily="18" charset="0"/>
              </a:rPr>
              <a:t>。</a:t>
            </a:r>
          </a:p>
          <a:p>
            <a:pPr lvl="2" eaLnBrk="1" hangingPunct="1">
              <a:lnSpc>
                <a:spcPct val="110000"/>
              </a:lnSpc>
            </a:pPr>
            <a:r>
              <a:rPr lang="zh-CN" altLang="en-US">
                <a:solidFill>
                  <a:srgbClr val="D60093"/>
                </a:solidFill>
                <a:latin typeface="Times New Roman" panose="02020603050405020304" pitchFamily="18" charset="0"/>
              </a:rPr>
              <a:t>页级写直达：</a:t>
            </a:r>
            <a:r>
              <a:rPr lang="zh-CN" altLang="en-US">
                <a:latin typeface="Times New Roman" panose="02020603050405020304" pitchFamily="18" charset="0"/>
              </a:rPr>
              <a:t>说明该页是允许对数据</a:t>
            </a:r>
            <a:r>
              <a:rPr lang="en-US" altLang="zh-CN">
                <a:latin typeface="Times New Roman" panose="02020603050405020304" pitchFamily="18" charset="0"/>
              </a:rPr>
              <a:t>Cache</a:t>
            </a:r>
            <a:r>
              <a:rPr lang="zh-CN" altLang="en-US">
                <a:latin typeface="Times New Roman" panose="02020603050405020304" pitchFamily="18" charset="0"/>
              </a:rPr>
              <a:t>进行写回还是写直达。</a:t>
            </a:r>
          </a:p>
          <a:p>
            <a:pPr marL="457200" indent="-457200" eaLnBrk="1" hangingPunct="1">
              <a:lnSpc>
                <a:spcPct val="110000"/>
              </a:lnSpc>
              <a:buFont typeface="Wingdings" panose="05000000000000000000" pitchFamily="2" charset="2"/>
              <a:buAutoNum type="arabicPeriod" startAt="5"/>
            </a:pPr>
            <a:r>
              <a:rPr lang="en-US" altLang="zh-CN">
                <a:latin typeface="Times New Roman" panose="02020603050405020304" pitchFamily="18" charset="0"/>
              </a:rPr>
              <a:t>Opteron</a:t>
            </a:r>
            <a:r>
              <a:rPr lang="zh-CN" altLang="en-US">
                <a:latin typeface="Times New Roman" panose="02020603050405020304" pitchFamily="18" charset="0"/>
              </a:rPr>
              <a:t>通常在</a:t>
            </a:r>
            <a:r>
              <a:rPr lang="en-US" altLang="zh-CN">
                <a:latin typeface="Times New Roman" panose="02020603050405020304" pitchFamily="18" charset="0"/>
              </a:rPr>
              <a:t>TLB</a:t>
            </a:r>
            <a:r>
              <a:rPr lang="zh-CN" altLang="en-US">
                <a:latin typeface="Times New Roman" panose="02020603050405020304" pitchFamily="18" charset="0"/>
              </a:rPr>
              <a:t>不命中时要遍历所有四级页表，故有</a:t>
            </a:r>
            <a:r>
              <a:rPr lang="en-US" altLang="zh-CN">
                <a:solidFill>
                  <a:srgbClr val="9933FF"/>
                </a:solidFill>
                <a:latin typeface="Times New Roman" panose="02020603050405020304" pitchFamily="18" charset="0"/>
              </a:rPr>
              <a:t>3</a:t>
            </a:r>
            <a:r>
              <a:rPr lang="zh-CN" altLang="en-US">
                <a:latin typeface="Times New Roman" panose="02020603050405020304" pitchFamily="18" charset="0"/>
              </a:rPr>
              <a:t>个位置可以进行保护限制的检查。</a:t>
            </a:r>
          </a:p>
          <a:p>
            <a:pPr marL="1085850" lvl="1" indent="-457200" eaLnBrk="1" hangingPunct="1">
              <a:lnSpc>
                <a:spcPct val="110000"/>
              </a:lnSpc>
            </a:pPr>
            <a:r>
              <a:rPr lang="zh-CN" altLang="en-US">
                <a:latin typeface="Times New Roman" panose="02020603050405020304" pitchFamily="18" charset="0"/>
              </a:rPr>
              <a:t>仅遵从底层的</a:t>
            </a:r>
            <a:r>
              <a:rPr lang="en-US" altLang="zh-CN">
                <a:latin typeface="Times New Roman" panose="02020603050405020304" pitchFamily="18" charset="0"/>
              </a:rPr>
              <a:t>PTE</a:t>
            </a:r>
            <a:r>
              <a:rPr lang="zh-CN" altLang="en-US">
                <a:latin typeface="Times New Roman" panose="02020603050405020304" pitchFamily="18" charset="0"/>
              </a:rPr>
              <a:t>，而在其他级上只需确认有效位是有效的即可。 </a:t>
            </a:r>
          </a:p>
          <a:p>
            <a:pPr marL="457200" indent="-457200" eaLnBrk="1" hangingPunct="1">
              <a:lnSpc>
                <a:spcPct val="110000"/>
              </a:lnSpc>
              <a:buFont typeface="Wingdings" panose="05000000000000000000" pitchFamily="2" charset="2"/>
              <a:buAutoNum type="arabicPeriod" startAt="5"/>
            </a:pPr>
            <a:r>
              <a:rPr lang="zh-CN" altLang="en-US"/>
              <a:t>在保护方面，如何避免用户进行非法的地址转换？ </a:t>
            </a:r>
          </a:p>
          <a:p>
            <a:pPr marL="1085850" lvl="1" indent="-457200" eaLnBrk="1" hangingPunct="1">
              <a:lnSpc>
                <a:spcPct val="110000"/>
              </a:lnSpc>
            </a:pPr>
            <a:r>
              <a:rPr lang="zh-CN" altLang="en-US"/>
              <a:t>页表本身已经被保护，用户程序无法对它们进行写操作。</a:t>
            </a:r>
            <a:endParaRPr lang="zh-CN" altLang="en-US">
              <a:latin typeface="Times New Roman" panose="02020603050405020304" pitchFamily="18" charset="0"/>
            </a:endParaRPr>
          </a:p>
          <a:p>
            <a:pPr marL="457200" indent="-457200" eaLnBrk="1" hangingPunct="1">
              <a:lnSpc>
                <a:spcPct val="110000"/>
              </a:lnSpc>
              <a:buFont typeface="Wingdings" panose="05000000000000000000" pitchFamily="2" charset="2"/>
              <a:buAutoNum type="arabicPeriod" startAt="5"/>
            </a:pPr>
            <a:endParaRPr lang="en-US" altLang="zh-CN">
              <a:latin typeface="Times New Roman" panose="02020603050405020304" pitchFamily="18" charset="0"/>
            </a:endParaRPr>
          </a:p>
        </p:txBody>
      </p:sp>
    </p:spTree>
  </p:cSld>
  <p:clrMapOvr>
    <a:masterClrMapping/>
  </p:clrMapOvr>
  <p:transition>
    <p:pull dir="rd"/>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p:txBody>
          <a:bodyPr/>
          <a:lstStyle/>
          <a:p>
            <a:pPr eaLnBrk="1" hangingPunct="1"/>
            <a:r>
              <a:rPr lang="en-US" altLang="zh-CN">
                <a:latin typeface="黑体" panose="02010609060101010101" pitchFamily="49" charset="-122"/>
              </a:rPr>
              <a:t>5.7 </a:t>
            </a:r>
            <a:r>
              <a:rPr lang="zh-CN" altLang="en-US">
                <a:latin typeface="黑体" panose="02010609060101010101" pitchFamily="49" charset="-122"/>
              </a:rPr>
              <a:t>虚拟存储器</a:t>
            </a:r>
          </a:p>
        </p:txBody>
      </p:sp>
      <p:sp>
        <p:nvSpPr>
          <p:cNvPr id="201731" name="Rectangle 3" descr="Rectangle: Click to edit Master text styles&#10;Second level&#10;Third level&#10;Fourth level&#10;Fifth level"/>
          <p:cNvSpPr>
            <a:spLocks noGrp="1" noChangeArrowheads="1"/>
          </p:cNvSpPr>
          <p:nvPr>
            <p:ph type="body" idx="1"/>
          </p:nvPr>
        </p:nvSpPr>
        <p:spPr/>
        <p:txBody>
          <a:bodyPr/>
          <a:lstStyle/>
          <a:p>
            <a:pPr marL="1085850" lvl="1" indent="-457200" eaLnBrk="1" hangingPunct="1"/>
            <a:r>
              <a:rPr lang="zh-CN" altLang="en-US"/>
              <a:t>操作系统通过控制页表项来控制哪些物理地址可以被访问，哪些不能访问。</a:t>
            </a:r>
          </a:p>
          <a:p>
            <a:pPr marL="1085850" lvl="1" indent="-457200" eaLnBrk="1" hangingPunct="1"/>
            <a:r>
              <a:rPr lang="zh-CN" altLang="en-US"/>
              <a:t>多个进程共享存储器是通过使各自的地址空间中的一个页表项指向同一个物理页面来实现的。</a:t>
            </a:r>
          </a:p>
          <a:p>
            <a:pPr marL="457200" indent="-457200" eaLnBrk="1" hangingPunct="1">
              <a:buFont typeface="Wingdings" panose="05000000000000000000" pitchFamily="2" charset="2"/>
              <a:buAutoNum type="arabicPeriod" startAt="7"/>
            </a:pPr>
            <a:r>
              <a:rPr lang="zh-CN" altLang="en-US"/>
              <a:t> </a:t>
            </a:r>
            <a:r>
              <a:rPr lang="en-US" altLang="zh-CN">
                <a:latin typeface="Times New Roman" panose="02020603050405020304" pitchFamily="18" charset="0"/>
              </a:rPr>
              <a:t>Opteron</a:t>
            </a:r>
            <a:r>
              <a:rPr lang="zh-CN" altLang="en-US">
                <a:latin typeface="Times New Roman" panose="02020603050405020304" pitchFamily="18" charset="0"/>
              </a:rPr>
              <a:t>使用</a:t>
            </a:r>
            <a:r>
              <a:rPr lang="en-US" altLang="zh-CN">
                <a:latin typeface="Times New Roman" panose="02020603050405020304" pitchFamily="18" charset="0"/>
              </a:rPr>
              <a:t>4</a:t>
            </a:r>
            <a:r>
              <a:rPr lang="zh-CN" altLang="en-US">
                <a:latin typeface="Times New Roman" panose="02020603050405020304" pitchFamily="18" charset="0"/>
              </a:rPr>
              <a:t>个</a:t>
            </a:r>
            <a:r>
              <a:rPr lang="en-US" altLang="zh-CN">
                <a:latin typeface="Times New Roman" panose="02020603050405020304" pitchFamily="18" charset="0"/>
              </a:rPr>
              <a:t>TLB</a:t>
            </a:r>
            <a:r>
              <a:rPr lang="zh-CN" altLang="en-US">
                <a:latin typeface="Times New Roman" panose="02020603050405020304" pitchFamily="18" charset="0"/>
              </a:rPr>
              <a:t>以减少地址转换时间</a:t>
            </a:r>
          </a:p>
          <a:p>
            <a:pPr marL="1085850" lvl="1" indent="-457200" eaLnBrk="1" hangingPunct="1"/>
            <a:r>
              <a:rPr lang="zh-CN" altLang="en-US">
                <a:latin typeface="Times New Roman" panose="02020603050405020304" pitchFamily="18" charset="0"/>
              </a:rPr>
              <a:t>两个用于访问指令，两个用于访问数据。</a:t>
            </a:r>
          </a:p>
          <a:p>
            <a:pPr marL="457200" indent="-457200" eaLnBrk="1" hangingPunct="1">
              <a:buFont typeface="Wingdings" panose="05000000000000000000" pitchFamily="2" charset="2"/>
              <a:buAutoNum type="arabicPeriod" startAt="7"/>
            </a:pPr>
            <a:r>
              <a:rPr lang="zh-CN" altLang="en-US">
                <a:latin typeface="Times New Roman" panose="02020603050405020304" pitchFamily="18" charset="0"/>
              </a:rPr>
              <a:t>和多级</a:t>
            </a:r>
            <a:r>
              <a:rPr lang="en-US" altLang="zh-CN">
                <a:latin typeface="Times New Roman" panose="02020603050405020304" pitchFamily="18" charset="0"/>
              </a:rPr>
              <a:t>Cache</a:t>
            </a:r>
            <a:r>
              <a:rPr lang="zh-CN" altLang="en-US">
                <a:latin typeface="Times New Roman" panose="02020603050405020304" pitchFamily="18" charset="0"/>
              </a:rPr>
              <a:t>类似，</a:t>
            </a:r>
            <a:r>
              <a:rPr lang="en-US" altLang="zh-CN">
                <a:latin typeface="Times New Roman" panose="02020603050405020304" pitchFamily="18" charset="0"/>
              </a:rPr>
              <a:t>Opteron</a:t>
            </a:r>
            <a:r>
              <a:rPr lang="zh-CN" altLang="en-US">
                <a:latin typeface="Times New Roman" panose="02020603050405020304" pitchFamily="18" charset="0"/>
              </a:rPr>
              <a:t>通过采用两个更大的第二级</a:t>
            </a:r>
            <a:r>
              <a:rPr lang="en-US" altLang="zh-CN">
                <a:latin typeface="Times New Roman" panose="02020603050405020304" pitchFamily="18" charset="0"/>
              </a:rPr>
              <a:t>TLB</a:t>
            </a:r>
            <a:r>
              <a:rPr lang="zh-CN" altLang="en-US">
                <a:latin typeface="Times New Roman" panose="02020603050405020304" pitchFamily="18" charset="0"/>
              </a:rPr>
              <a:t>来减少</a:t>
            </a:r>
            <a:r>
              <a:rPr lang="en-US" altLang="zh-CN">
                <a:latin typeface="Times New Roman" panose="02020603050405020304" pitchFamily="18" charset="0"/>
              </a:rPr>
              <a:t>TLB</a:t>
            </a:r>
            <a:r>
              <a:rPr lang="zh-CN" altLang="en-US">
                <a:latin typeface="Times New Roman" panose="02020603050405020304" pitchFamily="18" charset="0"/>
              </a:rPr>
              <a:t>不命中。</a:t>
            </a:r>
          </a:p>
          <a:p>
            <a:pPr marL="1085850" lvl="1" indent="-457200" eaLnBrk="1" hangingPunct="1"/>
            <a:r>
              <a:rPr lang="zh-CN" altLang="en-US">
                <a:latin typeface="Times New Roman" panose="02020603050405020304" pitchFamily="18" charset="0"/>
              </a:rPr>
              <a:t>一个用于访问指令</a:t>
            </a:r>
          </a:p>
          <a:p>
            <a:pPr marL="1085850" lvl="1" indent="-457200" eaLnBrk="1" hangingPunct="1"/>
            <a:r>
              <a:rPr lang="zh-CN" altLang="en-US">
                <a:latin typeface="Times New Roman" panose="02020603050405020304" pitchFamily="18" charset="0"/>
              </a:rPr>
              <a:t>另一个用于访问数据</a:t>
            </a:r>
            <a:r>
              <a:rPr lang="zh-CN" altLang="en-US"/>
              <a:t> </a:t>
            </a:r>
          </a:p>
        </p:txBody>
      </p:sp>
    </p:spTree>
  </p:cSld>
  <p:clrMapOvr>
    <a:masterClrMapping/>
  </p:clrMapOvr>
  <p:transition>
    <p:pull dir="rd"/>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115"/>
          <p:cNvSpPr>
            <a:spLocks noGrp="1" noChangeArrowheads="1"/>
          </p:cNvSpPr>
          <p:nvPr>
            <p:ph type="title"/>
          </p:nvPr>
        </p:nvSpPr>
        <p:spPr/>
        <p:txBody>
          <a:bodyPr/>
          <a:lstStyle/>
          <a:p>
            <a:pPr eaLnBrk="1" hangingPunct="1"/>
            <a:r>
              <a:rPr lang="en-US" altLang="zh-CN">
                <a:latin typeface="黑体" panose="02010609060101010101" pitchFamily="49" charset="-122"/>
              </a:rPr>
              <a:t>5.7 </a:t>
            </a:r>
            <a:r>
              <a:rPr lang="zh-CN" altLang="en-US">
                <a:latin typeface="黑体" panose="02010609060101010101" pitchFamily="49" charset="-122"/>
              </a:rPr>
              <a:t>虚拟存储器</a:t>
            </a:r>
          </a:p>
        </p:txBody>
      </p:sp>
      <p:sp>
        <p:nvSpPr>
          <p:cNvPr id="202755" name="Rectangle 3" descr="Rectangle: Click to edit Master text styles&#10;Second level&#10;Third level&#10;Fourth level&#10;Fifth level"/>
          <p:cNvSpPr>
            <a:spLocks noGrp="1" noChangeArrowheads="1"/>
          </p:cNvSpPr>
          <p:nvPr>
            <p:ph type="body" sz="half" idx="1"/>
          </p:nvPr>
        </p:nvSpPr>
        <p:spPr>
          <a:xfrm>
            <a:off x="468313" y="1219200"/>
            <a:ext cx="7847012" cy="696913"/>
          </a:xfrm>
        </p:spPr>
        <p:txBody>
          <a:bodyPr/>
          <a:lstStyle/>
          <a:p>
            <a:pPr marL="1085850" lvl="1" indent="-457200" eaLnBrk="1" hangingPunct="1">
              <a:buSzTx/>
            </a:pPr>
            <a:r>
              <a:rPr lang="en-US" altLang="zh-CN">
                <a:latin typeface="Times New Roman" panose="02020603050405020304" pitchFamily="18" charset="0"/>
              </a:rPr>
              <a:t>Opteron</a:t>
            </a:r>
            <a:r>
              <a:rPr lang="zh-CN" altLang="en-US">
                <a:latin typeface="Times New Roman" panose="02020603050405020304" pitchFamily="18" charset="0"/>
              </a:rPr>
              <a:t>中第一级和第二级指令、数据</a:t>
            </a:r>
            <a:r>
              <a:rPr lang="en-US" altLang="zh-CN">
                <a:latin typeface="Times New Roman" panose="02020603050405020304" pitchFamily="18" charset="0"/>
              </a:rPr>
              <a:t>TLB</a:t>
            </a:r>
            <a:r>
              <a:rPr lang="zh-CN" altLang="en-US">
                <a:latin typeface="Times New Roman" panose="02020603050405020304" pitchFamily="18" charset="0"/>
              </a:rPr>
              <a:t>的参数</a:t>
            </a:r>
            <a:r>
              <a:rPr lang="zh-CN" altLang="en-US" sz="2000">
                <a:latin typeface="Times New Roman" panose="02020603050405020304" pitchFamily="18" charset="0"/>
              </a:rPr>
              <a:t> </a:t>
            </a:r>
          </a:p>
          <a:p>
            <a:pPr marL="457200" indent="-457200" eaLnBrk="1" hangingPunct="1">
              <a:buFont typeface="Wingdings" panose="05000000000000000000" pitchFamily="2" charset="2"/>
              <a:buChar char="Ø"/>
            </a:pPr>
            <a:endParaRPr lang="en-US" altLang="zh-CN" sz="2000">
              <a:latin typeface="Times New Roman" panose="02020603050405020304" pitchFamily="18" charset="0"/>
            </a:endParaRPr>
          </a:p>
        </p:txBody>
      </p:sp>
      <p:graphicFrame>
        <p:nvGraphicFramePr>
          <p:cNvPr id="1081462" name="Group 118"/>
          <p:cNvGraphicFramePr>
            <a:graphicFrameLocks noGrp="1"/>
          </p:cNvGraphicFramePr>
          <p:nvPr>
            <p:ph sz="half" idx="2"/>
          </p:nvPr>
        </p:nvGraphicFramePr>
        <p:xfrm>
          <a:off x="1619250" y="1989138"/>
          <a:ext cx="6769100" cy="4183062"/>
        </p:xfrm>
        <a:graphic>
          <a:graphicData uri="http://schemas.openxmlformats.org/drawingml/2006/table">
            <a:tbl>
              <a:tblPr/>
              <a:tblGrid>
                <a:gridCol w="1727200">
                  <a:extLst>
                    <a:ext uri="{9D8B030D-6E8A-4147-A177-3AD203B41FA5}">
                      <a16:colId xmlns:a16="http://schemas.microsoft.com/office/drawing/2014/main" val="20000"/>
                    </a:ext>
                  </a:extLst>
                </a:gridCol>
                <a:gridCol w="5041900">
                  <a:extLst>
                    <a:ext uri="{9D8B030D-6E8A-4147-A177-3AD203B41FA5}">
                      <a16:colId xmlns:a16="http://schemas.microsoft.com/office/drawing/2014/main" val="20001"/>
                    </a:ext>
                  </a:extLst>
                </a:gridCol>
              </a:tblGrid>
              <a:tr h="436563">
                <a:tc>
                  <a:txBody>
                    <a:bodyPr/>
                    <a:lstStyle/>
                    <a:p>
                      <a:pPr marL="449263" marR="0" lvl="0" indent="-449263"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dirty="0">
                          <a:ln>
                            <a:noFill/>
                          </a:ln>
                          <a:solidFill>
                            <a:srgbClr val="E24C05"/>
                          </a:solidFill>
                          <a:effectLst/>
                          <a:latin typeface="Times New Roman" pitchFamily="18" charset="0"/>
                          <a:ea typeface="宋体" pitchFamily="2" charset="-122"/>
                        </a:rPr>
                        <a:t>参数</a:t>
                      </a:r>
                      <a:endParaRPr kumimoji="1" lang="zh-CN" altLang="en-US" sz="4400" b="0" i="0" u="none" strike="noStrike" cap="none" normalizeH="0" baseline="0" dirty="0">
                        <a:ln>
                          <a:noFill/>
                        </a:ln>
                        <a:solidFill>
                          <a:srgbClr val="E24C05"/>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449263" marR="0" lvl="0" indent="-449263"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rgbClr val="E24C05"/>
                          </a:solidFill>
                          <a:effectLst/>
                          <a:latin typeface="Times New Roman" pitchFamily="18" charset="0"/>
                          <a:ea typeface="宋体" pitchFamily="2" charset="-122"/>
                        </a:rPr>
                        <a:t>描述</a:t>
                      </a:r>
                      <a:endParaRPr kumimoji="1" lang="zh-CN" altLang="en-US" sz="4400" b="0" i="0" u="none" strike="noStrike" cap="none" normalizeH="0" baseline="0">
                        <a:ln>
                          <a:noFill/>
                        </a:ln>
                        <a:solidFill>
                          <a:srgbClr val="E24C05"/>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6563">
                <a:tc>
                  <a:txBody>
                    <a:bodyPr/>
                    <a:lstStyle/>
                    <a:p>
                      <a:pPr marL="449263" marR="0" lvl="0" indent="-449263"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rgbClr val="D60093"/>
                          </a:solidFill>
                          <a:effectLst/>
                          <a:latin typeface="Times New Roman" pitchFamily="18" charset="0"/>
                          <a:ea typeface="宋体" pitchFamily="2" charset="-122"/>
                        </a:rPr>
                        <a:t>块大小</a:t>
                      </a:r>
                      <a:endParaRPr kumimoji="1" lang="zh-CN" altLang="en-US" sz="4400" b="1" i="0" u="none" strike="noStrike" cap="none" normalizeH="0" baseline="0">
                        <a:ln>
                          <a:noFill/>
                        </a:ln>
                        <a:solidFill>
                          <a:srgbClr val="D60093"/>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80808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449263" marR="0" lvl="0" indent="-449263"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1</a:t>
                      </a:r>
                      <a:r>
                        <a:rPr kumimoji="1" lang="zh-CN" altLang="en-US" sz="1800" b="1" i="0" u="none" strike="noStrike" cap="none" normalizeH="0" baseline="0">
                          <a:ln>
                            <a:noFill/>
                          </a:ln>
                          <a:solidFill>
                            <a:schemeClr val="tx1"/>
                          </a:solidFill>
                          <a:effectLst/>
                          <a:latin typeface="Times New Roman" pitchFamily="18" charset="0"/>
                          <a:ea typeface="宋体" pitchFamily="2" charset="-122"/>
                        </a:rPr>
                        <a:t>个 </a:t>
                      </a:r>
                      <a:r>
                        <a:rPr kumimoji="1" lang="en-US" altLang="zh-CN" sz="1800" b="1" i="0" u="none" strike="noStrike" cap="none" normalizeH="0" baseline="0">
                          <a:ln>
                            <a:noFill/>
                          </a:ln>
                          <a:solidFill>
                            <a:schemeClr val="tx1"/>
                          </a:solidFill>
                          <a:effectLst/>
                          <a:latin typeface="Times New Roman" pitchFamily="18" charset="0"/>
                          <a:ea typeface="宋体" pitchFamily="2" charset="-122"/>
                        </a:rPr>
                        <a:t>PTE</a:t>
                      </a:r>
                      <a:r>
                        <a:rPr kumimoji="1" lang="zh-CN" altLang="en-US" sz="1800" b="1" i="0" u="none" strike="noStrike" cap="none" normalizeH="0" baseline="0">
                          <a:ln>
                            <a:noFill/>
                          </a:ln>
                          <a:solidFill>
                            <a:schemeClr val="tx1"/>
                          </a:solidFill>
                          <a:effectLst/>
                          <a:latin typeface="Times New Roman" pitchFamily="18" charset="0"/>
                          <a:ea typeface="宋体" pitchFamily="2" charset="-122"/>
                        </a:rPr>
                        <a:t>（</a:t>
                      </a:r>
                      <a:r>
                        <a:rPr kumimoji="1" lang="en-US" altLang="zh-CN" sz="1800" b="1" i="0" u="none" strike="noStrike" cap="none" normalizeH="0" baseline="0">
                          <a:ln>
                            <a:noFill/>
                          </a:ln>
                          <a:solidFill>
                            <a:schemeClr val="tx1"/>
                          </a:solidFill>
                          <a:effectLst/>
                          <a:latin typeface="Times New Roman" pitchFamily="18" charset="0"/>
                          <a:ea typeface="宋体" pitchFamily="2" charset="-122"/>
                        </a:rPr>
                        <a:t>8</a:t>
                      </a:r>
                      <a:r>
                        <a:rPr kumimoji="1" lang="zh-CN" altLang="en-US" sz="1800" b="1" i="0" u="none" strike="noStrike" cap="none" normalizeH="0" baseline="0">
                          <a:ln>
                            <a:noFill/>
                          </a:ln>
                          <a:solidFill>
                            <a:schemeClr val="tx1"/>
                          </a:solidFill>
                          <a:effectLst/>
                          <a:latin typeface="Times New Roman" pitchFamily="18" charset="0"/>
                          <a:ea typeface="宋体" pitchFamily="2" charset="-122"/>
                        </a:rPr>
                        <a:t>字节）</a:t>
                      </a:r>
                      <a:endParaRPr kumimoji="1" lang="zh-CN" altLang="en-US" sz="44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80808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4975">
                <a:tc>
                  <a:txBody>
                    <a:bodyPr/>
                    <a:lstStyle/>
                    <a:p>
                      <a:pPr marL="449263" marR="0" lvl="0" indent="-449263"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rgbClr val="D60093"/>
                          </a:solidFill>
                          <a:effectLst/>
                          <a:latin typeface="Times New Roman" pitchFamily="18" charset="0"/>
                          <a:ea typeface="宋体" pitchFamily="2" charset="-122"/>
                        </a:rPr>
                        <a:t>L1</a:t>
                      </a:r>
                      <a:r>
                        <a:rPr kumimoji="1" lang="zh-CN" altLang="en-US" sz="1800" b="1" i="0" u="none" strike="noStrike" cap="none" normalizeH="0" baseline="0">
                          <a:ln>
                            <a:noFill/>
                          </a:ln>
                          <a:solidFill>
                            <a:srgbClr val="D60093"/>
                          </a:solidFill>
                          <a:effectLst/>
                          <a:latin typeface="Times New Roman" pitchFamily="18" charset="0"/>
                          <a:ea typeface="宋体" pitchFamily="2" charset="-122"/>
                        </a:rPr>
                        <a:t>命中时间</a:t>
                      </a:r>
                      <a:endParaRPr kumimoji="1" lang="zh-CN" altLang="en-US" sz="4400" b="1" i="0" u="none" strike="noStrike" cap="none" normalizeH="0" baseline="0">
                        <a:ln>
                          <a:noFill/>
                        </a:ln>
                        <a:solidFill>
                          <a:srgbClr val="D60093"/>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449263" marR="0" lvl="0" indent="-449263"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1</a:t>
                      </a:r>
                      <a:r>
                        <a:rPr kumimoji="1" lang="zh-CN" altLang="en-US" sz="1800" b="1" i="0" u="none" strike="noStrike" cap="none" normalizeH="0" baseline="0">
                          <a:ln>
                            <a:noFill/>
                          </a:ln>
                          <a:solidFill>
                            <a:schemeClr val="tx1"/>
                          </a:solidFill>
                          <a:effectLst/>
                          <a:latin typeface="Times New Roman" pitchFamily="18" charset="0"/>
                          <a:ea typeface="宋体" pitchFamily="2" charset="-122"/>
                        </a:rPr>
                        <a:t>个时钟周期</a:t>
                      </a:r>
                      <a:endParaRPr kumimoji="1" lang="zh-CN" altLang="en-US" sz="44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6563">
                <a:tc>
                  <a:txBody>
                    <a:bodyPr/>
                    <a:lstStyle/>
                    <a:p>
                      <a:pPr marL="449263" marR="0" lvl="0" indent="-449263"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rgbClr val="D60093"/>
                          </a:solidFill>
                          <a:effectLst/>
                          <a:latin typeface="Times New Roman" pitchFamily="18" charset="0"/>
                          <a:ea typeface="宋体" pitchFamily="2" charset="-122"/>
                        </a:rPr>
                        <a:t>L2</a:t>
                      </a:r>
                      <a:r>
                        <a:rPr kumimoji="1" lang="zh-CN" altLang="en-US" sz="1800" b="1" i="0" u="none" strike="noStrike" cap="none" normalizeH="0" baseline="0">
                          <a:ln>
                            <a:noFill/>
                          </a:ln>
                          <a:solidFill>
                            <a:srgbClr val="D60093"/>
                          </a:solidFill>
                          <a:effectLst/>
                          <a:latin typeface="Times New Roman" pitchFamily="18" charset="0"/>
                          <a:ea typeface="宋体" pitchFamily="2" charset="-122"/>
                        </a:rPr>
                        <a:t>命中时间</a:t>
                      </a:r>
                      <a:endParaRPr kumimoji="1" lang="zh-CN" altLang="en-US" sz="4400" b="1" i="0" u="none" strike="noStrike" cap="none" normalizeH="0" baseline="0">
                        <a:ln>
                          <a:noFill/>
                        </a:ln>
                        <a:solidFill>
                          <a:srgbClr val="D60093"/>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449263" marR="0" lvl="0" indent="-449263"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7</a:t>
                      </a:r>
                      <a:r>
                        <a:rPr kumimoji="1" lang="zh-CN" altLang="en-US" sz="1800" b="1" i="0" u="none" strike="noStrike" cap="none" normalizeH="0" baseline="0">
                          <a:ln>
                            <a:noFill/>
                          </a:ln>
                          <a:solidFill>
                            <a:schemeClr val="tx1"/>
                          </a:solidFill>
                          <a:effectLst/>
                          <a:latin typeface="Times New Roman" pitchFamily="18" charset="0"/>
                          <a:ea typeface="宋体" pitchFamily="2" charset="-122"/>
                        </a:rPr>
                        <a:t>个时钟周期</a:t>
                      </a:r>
                      <a:endParaRPr kumimoji="1" lang="zh-CN" altLang="en-US" sz="44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93737">
                <a:tc>
                  <a:txBody>
                    <a:bodyPr/>
                    <a:lstStyle/>
                    <a:p>
                      <a:pPr marL="449263" marR="0" lvl="0" indent="-449263"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rgbClr val="D60093"/>
                          </a:solidFill>
                          <a:effectLst/>
                          <a:latin typeface="Times New Roman" pitchFamily="18" charset="0"/>
                          <a:ea typeface="宋体" pitchFamily="2" charset="-122"/>
                        </a:rPr>
                        <a:t>L1 TLB</a:t>
                      </a:r>
                      <a:r>
                        <a:rPr kumimoji="1" lang="zh-CN" altLang="en-US" sz="1800" b="1" i="0" u="none" strike="noStrike" cap="none" normalizeH="0" baseline="0">
                          <a:ln>
                            <a:noFill/>
                          </a:ln>
                          <a:solidFill>
                            <a:srgbClr val="D60093"/>
                          </a:solidFill>
                          <a:effectLst/>
                          <a:latin typeface="Times New Roman" pitchFamily="18" charset="0"/>
                          <a:ea typeface="宋体" pitchFamily="2" charset="-122"/>
                        </a:rPr>
                        <a:t>大小</a:t>
                      </a:r>
                      <a:endParaRPr kumimoji="1" lang="zh-CN" altLang="en-US" sz="4400" b="1" i="0" u="none" strike="noStrike" cap="none" normalizeH="0" baseline="0">
                        <a:ln>
                          <a:noFill/>
                        </a:ln>
                        <a:solidFill>
                          <a:srgbClr val="D60093"/>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449263" marR="0" lvl="0" indent="-449263"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itchFamily="18" charset="0"/>
                          <a:ea typeface="宋体" pitchFamily="2" charset="-122"/>
                        </a:rPr>
                        <a:t>指令和数据</a:t>
                      </a:r>
                      <a:r>
                        <a:rPr kumimoji="1" lang="en-US" altLang="zh-CN" sz="1800" b="1" i="0" u="none" strike="noStrike" cap="none" normalizeH="0" baseline="0">
                          <a:ln>
                            <a:noFill/>
                          </a:ln>
                          <a:solidFill>
                            <a:schemeClr val="tx1"/>
                          </a:solidFill>
                          <a:effectLst/>
                          <a:latin typeface="Times New Roman" pitchFamily="18" charset="0"/>
                          <a:ea typeface="宋体" pitchFamily="2" charset="-122"/>
                        </a:rPr>
                        <a:t>TLB</a:t>
                      </a:r>
                      <a:r>
                        <a:rPr kumimoji="1" lang="zh-CN" altLang="en-US" sz="1800" b="1" i="0" u="none" strike="noStrike" cap="none" normalizeH="0" baseline="0">
                          <a:ln>
                            <a:noFill/>
                          </a:ln>
                          <a:solidFill>
                            <a:schemeClr val="tx1"/>
                          </a:solidFill>
                          <a:effectLst/>
                          <a:latin typeface="Times New Roman" pitchFamily="18" charset="0"/>
                          <a:ea typeface="宋体" pitchFamily="2" charset="-122"/>
                        </a:rPr>
                        <a:t>都是</a:t>
                      </a:r>
                      <a:r>
                        <a:rPr kumimoji="1" lang="en-US" altLang="zh-CN" sz="1800" b="1" i="0" u="none" strike="noStrike" cap="none" normalizeH="0" baseline="0">
                          <a:ln>
                            <a:noFill/>
                          </a:ln>
                          <a:solidFill>
                            <a:schemeClr val="tx1"/>
                          </a:solidFill>
                          <a:effectLst/>
                          <a:latin typeface="Times New Roman" pitchFamily="18" charset="0"/>
                          <a:ea typeface="宋体" pitchFamily="2" charset="-122"/>
                        </a:rPr>
                        <a:t>40</a:t>
                      </a:r>
                      <a:r>
                        <a:rPr kumimoji="1" lang="zh-CN" altLang="en-US" sz="1800" b="1" i="0" u="none" strike="noStrike" cap="none" normalizeH="0" baseline="0">
                          <a:ln>
                            <a:noFill/>
                          </a:ln>
                          <a:solidFill>
                            <a:schemeClr val="tx1"/>
                          </a:solidFill>
                          <a:effectLst/>
                          <a:latin typeface="Times New Roman" pitchFamily="18" charset="0"/>
                          <a:ea typeface="宋体" pitchFamily="2" charset="-122"/>
                        </a:rPr>
                        <a:t>个</a:t>
                      </a:r>
                      <a:r>
                        <a:rPr kumimoji="1" lang="en-US" altLang="zh-CN" sz="1800" b="1" i="0" u="none" strike="noStrike" cap="none" normalizeH="0" baseline="0">
                          <a:ln>
                            <a:noFill/>
                          </a:ln>
                          <a:solidFill>
                            <a:schemeClr val="tx1"/>
                          </a:solidFill>
                          <a:effectLst/>
                          <a:latin typeface="Times New Roman" pitchFamily="18" charset="0"/>
                          <a:ea typeface="宋体" pitchFamily="2" charset="-122"/>
                        </a:rPr>
                        <a:t>PTE</a:t>
                      </a:r>
                      <a:r>
                        <a:rPr kumimoji="1" lang="zh-CN" altLang="en-US" sz="1800" b="1" i="0" u="none" strike="noStrike" cap="none" normalizeH="0" baseline="0">
                          <a:ln>
                            <a:noFill/>
                          </a:ln>
                          <a:solidFill>
                            <a:schemeClr val="tx1"/>
                          </a:solidFill>
                          <a:effectLst/>
                          <a:latin typeface="Times New Roman" pitchFamily="18" charset="0"/>
                          <a:ea typeface="宋体" pitchFamily="2" charset="-122"/>
                        </a:rPr>
                        <a:t>，其中</a:t>
                      </a:r>
                      <a:r>
                        <a:rPr kumimoji="1" lang="en-US" altLang="zh-CN" sz="1800" b="1" i="0" u="none" strike="noStrike" cap="none" normalizeH="0" baseline="0">
                          <a:ln>
                            <a:noFill/>
                          </a:ln>
                          <a:solidFill>
                            <a:schemeClr val="tx1"/>
                          </a:solidFill>
                          <a:effectLst/>
                          <a:latin typeface="Times New Roman" pitchFamily="18" charset="0"/>
                          <a:ea typeface="宋体" pitchFamily="2" charset="-122"/>
                        </a:rPr>
                        <a:t>32</a:t>
                      </a:r>
                      <a:r>
                        <a:rPr kumimoji="1" lang="zh-CN" altLang="en-US" sz="1800" b="1" i="0" u="none" strike="noStrike" cap="none" normalizeH="0" baseline="0">
                          <a:ln>
                            <a:noFill/>
                          </a:ln>
                          <a:solidFill>
                            <a:schemeClr val="tx1"/>
                          </a:solidFill>
                          <a:effectLst/>
                          <a:latin typeface="Times New Roman" pitchFamily="18" charset="0"/>
                          <a:ea typeface="宋体" pitchFamily="2" charset="-122"/>
                        </a:rPr>
                        <a:t>个用于</a:t>
                      </a:r>
                    </a:p>
                    <a:p>
                      <a:pPr marL="449263" marR="0" lvl="0" indent="-449263"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4KB</a:t>
                      </a:r>
                      <a:r>
                        <a:rPr kumimoji="1" lang="zh-CN" altLang="en-US" sz="1800" b="1" i="0" u="none" strike="noStrike" cap="none" normalizeH="0" baseline="0">
                          <a:ln>
                            <a:noFill/>
                          </a:ln>
                          <a:solidFill>
                            <a:schemeClr val="tx1"/>
                          </a:solidFill>
                          <a:effectLst/>
                          <a:latin typeface="Times New Roman" pitchFamily="18" charset="0"/>
                          <a:ea typeface="宋体" pitchFamily="2" charset="-122"/>
                        </a:rPr>
                        <a:t>大小的页面，</a:t>
                      </a:r>
                      <a:r>
                        <a:rPr kumimoji="1" lang="en-US" altLang="zh-CN" sz="1800" b="1" i="0" u="none" strike="noStrike" cap="none" normalizeH="0" baseline="0">
                          <a:ln>
                            <a:noFill/>
                          </a:ln>
                          <a:solidFill>
                            <a:schemeClr val="tx1"/>
                          </a:solidFill>
                          <a:effectLst/>
                          <a:latin typeface="Times New Roman" pitchFamily="18" charset="0"/>
                          <a:ea typeface="宋体" pitchFamily="2" charset="-122"/>
                        </a:rPr>
                        <a:t>8</a:t>
                      </a:r>
                      <a:r>
                        <a:rPr kumimoji="1" lang="zh-CN" altLang="en-US" sz="1800" b="1" i="0" u="none" strike="noStrike" cap="none" normalizeH="0" baseline="0">
                          <a:ln>
                            <a:noFill/>
                          </a:ln>
                          <a:solidFill>
                            <a:schemeClr val="tx1"/>
                          </a:solidFill>
                          <a:effectLst/>
                          <a:latin typeface="Times New Roman" pitchFamily="18" charset="0"/>
                          <a:ea typeface="宋体" pitchFamily="2" charset="-122"/>
                        </a:rPr>
                        <a:t>个用于</a:t>
                      </a:r>
                      <a:r>
                        <a:rPr kumimoji="1" lang="en-US" altLang="zh-CN" sz="1800" b="1" i="0" u="none" strike="noStrike" cap="none" normalizeH="0" baseline="0">
                          <a:ln>
                            <a:noFill/>
                          </a:ln>
                          <a:solidFill>
                            <a:schemeClr val="tx1"/>
                          </a:solidFill>
                          <a:effectLst/>
                          <a:latin typeface="Times New Roman" pitchFamily="18" charset="0"/>
                          <a:ea typeface="宋体" pitchFamily="2" charset="-122"/>
                        </a:rPr>
                        <a:t>2MB</a:t>
                      </a:r>
                      <a:r>
                        <a:rPr kumimoji="1" lang="zh-CN" altLang="en-US" sz="1800" b="1" i="0" u="none" strike="noStrike" cap="none" normalizeH="0" baseline="0">
                          <a:ln>
                            <a:noFill/>
                          </a:ln>
                          <a:solidFill>
                            <a:schemeClr val="tx1"/>
                          </a:solidFill>
                          <a:effectLst/>
                          <a:latin typeface="Times New Roman" pitchFamily="18" charset="0"/>
                          <a:ea typeface="宋体" pitchFamily="2" charset="-122"/>
                        </a:rPr>
                        <a:t>或</a:t>
                      </a:r>
                      <a:r>
                        <a:rPr kumimoji="1" lang="en-US" altLang="zh-CN" sz="1800" b="1" i="0" u="none" strike="noStrike" cap="none" normalizeH="0" baseline="0">
                          <a:ln>
                            <a:noFill/>
                          </a:ln>
                          <a:solidFill>
                            <a:schemeClr val="tx1"/>
                          </a:solidFill>
                          <a:effectLst/>
                          <a:latin typeface="Times New Roman" pitchFamily="18" charset="0"/>
                          <a:ea typeface="宋体" pitchFamily="2" charset="-122"/>
                        </a:rPr>
                        <a:t>4MB</a:t>
                      </a:r>
                      <a:r>
                        <a:rPr kumimoji="1" lang="zh-CN" altLang="en-US" sz="1800" b="1" i="0" u="none" strike="noStrike" cap="none" normalizeH="0" baseline="0">
                          <a:ln>
                            <a:noFill/>
                          </a:ln>
                          <a:solidFill>
                            <a:schemeClr val="tx1"/>
                          </a:solidFill>
                          <a:effectLst/>
                          <a:latin typeface="Times New Roman" pitchFamily="18" charset="0"/>
                          <a:ea typeface="宋体" pitchFamily="2" charset="-122"/>
                        </a:rPr>
                        <a:t>页面。</a:t>
                      </a:r>
                      <a:endParaRPr kumimoji="1" lang="zh-CN" altLang="en-US" sz="44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36563">
                <a:tc>
                  <a:txBody>
                    <a:bodyPr/>
                    <a:lstStyle/>
                    <a:p>
                      <a:pPr marL="449263" marR="0" lvl="0" indent="-449263"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rgbClr val="D60093"/>
                          </a:solidFill>
                          <a:effectLst/>
                          <a:latin typeface="Times New Roman" pitchFamily="18" charset="0"/>
                          <a:ea typeface="宋体" pitchFamily="2" charset="-122"/>
                        </a:rPr>
                        <a:t>L2 TLB</a:t>
                      </a:r>
                      <a:r>
                        <a:rPr kumimoji="1" lang="zh-CN" altLang="en-US" sz="1800" b="1" i="0" u="none" strike="noStrike" cap="none" normalizeH="0" baseline="0">
                          <a:ln>
                            <a:noFill/>
                          </a:ln>
                          <a:solidFill>
                            <a:srgbClr val="D60093"/>
                          </a:solidFill>
                          <a:effectLst/>
                          <a:latin typeface="Times New Roman" pitchFamily="18" charset="0"/>
                          <a:ea typeface="宋体" pitchFamily="2" charset="-122"/>
                        </a:rPr>
                        <a:t>大小</a:t>
                      </a:r>
                      <a:endParaRPr kumimoji="1" lang="zh-CN" altLang="en-US" sz="4400" b="1" i="0" u="none" strike="noStrike" cap="none" normalizeH="0" baseline="0">
                        <a:ln>
                          <a:noFill/>
                        </a:ln>
                        <a:solidFill>
                          <a:srgbClr val="D60093"/>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449263" marR="0" lvl="0" indent="-449263"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itchFamily="18" charset="0"/>
                          <a:ea typeface="宋体" pitchFamily="2" charset="-122"/>
                        </a:rPr>
                        <a:t>指令和数据</a:t>
                      </a:r>
                      <a:r>
                        <a:rPr kumimoji="1" lang="en-US" altLang="zh-CN" sz="1800" b="1" i="0" u="none" strike="noStrike" cap="none" normalizeH="0" baseline="0">
                          <a:ln>
                            <a:noFill/>
                          </a:ln>
                          <a:solidFill>
                            <a:schemeClr val="tx1"/>
                          </a:solidFill>
                          <a:effectLst/>
                          <a:latin typeface="Times New Roman" pitchFamily="18" charset="0"/>
                          <a:ea typeface="宋体" pitchFamily="2" charset="-122"/>
                        </a:rPr>
                        <a:t>TLB</a:t>
                      </a:r>
                      <a:r>
                        <a:rPr kumimoji="1" lang="zh-CN" altLang="en-US" sz="1800" b="1" i="0" u="none" strike="noStrike" cap="none" normalizeH="0" baseline="0">
                          <a:ln>
                            <a:noFill/>
                          </a:ln>
                          <a:solidFill>
                            <a:schemeClr val="tx1"/>
                          </a:solidFill>
                          <a:effectLst/>
                          <a:latin typeface="Times New Roman" pitchFamily="18" charset="0"/>
                          <a:ea typeface="宋体" pitchFamily="2" charset="-122"/>
                        </a:rPr>
                        <a:t>都是</a:t>
                      </a:r>
                      <a:r>
                        <a:rPr kumimoji="1" lang="en-US" altLang="zh-CN" sz="1800" b="1" i="0" u="none" strike="noStrike" cap="none" normalizeH="0" baseline="0">
                          <a:ln>
                            <a:noFill/>
                          </a:ln>
                          <a:solidFill>
                            <a:schemeClr val="tx1"/>
                          </a:solidFill>
                          <a:effectLst/>
                          <a:latin typeface="Times New Roman" pitchFamily="18" charset="0"/>
                          <a:ea typeface="宋体" pitchFamily="2" charset="-122"/>
                        </a:rPr>
                        <a:t>512</a:t>
                      </a:r>
                      <a:r>
                        <a:rPr kumimoji="1" lang="zh-CN" altLang="en-US" sz="1800" b="1" i="0" u="none" strike="noStrike" cap="none" normalizeH="0" baseline="0">
                          <a:ln>
                            <a:noFill/>
                          </a:ln>
                          <a:solidFill>
                            <a:schemeClr val="tx1"/>
                          </a:solidFill>
                          <a:effectLst/>
                          <a:latin typeface="Times New Roman" pitchFamily="18" charset="0"/>
                          <a:ea typeface="宋体" pitchFamily="2" charset="-122"/>
                        </a:rPr>
                        <a:t>个</a:t>
                      </a:r>
                      <a:r>
                        <a:rPr kumimoji="1" lang="en-US" altLang="zh-CN" sz="1800" b="1" i="0" u="none" strike="noStrike" cap="none" normalizeH="0" baseline="0">
                          <a:ln>
                            <a:noFill/>
                          </a:ln>
                          <a:solidFill>
                            <a:schemeClr val="tx1"/>
                          </a:solidFill>
                          <a:effectLst/>
                          <a:latin typeface="Times New Roman" pitchFamily="18" charset="0"/>
                          <a:ea typeface="宋体" pitchFamily="2" charset="-122"/>
                        </a:rPr>
                        <a:t>PTE</a:t>
                      </a:r>
                      <a:r>
                        <a:rPr kumimoji="1" lang="zh-CN" altLang="en-US" sz="1800" b="1" i="0" u="none" strike="noStrike" cap="none" normalizeH="0" baseline="0">
                          <a:ln>
                            <a:noFill/>
                          </a:ln>
                          <a:solidFill>
                            <a:schemeClr val="tx1"/>
                          </a:solidFill>
                          <a:effectLst/>
                          <a:latin typeface="Times New Roman" pitchFamily="18" charset="0"/>
                          <a:ea typeface="宋体" pitchFamily="2" charset="-122"/>
                        </a:rPr>
                        <a:t>，用于</a:t>
                      </a:r>
                      <a:r>
                        <a:rPr kumimoji="1" lang="en-US" altLang="zh-CN" sz="1800" b="1" i="0" u="none" strike="noStrike" cap="none" normalizeH="0" baseline="0">
                          <a:ln>
                            <a:noFill/>
                          </a:ln>
                          <a:solidFill>
                            <a:schemeClr val="tx1"/>
                          </a:solidFill>
                          <a:effectLst/>
                          <a:latin typeface="Times New Roman" pitchFamily="18" charset="0"/>
                          <a:ea typeface="宋体" pitchFamily="2" charset="-122"/>
                        </a:rPr>
                        <a:t>4KB</a:t>
                      </a:r>
                      <a:r>
                        <a:rPr kumimoji="1" lang="zh-CN" altLang="en-US" sz="1800" b="1" i="0" u="none" strike="noStrike" cap="none" normalizeH="0" baseline="0">
                          <a:ln>
                            <a:noFill/>
                          </a:ln>
                          <a:solidFill>
                            <a:schemeClr val="tx1"/>
                          </a:solidFill>
                          <a:effectLst/>
                          <a:latin typeface="Times New Roman" pitchFamily="18" charset="0"/>
                          <a:ea typeface="宋体" pitchFamily="2" charset="-122"/>
                        </a:rPr>
                        <a:t>页面</a:t>
                      </a:r>
                      <a:endParaRPr kumimoji="1" lang="zh-CN" altLang="en-US" sz="44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34975">
                <a:tc>
                  <a:txBody>
                    <a:bodyPr/>
                    <a:lstStyle/>
                    <a:p>
                      <a:pPr marL="449263" marR="0" lvl="0" indent="-449263"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rgbClr val="D60093"/>
                          </a:solidFill>
                          <a:effectLst/>
                          <a:latin typeface="Times New Roman" pitchFamily="18" charset="0"/>
                          <a:ea typeface="宋体" pitchFamily="2" charset="-122"/>
                        </a:rPr>
                        <a:t>块选择</a:t>
                      </a:r>
                      <a:endParaRPr kumimoji="1" lang="zh-CN" altLang="en-US" sz="4400" b="1" i="0" u="none" strike="noStrike" cap="none" normalizeH="0" baseline="0">
                        <a:ln>
                          <a:noFill/>
                        </a:ln>
                        <a:solidFill>
                          <a:srgbClr val="D60093"/>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449263" marR="0" lvl="0" indent="-449263"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LRU</a:t>
                      </a:r>
                      <a:endParaRPr kumimoji="1" lang="en-US" altLang="zh-CN" sz="44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36563">
                <a:tc>
                  <a:txBody>
                    <a:bodyPr/>
                    <a:lstStyle/>
                    <a:p>
                      <a:pPr marL="449263" marR="0" lvl="0" indent="-449263"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dirty="0">
                          <a:ln>
                            <a:noFill/>
                          </a:ln>
                          <a:solidFill>
                            <a:srgbClr val="D60093"/>
                          </a:solidFill>
                          <a:effectLst/>
                          <a:latin typeface="Times New Roman" pitchFamily="18" charset="0"/>
                          <a:ea typeface="宋体" pitchFamily="2" charset="-122"/>
                        </a:rPr>
                        <a:t>L1</a:t>
                      </a:r>
                      <a:r>
                        <a:rPr kumimoji="1" lang="zh-CN" altLang="en-US" sz="1800" b="1" i="0" u="none" strike="noStrike" cap="none" normalizeH="0" baseline="0" dirty="0">
                          <a:ln>
                            <a:noFill/>
                          </a:ln>
                          <a:solidFill>
                            <a:srgbClr val="D60093"/>
                          </a:solidFill>
                          <a:effectLst/>
                          <a:latin typeface="Times New Roman" pitchFamily="18" charset="0"/>
                          <a:ea typeface="宋体" pitchFamily="2" charset="-122"/>
                        </a:rPr>
                        <a:t>映像规则</a:t>
                      </a:r>
                      <a:endParaRPr kumimoji="1" lang="zh-CN" altLang="en-US" sz="4400" b="1" i="0" u="none" strike="noStrike" cap="none" normalizeH="0" baseline="0" dirty="0">
                        <a:ln>
                          <a:noFill/>
                        </a:ln>
                        <a:solidFill>
                          <a:srgbClr val="D60093"/>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449263" marR="0" lvl="0" indent="-449263"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itchFamily="18" charset="0"/>
                          <a:ea typeface="宋体" pitchFamily="2" charset="-122"/>
                        </a:rPr>
                        <a:t>全相联</a:t>
                      </a:r>
                      <a:endParaRPr kumimoji="1" lang="zh-CN" altLang="en-US" sz="44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36563">
                <a:tc>
                  <a:txBody>
                    <a:bodyPr/>
                    <a:lstStyle/>
                    <a:p>
                      <a:pPr marL="449263" marR="0" lvl="0" indent="-449263"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dirty="0">
                          <a:ln>
                            <a:noFill/>
                          </a:ln>
                          <a:solidFill>
                            <a:srgbClr val="D60093"/>
                          </a:solidFill>
                          <a:effectLst/>
                          <a:latin typeface="Times New Roman" pitchFamily="18" charset="0"/>
                          <a:ea typeface="宋体" pitchFamily="2" charset="-122"/>
                        </a:rPr>
                        <a:t>L2</a:t>
                      </a:r>
                      <a:r>
                        <a:rPr kumimoji="1" lang="zh-CN" altLang="en-US" sz="1800" b="1" i="0" u="none" strike="noStrike" cap="none" normalizeH="0" baseline="0" dirty="0">
                          <a:ln>
                            <a:noFill/>
                          </a:ln>
                          <a:solidFill>
                            <a:srgbClr val="D60093"/>
                          </a:solidFill>
                          <a:effectLst/>
                          <a:latin typeface="Times New Roman" pitchFamily="18" charset="0"/>
                          <a:ea typeface="宋体" pitchFamily="2" charset="-122"/>
                        </a:rPr>
                        <a:t>映像规则</a:t>
                      </a:r>
                      <a:endParaRPr kumimoji="1" lang="zh-CN" altLang="en-US" sz="4400" b="1" i="0" u="none" strike="noStrike" cap="none" normalizeH="0" baseline="0" dirty="0">
                        <a:ln>
                          <a:noFill/>
                        </a:ln>
                        <a:solidFill>
                          <a:srgbClr val="D60093"/>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449263" marR="0" lvl="0" indent="-449263"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4</a:t>
                      </a:r>
                      <a:r>
                        <a:rPr kumimoji="1" lang="zh-CN" altLang="en-US" sz="1800" b="1" i="0" u="none" strike="noStrike" cap="none" normalizeH="0" baseline="0">
                          <a:ln>
                            <a:noFill/>
                          </a:ln>
                          <a:solidFill>
                            <a:schemeClr val="tx1"/>
                          </a:solidFill>
                          <a:effectLst/>
                          <a:latin typeface="Times New Roman" pitchFamily="18" charset="0"/>
                          <a:ea typeface="宋体" pitchFamily="2" charset="-122"/>
                        </a:rPr>
                        <a:t>路组相联</a:t>
                      </a:r>
                      <a:endParaRPr kumimoji="1" lang="zh-CN" altLang="en-US" sz="44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cSld>
  <p:clrMapOvr>
    <a:masterClrMapping/>
  </p:clrMapOvr>
  <p:transition>
    <p:pull dir="rd"/>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3" descr="Rectangle: Click to edit Master text styles&#10;Second level&#10;Third level&#10;Fourth level&#10;Fifth level"/>
          <p:cNvSpPr>
            <a:spLocks noGrp="1" noChangeArrowheads="1"/>
          </p:cNvSpPr>
          <p:nvPr>
            <p:ph type="body" idx="1"/>
          </p:nvPr>
        </p:nvSpPr>
        <p:spPr>
          <a:xfrm>
            <a:off x="685800" y="1917700"/>
            <a:ext cx="7772400" cy="4391025"/>
          </a:xfrm>
        </p:spPr>
        <p:txBody>
          <a:bodyPr/>
          <a:lstStyle/>
          <a:p>
            <a:pPr marL="1085850" lvl="1" indent="-457200" eaLnBrk="1" hangingPunct="1">
              <a:lnSpc>
                <a:spcPct val="110000"/>
              </a:lnSpc>
            </a:pPr>
            <a:r>
              <a:rPr lang="zh-CN" altLang="en-US">
                <a:latin typeface="Times New Roman" panose="02020603050405020304" pitchFamily="18" charset="0"/>
              </a:rPr>
              <a:t>一个乱序执行处理器</a:t>
            </a:r>
          </a:p>
          <a:p>
            <a:pPr lvl="2" eaLnBrk="1" hangingPunct="1">
              <a:lnSpc>
                <a:spcPct val="110000"/>
              </a:lnSpc>
            </a:pPr>
            <a:r>
              <a:rPr lang="zh-CN" altLang="en-US">
                <a:latin typeface="Times New Roman" panose="02020603050405020304" pitchFamily="18" charset="0"/>
              </a:rPr>
              <a:t>每个时钟周期最多可以取出</a:t>
            </a:r>
            <a:r>
              <a:rPr lang="en-US" altLang="zh-CN">
                <a:solidFill>
                  <a:srgbClr val="9933FF"/>
                </a:solidFill>
                <a:latin typeface="Times New Roman" panose="02020603050405020304" pitchFamily="18" charset="0"/>
              </a:rPr>
              <a:t>3</a:t>
            </a:r>
            <a:r>
              <a:rPr lang="zh-CN" altLang="en-US">
                <a:latin typeface="Times New Roman" panose="02020603050405020304" pitchFamily="18" charset="0"/>
              </a:rPr>
              <a:t>条</a:t>
            </a:r>
            <a:r>
              <a:rPr lang="en-US" altLang="zh-CN">
                <a:latin typeface="Times New Roman" panose="02020603050405020304" pitchFamily="18" charset="0"/>
              </a:rPr>
              <a:t>80x86</a:t>
            </a:r>
            <a:r>
              <a:rPr lang="zh-CN" altLang="en-US">
                <a:latin typeface="Times New Roman" panose="02020603050405020304" pitchFamily="18" charset="0"/>
              </a:rPr>
              <a:t>指令，并将之转换成类</a:t>
            </a:r>
            <a:r>
              <a:rPr lang="en-US" altLang="zh-CN">
                <a:latin typeface="Times New Roman" panose="02020603050405020304" pitchFamily="18" charset="0"/>
              </a:rPr>
              <a:t>RISC</a:t>
            </a:r>
            <a:r>
              <a:rPr lang="zh-CN" altLang="en-US">
                <a:latin typeface="Times New Roman" panose="02020603050405020304" pitchFamily="18" charset="0"/>
              </a:rPr>
              <a:t>操作，然后以每个时钟周期</a:t>
            </a:r>
            <a:r>
              <a:rPr lang="en-US" altLang="zh-CN">
                <a:solidFill>
                  <a:srgbClr val="9933FF"/>
                </a:solidFill>
                <a:latin typeface="Times New Roman" panose="02020603050405020304" pitchFamily="18" charset="0"/>
              </a:rPr>
              <a:t>3</a:t>
            </a:r>
            <a:r>
              <a:rPr lang="zh-CN" altLang="en-US">
                <a:latin typeface="Times New Roman" panose="02020603050405020304" pitchFamily="18" charset="0"/>
              </a:rPr>
              <a:t>个操作的速率流出。</a:t>
            </a:r>
          </a:p>
          <a:p>
            <a:pPr marL="1085850" lvl="1" indent="-457200" eaLnBrk="1" hangingPunct="1">
              <a:lnSpc>
                <a:spcPct val="110000"/>
              </a:lnSpc>
            </a:pPr>
            <a:r>
              <a:rPr lang="zh-CN" altLang="en-US">
                <a:latin typeface="Times New Roman" panose="02020603050405020304" pitchFamily="18" charset="0"/>
              </a:rPr>
              <a:t>有</a:t>
            </a:r>
            <a:r>
              <a:rPr lang="en-US" altLang="zh-CN">
                <a:solidFill>
                  <a:srgbClr val="9933FF"/>
                </a:solidFill>
                <a:latin typeface="Times New Roman" panose="02020603050405020304" pitchFamily="18" charset="0"/>
              </a:rPr>
              <a:t>11</a:t>
            </a:r>
            <a:r>
              <a:rPr lang="zh-CN" altLang="en-US">
                <a:latin typeface="Times New Roman" panose="02020603050405020304" pitchFamily="18" charset="0"/>
              </a:rPr>
              <a:t>个并行的执行部件</a:t>
            </a:r>
          </a:p>
          <a:p>
            <a:pPr marL="1085850" lvl="1" indent="-457200" eaLnBrk="1" hangingPunct="1">
              <a:lnSpc>
                <a:spcPct val="110000"/>
              </a:lnSpc>
            </a:pPr>
            <a:r>
              <a:rPr lang="zh-CN" altLang="en-US">
                <a:latin typeface="Times New Roman" panose="02020603050405020304" pitchFamily="18" charset="0"/>
              </a:rPr>
              <a:t>在</a:t>
            </a:r>
            <a:r>
              <a:rPr lang="en-US" altLang="zh-CN">
                <a:latin typeface="Times New Roman" panose="02020603050405020304" pitchFamily="18" charset="0"/>
              </a:rPr>
              <a:t>2006</a:t>
            </a:r>
            <a:r>
              <a:rPr lang="zh-CN" altLang="en-US">
                <a:latin typeface="Times New Roman" panose="02020603050405020304" pitchFamily="18" charset="0"/>
              </a:rPr>
              <a:t>年，其</a:t>
            </a:r>
            <a:r>
              <a:rPr lang="en-US" altLang="zh-CN">
                <a:solidFill>
                  <a:srgbClr val="9933FF"/>
                </a:solidFill>
                <a:latin typeface="Times New Roman" panose="02020603050405020304" pitchFamily="18" charset="0"/>
              </a:rPr>
              <a:t>12</a:t>
            </a:r>
            <a:r>
              <a:rPr lang="zh-CN" altLang="en-US">
                <a:latin typeface="Times New Roman" panose="02020603050405020304" pitchFamily="18" charset="0"/>
              </a:rPr>
              <a:t>级定点流水线使得该处理器的最高时钟频率达到了</a:t>
            </a:r>
            <a:r>
              <a:rPr lang="en-US" altLang="zh-CN">
                <a:solidFill>
                  <a:srgbClr val="9933FF"/>
                </a:solidFill>
                <a:latin typeface="Times New Roman" panose="02020603050405020304" pitchFamily="18" charset="0"/>
              </a:rPr>
              <a:t>2.8GHz</a:t>
            </a:r>
            <a:r>
              <a:rPr lang="zh-CN" altLang="en-US">
                <a:latin typeface="Times New Roman" panose="02020603050405020304" pitchFamily="18" charset="0"/>
              </a:rPr>
              <a:t>。</a:t>
            </a:r>
          </a:p>
          <a:p>
            <a:pPr marL="1085850" lvl="1" indent="-457200" eaLnBrk="1" hangingPunct="1">
              <a:lnSpc>
                <a:spcPct val="110000"/>
              </a:lnSpc>
            </a:pPr>
            <a:r>
              <a:rPr lang="zh-CN" altLang="en-US">
                <a:latin typeface="Times New Roman" panose="02020603050405020304" pitchFamily="18" charset="0"/>
              </a:rPr>
              <a:t>虚地址：</a:t>
            </a:r>
            <a:r>
              <a:rPr lang="en-US" altLang="zh-CN">
                <a:solidFill>
                  <a:srgbClr val="9933FF"/>
                </a:solidFill>
                <a:latin typeface="Times New Roman" panose="02020603050405020304" pitchFamily="18" charset="0"/>
              </a:rPr>
              <a:t>48</a:t>
            </a:r>
            <a:r>
              <a:rPr lang="zh-CN" altLang="en-US">
                <a:latin typeface="Times New Roman" panose="02020603050405020304" pitchFamily="18" charset="0"/>
              </a:rPr>
              <a:t>位       物理地址：</a:t>
            </a:r>
            <a:r>
              <a:rPr lang="en-US" altLang="zh-CN">
                <a:solidFill>
                  <a:srgbClr val="9933FF"/>
                </a:solidFill>
                <a:latin typeface="Times New Roman" panose="02020603050405020304" pitchFamily="18" charset="0"/>
              </a:rPr>
              <a:t>40</a:t>
            </a:r>
            <a:r>
              <a:rPr lang="zh-CN" altLang="en-US">
                <a:latin typeface="Times New Roman" panose="02020603050405020304" pitchFamily="18" charset="0"/>
              </a:rPr>
              <a:t>位</a:t>
            </a:r>
          </a:p>
          <a:p>
            <a:pPr marL="457200" indent="-457200" eaLnBrk="1" hangingPunct="1">
              <a:lnSpc>
                <a:spcPct val="110000"/>
              </a:lnSpc>
            </a:pPr>
            <a:r>
              <a:rPr lang="zh-CN" altLang="en-US">
                <a:latin typeface="Times New Roman" panose="02020603050405020304" pitchFamily="18" charset="0"/>
              </a:rPr>
              <a:t>通过两级</a:t>
            </a:r>
            <a:r>
              <a:rPr lang="en-US" altLang="zh-CN">
                <a:latin typeface="Times New Roman" panose="02020603050405020304" pitchFamily="18" charset="0"/>
              </a:rPr>
              <a:t>TLB</a:t>
            </a:r>
            <a:r>
              <a:rPr lang="zh-CN" altLang="en-US">
                <a:latin typeface="Times New Roman" panose="02020603050405020304" pitchFamily="18" charset="0"/>
              </a:rPr>
              <a:t>实现的从虚拟地址到物理地址的转换以及对两级数据</a:t>
            </a:r>
            <a:r>
              <a:rPr lang="en-US" altLang="zh-CN">
                <a:latin typeface="Times New Roman" panose="02020603050405020304" pitchFamily="18" charset="0"/>
              </a:rPr>
              <a:t>Cache</a:t>
            </a:r>
            <a:r>
              <a:rPr lang="zh-CN" altLang="en-US">
                <a:latin typeface="Times New Roman" panose="02020603050405020304" pitchFamily="18" charset="0"/>
              </a:rPr>
              <a:t>的访问情况</a:t>
            </a:r>
            <a:r>
              <a:rPr lang="zh-CN" altLang="en-US"/>
              <a:t> </a:t>
            </a:r>
          </a:p>
        </p:txBody>
      </p:sp>
      <p:sp>
        <p:nvSpPr>
          <p:cNvPr id="203779" name="Text Box 4"/>
          <p:cNvSpPr txBox="1">
            <a:spLocks noChangeArrowheads="1"/>
          </p:cNvSpPr>
          <p:nvPr/>
        </p:nvSpPr>
        <p:spPr bwMode="auto">
          <a:xfrm>
            <a:off x="0" y="1233488"/>
            <a:ext cx="9144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2800">
                <a:solidFill>
                  <a:srgbClr val="000000"/>
                </a:solidFill>
                <a:latin typeface="黑体" panose="02010609060101010101" pitchFamily="49" charset="-122"/>
              </a:rPr>
              <a:t>5.8 </a:t>
            </a:r>
            <a:r>
              <a:rPr lang="zh-CN" altLang="en-US" sz="2800">
                <a:solidFill>
                  <a:srgbClr val="000000"/>
                </a:solidFill>
                <a:latin typeface="黑体" panose="02010609060101010101" pitchFamily="49" charset="-122"/>
              </a:rPr>
              <a:t>实例：</a:t>
            </a:r>
            <a:r>
              <a:rPr lang="en-US" altLang="zh-CN" sz="2800">
                <a:solidFill>
                  <a:srgbClr val="000000"/>
                </a:solidFill>
                <a:latin typeface="黑体" panose="02010609060101010101" pitchFamily="49" charset="-122"/>
              </a:rPr>
              <a:t>AMD Opteron</a:t>
            </a:r>
            <a:r>
              <a:rPr lang="zh-CN" altLang="en-US" sz="2800">
                <a:solidFill>
                  <a:srgbClr val="000000"/>
                </a:solidFill>
                <a:latin typeface="黑体" panose="02010609060101010101" pitchFamily="49" charset="-122"/>
              </a:rPr>
              <a:t>的存储器层次结构</a:t>
            </a:r>
            <a:r>
              <a:rPr lang="zh-CN" altLang="en-US">
                <a:solidFill>
                  <a:schemeClr val="tx1"/>
                </a:solidFill>
              </a:rPr>
              <a:t> </a:t>
            </a:r>
          </a:p>
        </p:txBody>
      </p:sp>
      <p:sp>
        <p:nvSpPr>
          <p:cNvPr id="203780" name="Rectangle 7"/>
          <p:cNvSpPr>
            <a:spLocks noGrp="1" noChangeArrowheads="1"/>
          </p:cNvSpPr>
          <p:nvPr>
            <p:ph type="title"/>
          </p:nvPr>
        </p:nvSpPr>
        <p:spPr/>
        <p:txBody>
          <a:bodyPr/>
          <a:lstStyle/>
          <a:p>
            <a:pPr eaLnBrk="1" hangingPunct="1"/>
            <a:endParaRPr lang="zh-CN" altLang="zh-CN"/>
          </a:p>
        </p:txBody>
      </p:sp>
    </p:spTree>
  </p:cSld>
  <p:clrMapOvr>
    <a:masterClrMapping/>
  </p:clrMapOvr>
  <p:transition>
    <p:pull dir="rd"/>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5"/>
          <p:cNvSpPr>
            <a:spLocks noGrp="1" noChangeArrowheads="1"/>
          </p:cNvSpPr>
          <p:nvPr>
            <p:ph type="title"/>
          </p:nvPr>
        </p:nvSpPr>
        <p:spPr/>
        <p:txBody>
          <a:bodyPr/>
          <a:lstStyle/>
          <a:p>
            <a:pPr eaLnBrk="1" hangingPunct="1"/>
            <a:endParaRPr lang="zh-CN" altLang="zh-CN"/>
          </a:p>
        </p:txBody>
      </p:sp>
      <p:graphicFrame>
        <p:nvGraphicFramePr>
          <p:cNvPr id="204803" name="Object 4"/>
          <p:cNvGraphicFramePr>
            <a:graphicFrameLocks noChangeAspect="1"/>
          </p:cNvGraphicFramePr>
          <p:nvPr>
            <p:ph idx="1"/>
          </p:nvPr>
        </p:nvGraphicFramePr>
        <p:xfrm>
          <a:off x="1042988" y="549275"/>
          <a:ext cx="7416800" cy="5829300"/>
        </p:xfrm>
        <a:graphic>
          <a:graphicData uri="http://schemas.openxmlformats.org/presentationml/2006/ole">
            <mc:AlternateContent xmlns:mc="http://schemas.openxmlformats.org/markup-compatibility/2006">
              <mc:Choice xmlns:v="urn:schemas-microsoft-com:vml" Requires="v">
                <p:oleObj spid="_x0000_s204804" name="图片" r:id="rId3" imgW="5754624" imgH="4523232" progId="Word.Picture.8">
                  <p:embed/>
                </p:oleObj>
              </mc:Choice>
              <mc:Fallback>
                <p:oleObj name="图片" r:id="rId3" imgW="5754624" imgH="4523232" progId="Word.Picture.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549275"/>
                        <a:ext cx="7416800" cy="5829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pull dir="rd"/>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pPr eaLnBrk="1" hangingPunct="1"/>
            <a:r>
              <a:rPr lang="en-US" altLang="zh-CN">
                <a:latin typeface="黑体" panose="02010609060101010101" pitchFamily="49" charset="-122"/>
              </a:rPr>
              <a:t>5.8 </a:t>
            </a:r>
            <a:r>
              <a:rPr lang="zh-CN" altLang="en-US">
                <a:latin typeface="黑体" panose="02010609060101010101" pitchFamily="49" charset="-122"/>
              </a:rPr>
              <a:t>实例：</a:t>
            </a:r>
            <a:r>
              <a:rPr lang="en-US" altLang="zh-CN">
                <a:latin typeface="黑体" panose="02010609060101010101" pitchFamily="49" charset="-122"/>
              </a:rPr>
              <a:t>AMD Opteron</a:t>
            </a:r>
            <a:r>
              <a:rPr lang="zh-CN" altLang="en-US">
                <a:latin typeface="黑体" panose="02010609060101010101" pitchFamily="49" charset="-122"/>
              </a:rPr>
              <a:t>的存储器层次结构</a:t>
            </a:r>
            <a:r>
              <a:rPr lang="zh-CN" altLang="en-US" sz="1800"/>
              <a:t> </a:t>
            </a:r>
          </a:p>
        </p:txBody>
      </p:sp>
      <p:sp>
        <p:nvSpPr>
          <p:cNvPr id="205827" name="Rectangle 3" descr="Rectangle: Click to edit Master text styles&#10;Second level&#10;Third level&#10;Fourth level&#10;Fifth level"/>
          <p:cNvSpPr>
            <a:spLocks noGrp="1" noChangeArrowheads="1"/>
          </p:cNvSpPr>
          <p:nvPr>
            <p:ph type="body" idx="1"/>
          </p:nvPr>
        </p:nvSpPr>
        <p:spPr>
          <a:xfrm>
            <a:off x="1619250" y="2708275"/>
            <a:ext cx="6048375" cy="720725"/>
          </a:xfrm>
        </p:spPr>
        <p:txBody>
          <a:bodyPr/>
          <a:lstStyle/>
          <a:p>
            <a:pPr marL="457200" indent="-457200" eaLnBrk="1" hangingPunct="1">
              <a:buFont typeface="Wingdings" panose="05000000000000000000" pitchFamily="2" charset="2"/>
              <a:buAutoNum type="arabicPeriod" startAt="2"/>
            </a:pPr>
            <a:r>
              <a:rPr lang="en-US" altLang="zh-CN">
                <a:latin typeface="Times New Roman" panose="02020603050405020304" pitchFamily="18" charset="0"/>
              </a:rPr>
              <a:t>AMD Opteron</a:t>
            </a:r>
            <a:r>
              <a:rPr lang="zh-CN" altLang="en-US">
                <a:latin typeface="Times New Roman" panose="02020603050405020304" pitchFamily="18" charset="0"/>
              </a:rPr>
              <a:t>存储器层次结构图 </a:t>
            </a:r>
          </a:p>
        </p:txBody>
      </p:sp>
    </p:spTree>
  </p:cSld>
  <p:clrMapOvr>
    <a:masterClrMapping/>
  </p:clrMapOvr>
  <p:transition>
    <p:pull dir="rd"/>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pPr eaLnBrk="1" hangingPunct="1"/>
            <a:endParaRPr lang="zh-CN" altLang="zh-CN"/>
          </a:p>
        </p:txBody>
      </p:sp>
      <p:pic>
        <p:nvPicPr>
          <p:cNvPr id="206851" name="Picture 4" descr="1003-2-ok-s"/>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547813" y="188913"/>
            <a:ext cx="5784850" cy="6337300"/>
          </a:xfrm>
          <a:noFill/>
        </p:spPr>
      </p:pic>
    </p:spTree>
  </p:cSld>
  <p:clrMapOvr>
    <a:masterClrMapping/>
  </p:clrMapOvr>
  <p:transition>
    <p:pull dir="rd"/>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3" descr="Rectangle: Click to edit Master text styles&#10;Second level&#10;Third level&#10;Fourth level&#10;Fifth level"/>
          <p:cNvSpPr>
            <a:spLocks noGrp="1" noChangeArrowheads="1"/>
          </p:cNvSpPr>
          <p:nvPr>
            <p:ph type="body" idx="1"/>
          </p:nvPr>
        </p:nvSpPr>
        <p:spPr>
          <a:xfrm>
            <a:off x="2276475" y="2781300"/>
            <a:ext cx="4724400" cy="1647825"/>
          </a:xfrm>
        </p:spPr>
        <p:txBody>
          <a:bodyPr/>
          <a:lstStyle/>
          <a:p>
            <a:pPr eaLnBrk="1" hangingPunct="1"/>
            <a:r>
              <a:rPr lang="en-US" altLang="zh-CN">
                <a:latin typeface="黑体" panose="02010609060101010101" pitchFamily="49" charset="-122"/>
                <a:hlinkClick r:id="rId2" action="ppaction://hlinkfile"/>
              </a:rPr>
              <a:t>AlphaAXP21064</a:t>
            </a:r>
            <a:r>
              <a:rPr lang="zh-CN" altLang="en-US">
                <a:latin typeface="黑体" panose="02010609060101010101" pitchFamily="49" charset="-122"/>
                <a:hlinkClick r:id="rId2" action="ppaction://hlinkfile"/>
              </a:rPr>
              <a:t>地址转换过程</a:t>
            </a:r>
            <a:endParaRPr lang="en-US" altLang="zh-CN">
              <a:latin typeface="黑体" panose="02010609060101010101" pitchFamily="49" charset="-122"/>
              <a:hlinkClick r:id="rId3" action="ppaction://hlinkfile"/>
            </a:endParaRPr>
          </a:p>
          <a:p>
            <a:pPr eaLnBrk="1" hangingPunct="1"/>
            <a:r>
              <a:rPr lang="zh-CN" altLang="en-US">
                <a:latin typeface="黑体" panose="02010609060101010101" pitchFamily="49" charset="-122"/>
                <a:hlinkClick r:id="rId4" action="ppaction://hlinkfile"/>
              </a:rPr>
              <a:t>简介</a:t>
            </a:r>
            <a:endParaRPr lang="zh-CN" altLang="en-US">
              <a:latin typeface="黑体" panose="02010609060101010101" pitchFamily="49" charset="-122"/>
            </a:endParaRPr>
          </a:p>
          <a:p>
            <a:pPr eaLnBrk="1" hangingPunct="1"/>
            <a:r>
              <a:rPr lang="zh-CN" altLang="en-US">
                <a:latin typeface="黑体" panose="02010609060101010101" pitchFamily="49" charset="-122"/>
                <a:hlinkClick r:id="rId5" action="ppaction://hlinkfile"/>
              </a:rPr>
              <a:t>工作过程</a:t>
            </a:r>
            <a:endParaRPr lang="zh-CN" altLang="en-US">
              <a:latin typeface="黑体" panose="02010609060101010101" pitchFamily="49" charset="-122"/>
            </a:endParaRPr>
          </a:p>
          <a:p>
            <a:pPr eaLnBrk="1" hangingPunct="1"/>
            <a:endParaRPr lang="en-US" altLang="zh-CN">
              <a:latin typeface="黑体" panose="02010609060101010101" pitchFamily="49" charset="-122"/>
            </a:endParaRPr>
          </a:p>
        </p:txBody>
      </p:sp>
      <p:sp>
        <p:nvSpPr>
          <p:cNvPr id="207875" name="Text Box 4"/>
          <p:cNvSpPr txBox="1">
            <a:spLocks noChangeArrowheads="1"/>
          </p:cNvSpPr>
          <p:nvPr/>
        </p:nvSpPr>
        <p:spPr bwMode="auto">
          <a:xfrm>
            <a:off x="0" y="1700213"/>
            <a:ext cx="9144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2800">
                <a:solidFill>
                  <a:srgbClr val="000000"/>
                </a:solidFill>
                <a:latin typeface="黑体" panose="02010609060101010101" pitchFamily="49" charset="-122"/>
              </a:rPr>
              <a:t> Alpha AXP 21064</a:t>
            </a:r>
            <a:r>
              <a:rPr lang="zh-CN" altLang="en-US" sz="2800">
                <a:solidFill>
                  <a:srgbClr val="000000"/>
                </a:solidFill>
                <a:latin typeface="黑体" panose="02010609060101010101" pitchFamily="49" charset="-122"/>
              </a:rPr>
              <a:t>存储层次 </a:t>
            </a:r>
          </a:p>
        </p:txBody>
      </p:sp>
      <p:sp>
        <p:nvSpPr>
          <p:cNvPr id="207876" name="Rectangle 5"/>
          <p:cNvSpPr>
            <a:spLocks noGrp="1" noChangeArrowheads="1"/>
          </p:cNvSpPr>
          <p:nvPr>
            <p:ph type="title"/>
          </p:nvPr>
        </p:nvSpPr>
        <p:spPr/>
        <p:txBody>
          <a:bodyPr/>
          <a:lstStyle/>
          <a:p>
            <a:pPr eaLnBrk="1" hangingPunct="1"/>
            <a:endParaRPr lang="zh-CN" altLang="zh-CN"/>
          </a:p>
        </p:txBody>
      </p:sp>
    </p:spTree>
  </p:cSld>
  <p:clrMapOvr>
    <a:masterClrMapping/>
  </p:clrMapOvr>
  <p:transition>
    <p:pull dir="rd"/>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898" name="Picture 4" descr="arch5_62"/>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684213" y="333375"/>
            <a:ext cx="7705725" cy="6254750"/>
          </a:xfrm>
          <a:noFill/>
        </p:spPr>
      </p:pic>
    </p:spTree>
  </p:cSld>
  <p:clrMapOvr>
    <a:masterClrMapping/>
  </p:clrMapOvr>
  <p:transition>
    <p:pull dir="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descr="Rectangle: Click to edit Master text styles&#10;Second level&#10;Third level&#10;Fourth level&#10;Fifth level"/>
          <p:cNvSpPr>
            <a:spLocks noGrp="1" noChangeArrowheads="1"/>
          </p:cNvSpPr>
          <p:nvPr>
            <p:ph type="body" idx="1"/>
          </p:nvPr>
        </p:nvSpPr>
        <p:spPr>
          <a:xfrm>
            <a:off x="687388" y="1839913"/>
            <a:ext cx="7772400" cy="2597150"/>
          </a:xfrm>
        </p:spPr>
        <p:txBody>
          <a:bodyPr/>
          <a:lstStyle/>
          <a:p>
            <a:pPr marL="1085850" lvl="1" indent="-457200" eaLnBrk="1" hangingPunct="1"/>
            <a:r>
              <a:rPr lang="zh-CN" altLang="en-US">
                <a:latin typeface="黑体" panose="02010609060101010101" pitchFamily="49" charset="-122"/>
              </a:rPr>
              <a:t>设</a:t>
            </a:r>
            <a:r>
              <a:rPr lang="en-US" altLang="zh-CN">
                <a:solidFill>
                  <a:srgbClr val="9933FF"/>
                </a:solidFill>
                <a:latin typeface="黑体" panose="02010609060101010101" pitchFamily="49" charset="-122"/>
              </a:rPr>
              <a:t>M=2</a:t>
            </a:r>
            <a:r>
              <a:rPr lang="en-US" altLang="zh-CN" baseline="30000">
                <a:solidFill>
                  <a:srgbClr val="9933FF"/>
                </a:solidFill>
                <a:latin typeface="黑体" panose="02010609060101010101" pitchFamily="49" charset="-122"/>
              </a:rPr>
              <a:t>m</a:t>
            </a:r>
            <a:r>
              <a:rPr lang="zh-CN" altLang="en-US">
                <a:latin typeface="黑体" panose="02010609060101010101" pitchFamily="49" charset="-122"/>
              </a:rPr>
              <a:t>，则当表示为二进制数时，</a:t>
            </a:r>
            <a:r>
              <a:rPr lang="en-US" altLang="zh-CN">
                <a:latin typeface="黑体" panose="02010609060101010101" pitchFamily="49" charset="-122"/>
              </a:rPr>
              <a:t>j</a:t>
            </a:r>
            <a:r>
              <a:rPr lang="zh-CN" altLang="en-US">
                <a:latin typeface="黑体" panose="02010609060101010101" pitchFamily="49" charset="-122"/>
              </a:rPr>
              <a:t>实际上就是</a:t>
            </a:r>
            <a:r>
              <a:rPr lang="en-US" altLang="zh-CN">
                <a:latin typeface="黑体" panose="02010609060101010101" pitchFamily="49" charset="-122"/>
              </a:rPr>
              <a:t>i</a:t>
            </a:r>
            <a:r>
              <a:rPr lang="zh-CN" altLang="en-US">
                <a:latin typeface="黑体" panose="02010609060101010101" pitchFamily="49" charset="-122"/>
              </a:rPr>
              <a:t>的低</a:t>
            </a:r>
            <a:r>
              <a:rPr lang="en-US" altLang="zh-CN">
                <a:latin typeface="黑体" panose="02010609060101010101" pitchFamily="49" charset="-122"/>
              </a:rPr>
              <a:t>m</a:t>
            </a:r>
            <a:r>
              <a:rPr lang="zh-CN" altLang="en-US">
                <a:latin typeface="黑体" panose="02010609060101010101" pitchFamily="49" charset="-122"/>
              </a:rPr>
              <a:t>位</a:t>
            </a:r>
            <a:r>
              <a:rPr lang="en-US" altLang="zh-CN">
                <a:latin typeface="黑体" panose="02010609060101010101" pitchFamily="49" charset="-122"/>
              </a:rPr>
              <a:t>:</a:t>
            </a:r>
            <a:r>
              <a:rPr lang="en-US" altLang="zh-CN"/>
              <a:t> </a:t>
            </a:r>
          </a:p>
          <a:p>
            <a:pPr marL="1085850" lvl="1" indent="-457200" eaLnBrk="1" hangingPunct="1"/>
            <a:endParaRPr lang="en-US" altLang="zh-CN"/>
          </a:p>
          <a:p>
            <a:pPr marL="1085850" lvl="1" indent="-457200" eaLnBrk="1" hangingPunct="1"/>
            <a:endParaRPr lang="en-US" altLang="zh-CN"/>
          </a:p>
          <a:p>
            <a:pPr marL="457200" indent="-457200" eaLnBrk="1" hangingPunct="1"/>
            <a:endParaRPr lang="en-US" altLang="zh-CN"/>
          </a:p>
        </p:txBody>
      </p:sp>
      <p:sp>
        <p:nvSpPr>
          <p:cNvPr id="23555" name="Rectangle 4"/>
          <p:cNvSpPr>
            <a:spLocks noChangeArrowheads="1"/>
          </p:cNvSpPr>
          <p:nvPr/>
        </p:nvSpPr>
        <p:spPr bwMode="auto">
          <a:xfrm>
            <a:off x="2865438" y="3003550"/>
            <a:ext cx="4591050" cy="609600"/>
          </a:xfrm>
          <a:prstGeom prst="rect">
            <a:avLst/>
          </a:prstGeom>
          <a:solidFill>
            <a:srgbClr val="FCFDCD"/>
          </a:solidFill>
          <a:ln w="19050">
            <a:solidFill>
              <a:schemeClr val="accent2"/>
            </a:solidFill>
            <a:miter lim="800000"/>
            <a:headEnd/>
            <a:tailEnd/>
          </a:ln>
        </p:spPr>
        <p:txBody>
          <a:bodyPr wrap="none" anchor="ct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a:solidFill>
                <a:schemeClr val="tx1"/>
              </a:solidFill>
            </a:endParaRPr>
          </a:p>
        </p:txBody>
      </p:sp>
      <p:sp>
        <p:nvSpPr>
          <p:cNvPr id="23556" name="Rectangle 5"/>
          <p:cNvSpPr>
            <a:spLocks noChangeArrowheads="1"/>
          </p:cNvSpPr>
          <p:nvPr/>
        </p:nvSpPr>
        <p:spPr bwMode="auto">
          <a:xfrm>
            <a:off x="5913438" y="3003550"/>
            <a:ext cx="1543050" cy="609600"/>
          </a:xfrm>
          <a:prstGeom prst="rect">
            <a:avLst/>
          </a:prstGeom>
          <a:solidFill>
            <a:srgbClr val="FDE995"/>
          </a:solidFill>
          <a:ln w="9525">
            <a:solidFill>
              <a:srgbClr val="000000"/>
            </a:solidFill>
            <a:miter lim="800000"/>
            <a:headEnd/>
            <a:tailEnd/>
          </a:ln>
        </p:spPr>
        <p:txBody>
          <a:bodyPr wrap="none" anchor="ct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a:solidFill>
                <a:schemeClr val="tx1"/>
              </a:solidFill>
            </a:endParaRPr>
          </a:p>
        </p:txBody>
      </p:sp>
      <p:sp>
        <p:nvSpPr>
          <p:cNvPr id="23557" name="Line 6"/>
          <p:cNvSpPr>
            <a:spLocks noChangeShapeType="1"/>
          </p:cNvSpPr>
          <p:nvPr/>
        </p:nvSpPr>
        <p:spPr bwMode="auto">
          <a:xfrm>
            <a:off x="5913438" y="3017838"/>
            <a:ext cx="0" cy="6096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58" name="Line 7"/>
          <p:cNvSpPr>
            <a:spLocks noChangeShapeType="1"/>
          </p:cNvSpPr>
          <p:nvPr/>
        </p:nvSpPr>
        <p:spPr bwMode="auto">
          <a:xfrm>
            <a:off x="7437438" y="3584575"/>
            <a:ext cx="0" cy="38100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59" name="Line 8"/>
          <p:cNvSpPr>
            <a:spLocks noChangeShapeType="1"/>
          </p:cNvSpPr>
          <p:nvPr/>
        </p:nvSpPr>
        <p:spPr bwMode="auto">
          <a:xfrm>
            <a:off x="5913438" y="3584575"/>
            <a:ext cx="0" cy="38100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60" name="Line 9"/>
          <p:cNvSpPr>
            <a:spLocks noChangeShapeType="1"/>
          </p:cNvSpPr>
          <p:nvPr/>
        </p:nvSpPr>
        <p:spPr bwMode="auto">
          <a:xfrm>
            <a:off x="6980238" y="3813175"/>
            <a:ext cx="457200" cy="0"/>
          </a:xfrm>
          <a:prstGeom prst="line">
            <a:avLst/>
          </a:prstGeom>
          <a:noFill/>
          <a:ln w="9525">
            <a:solidFill>
              <a:schemeClr val="bg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61" name="Line 10"/>
          <p:cNvSpPr>
            <a:spLocks noChangeShapeType="1"/>
          </p:cNvSpPr>
          <p:nvPr/>
        </p:nvSpPr>
        <p:spPr bwMode="auto">
          <a:xfrm flipH="1">
            <a:off x="5913438" y="3813175"/>
            <a:ext cx="457200" cy="0"/>
          </a:xfrm>
          <a:prstGeom prst="line">
            <a:avLst/>
          </a:prstGeom>
          <a:noFill/>
          <a:ln w="9525">
            <a:solidFill>
              <a:schemeClr val="bg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62" name="Text Box 12"/>
          <p:cNvSpPr txBox="1">
            <a:spLocks noChangeArrowheads="1"/>
          </p:cNvSpPr>
          <p:nvPr/>
        </p:nvSpPr>
        <p:spPr bwMode="auto">
          <a:xfrm>
            <a:off x="6546850" y="3079750"/>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b="1" i="1">
                <a:solidFill>
                  <a:srgbClr val="D60093"/>
                </a:solidFill>
                <a:latin typeface="Times New Roman" panose="02020603050405020304" pitchFamily="18" charset="0"/>
                <a:ea typeface="宋体" panose="02010600030101010101" pitchFamily="2" charset="-122"/>
              </a:rPr>
              <a:t>j</a:t>
            </a:r>
            <a:endParaRPr lang="en-US" altLang="zh-CN" b="1">
              <a:solidFill>
                <a:srgbClr val="D60093"/>
              </a:solidFill>
              <a:latin typeface="Times New Roman" panose="02020603050405020304" pitchFamily="18" charset="0"/>
              <a:ea typeface="宋体" panose="02010600030101010101" pitchFamily="2" charset="-122"/>
            </a:endParaRPr>
          </a:p>
        </p:txBody>
      </p:sp>
      <p:sp>
        <p:nvSpPr>
          <p:cNvPr id="23563" name="Text Box 13"/>
          <p:cNvSpPr txBox="1">
            <a:spLocks noChangeArrowheads="1"/>
          </p:cNvSpPr>
          <p:nvPr/>
        </p:nvSpPr>
        <p:spPr bwMode="auto">
          <a:xfrm>
            <a:off x="2332038" y="3079750"/>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b="1" i="1">
                <a:solidFill>
                  <a:srgbClr val="D60093"/>
                </a:solidFill>
                <a:latin typeface="Times New Roman" panose="02020603050405020304" pitchFamily="18" charset="0"/>
                <a:ea typeface="宋体" panose="02010600030101010101" pitchFamily="2" charset="-122"/>
              </a:rPr>
              <a:t>i</a:t>
            </a:r>
            <a:r>
              <a:rPr lang="zh-CN" altLang="en-US" b="1" i="1">
                <a:solidFill>
                  <a:srgbClr val="D60093"/>
                </a:solidFill>
                <a:latin typeface="Times New Roman" panose="02020603050405020304" pitchFamily="18" charset="0"/>
                <a:ea typeface="宋体" panose="02010600030101010101" pitchFamily="2" charset="-122"/>
              </a:rPr>
              <a:t>：</a:t>
            </a:r>
            <a:endParaRPr lang="zh-CN" altLang="en-US" b="1">
              <a:solidFill>
                <a:srgbClr val="D60093"/>
              </a:solidFill>
              <a:latin typeface="Times New Roman" panose="02020603050405020304" pitchFamily="18" charset="0"/>
              <a:ea typeface="宋体" panose="02010600030101010101" pitchFamily="2" charset="-122"/>
            </a:endParaRPr>
          </a:p>
        </p:txBody>
      </p:sp>
      <p:sp>
        <p:nvSpPr>
          <p:cNvPr id="23564" name="Line 14"/>
          <p:cNvSpPr>
            <a:spLocks noChangeShapeType="1"/>
          </p:cNvSpPr>
          <p:nvPr/>
        </p:nvSpPr>
        <p:spPr bwMode="auto">
          <a:xfrm>
            <a:off x="7453313" y="3624263"/>
            <a:ext cx="0" cy="3810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65" name="Line 15"/>
          <p:cNvSpPr>
            <a:spLocks noChangeShapeType="1"/>
          </p:cNvSpPr>
          <p:nvPr/>
        </p:nvSpPr>
        <p:spPr bwMode="auto">
          <a:xfrm>
            <a:off x="5915025" y="3609975"/>
            <a:ext cx="0" cy="3810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66" name="Line 16"/>
          <p:cNvSpPr>
            <a:spLocks noChangeShapeType="1"/>
          </p:cNvSpPr>
          <p:nvPr/>
        </p:nvSpPr>
        <p:spPr bwMode="auto">
          <a:xfrm>
            <a:off x="6996113" y="3852863"/>
            <a:ext cx="457200" cy="0"/>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67" name="Line 17"/>
          <p:cNvSpPr>
            <a:spLocks noChangeShapeType="1"/>
          </p:cNvSpPr>
          <p:nvPr/>
        </p:nvSpPr>
        <p:spPr bwMode="auto">
          <a:xfrm flipH="1">
            <a:off x="5929313" y="3852863"/>
            <a:ext cx="457200" cy="0"/>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68" name="Text Box 18"/>
          <p:cNvSpPr txBox="1">
            <a:spLocks noChangeArrowheads="1"/>
          </p:cNvSpPr>
          <p:nvPr/>
        </p:nvSpPr>
        <p:spPr bwMode="auto">
          <a:xfrm>
            <a:off x="6405563" y="3638550"/>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1800" b="1" i="1">
                <a:solidFill>
                  <a:srgbClr val="D60093"/>
                </a:solidFill>
                <a:latin typeface="Times New Roman" panose="02020603050405020304" pitchFamily="18" charset="0"/>
                <a:ea typeface="宋体" panose="02010600030101010101" pitchFamily="2" charset="-122"/>
              </a:rPr>
              <a:t>m</a:t>
            </a:r>
            <a:r>
              <a:rPr lang="zh-CN" altLang="zh-CN" sz="1800" b="1">
                <a:solidFill>
                  <a:srgbClr val="D60093"/>
                </a:solidFill>
                <a:latin typeface="Times New Roman" panose="02020603050405020304" pitchFamily="18" charset="0"/>
                <a:ea typeface="宋体" panose="02010600030101010101" pitchFamily="2" charset="-122"/>
              </a:rPr>
              <a:t>位</a:t>
            </a:r>
            <a:endParaRPr lang="zh-CN" altLang="en-US" sz="1800" b="1">
              <a:solidFill>
                <a:srgbClr val="D60093"/>
              </a:solidFill>
              <a:latin typeface="Times New Roman" panose="02020603050405020304" pitchFamily="18" charset="0"/>
              <a:ea typeface="宋体" panose="02010600030101010101" pitchFamily="2" charset="-122"/>
            </a:endParaRPr>
          </a:p>
        </p:txBody>
      </p:sp>
      <p:sp>
        <p:nvSpPr>
          <p:cNvPr id="23569" name="Rectangle 25"/>
          <p:cNvSpPr>
            <a:spLocks noGrp="1" noChangeArrowheads="1"/>
          </p:cNvSpPr>
          <p:nvPr>
            <p:ph type="title"/>
          </p:nvPr>
        </p:nvSpPr>
        <p:spPr>
          <a:noFill/>
        </p:spPr>
        <p:txBody>
          <a:bodyPr/>
          <a:lstStyle/>
          <a:p>
            <a:pPr eaLnBrk="1" hangingPunct="1"/>
            <a:r>
              <a:rPr lang="en-US" altLang="zh-CN">
                <a:latin typeface="黑体" panose="02010609060101010101" pitchFamily="49" charset="-122"/>
              </a:rPr>
              <a:t>5.2 Cache</a:t>
            </a:r>
            <a:r>
              <a:rPr lang="zh-CN" altLang="en-US">
                <a:latin typeface="黑体" panose="02010609060101010101" pitchFamily="49" charset="-122"/>
              </a:rPr>
              <a:t>基本知识</a:t>
            </a:r>
          </a:p>
        </p:txBody>
      </p:sp>
    </p:spTree>
  </p:cSld>
  <p:clrMapOvr>
    <a:masterClrMapping/>
  </p:clrMapOvr>
  <p:transition>
    <p:pull dir="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250825" y="692150"/>
          <a:ext cx="8407400" cy="5781673"/>
        </p:xfrm>
        <a:graphic>
          <a:graphicData uri="http://schemas.openxmlformats.org/drawingml/2006/table">
            <a:tbl>
              <a:tblPr firstRow="1" bandRow="1">
                <a:tableStyleId>{5940675A-B579-460E-94D1-54222C63F5DA}</a:tableStyleId>
              </a:tblPr>
              <a:tblGrid>
                <a:gridCol w="669615">
                  <a:extLst>
                    <a:ext uri="{9D8B030D-6E8A-4147-A177-3AD203B41FA5}">
                      <a16:colId xmlns:a16="http://schemas.microsoft.com/office/drawing/2014/main" val="20000"/>
                    </a:ext>
                  </a:extLst>
                </a:gridCol>
                <a:gridCol w="2232053">
                  <a:extLst>
                    <a:ext uri="{9D8B030D-6E8A-4147-A177-3AD203B41FA5}">
                      <a16:colId xmlns:a16="http://schemas.microsoft.com/office/drawing/2014/main" val="20001"/>
                    </a:ext>
                  </a:extLst>
                </a:gridCol>
                <a:gridCol w="5505732">
                  <a:extLst>
                    <a:ext uri="{9D8B030D-6E8A-4147-A177-3AD203B41FA5}">
                      <a16:colId xmlns:a16="http://schemas.microsoft.com/office/drawing/2014/main" val="20002"/>
                    </a:ext>
                  </a:extLst>
                </a:gridCol>
              </a:tblGrid>
              <a:tr h="762110">
                <a:tc>
                  <a:txBody>
                    <a:bodyPr/>
                    <a:lstStyle/>
                    <a:p>
                      <a:pPr algn="ctr"/>
                      <a:r>
                        <a:rPr lang="zh-CN" altLang="en-US" sz="2200" dirty="0"/>
                        <a:t>章节</a:t>
                      </a:r>
                    </a:p>
                  </a:txBody>
                  <a:tcPr marL="91432" marR="91432" marT="45729" marB="45729"/>
                </a:tc>
                <a:tc>
                  <a:txBody>
                    <a:bodyPr/>
                    <a:lstStyle/>
                    <a:p>
                      <a:pPr algn="ctr"/>
                      <a:r>
                        <a:rPr lang="zh-CN" altLang="en-US" sz="2200" dirty="0"/>
                        <a:t>题      目</a:t>
                      </a:r>
                    </a:p>
                  </a:txBody>
                  <a:tcPr marL="91432" marR="91432" marT="45729" marB="45729"/>
                </a:tc>
                <a:tc>
                  <a:txBody>
                    <a:bodyPr/>
                    <a:lstStyle/>
                    <a:p>
                      <a:pPr algn="ctr"/>
                      <a:r>
                        <a:rPr lang="zh-CN" altLang="en-US" sz="2200" dirty="0"/>
                        <a:t>主要内容</a:t>
                      </a:r>
                    </a:p>
                  </a:txBody>
                  <a:tcPr marL="91432" marR="91432" marT="45729" marB="45729"/>
                </a:tc>
                <a:extLst>
                  <a:ext uri="{0D108BD9-81ED-4DB2-BD59-A6C34878D82A}">
                    <a16:rowId xmlns:a16="http://schemas.microsoft.com/office/drawing/2014/main" val="10000"/>
                  </a:ext>
                </a:extLst>
              </a:tr>
              <a:tr h="701141">
                <a:tc>
                  <a:txBody>
                    <a:bodyPr/>
                    <a:lstStyle/>
                    <a:p>
                      <a:pPr algn="ctr"/>
                      <a:r>
                        <a:rPr lang="en-US" altLang="zh-CN" sz="2000" dirty="0"/>
                        <a:t>5.1</a:t>
                      </a:r>
                      <a:endParaRPr lang="zh-CN" altLang="en-US" sz="2000" dirty="0"/>
                    </a:p>
                  </a:txBody>
                  <a:tcPr marL="91432" marR="91432" marT="45729" marB="45729"/>
                </a:tc>
                <a:tc>
                  <a:txBody>
                    <a:bodyPr/>
                    <a:lstStyle/>
                    <a:p>
                      <a:r>
                        <a:rPr lang="zh-CN" altLang="en-US" sz="2000" dirty="0"/>
                        <a:t>存储器层次结构</a:t>
                      </a:r>
                    </a:p>
                  </a:txBody>
                  <a:tcPr marL="91432" marR="91432" marT="45729" marB="45729"/>
                </a:tc>
                <a:tc>
                  <a:txBody>
                    <a:bodyPr/>
                    <a:lstStyle/>
                    <a:p>
                      <a:r>
                        <a:rPr lang="zh-CN" altLang="en-US" sz="2000" dirty="0"/>
                        <a:t>多级存储器；性能参数（平均每位价格，命中率，平均访存时间）</a:t>
                      </a:r>
                    </a:p>
                  </a:txBody>
                  <a:tcPr marL="91432" marR="91432" marT="45729" marB="45729"/>
                </a:tc>
                <a:extLst>
                  <a:ext uri="{0D108BD9-81ED-4DB2-BD59-A6C34878D82A}">
                    <a16:rowId xmlns:a16="http://schemas.microsoft.com/office/drawing/2014/main" val="10001"/>
                  </a:ext>
                </a:extLst>
              </a:tr>
              <a:tr h="701141">
                <a:tc>
                  <a:txBody>
                    <a:bodyPr/>
                    <a:lstStyle/>
                    <a:p>
                      <a:pPr algn="ctr"/>
                      <a:r>
                        <a:rPr lang="en-US" altLang="zh-CN" sz="2000" dirty="0"/>
                        <a:t>5.2</a:t>
                      </a:r>
                      <a:endParaRPr lang="zh-CN" altLang="en-US" sz="2000" dirty="0"/>
                    </a:p>
                  </a:txBody>
                  <a:tcPr marL="91432" marR="91432" marT="45729" marB="45729"/>
                </a:tc>
                <a:tc>
                  <a:txBody>
                    <a:bodyPr/>
                    <a:lstStyle/>
                    <a:p>
                      <a:r>
                        <a:rPr lang="en-US" altLang="zh-CN" sz="2000" dirty="0"/>
                        <a:t>Cache</a:t>
                      </a:r>
                      <a:r>
                        <a:rPr lang="zh-CN" altLang="en-US" sz="2000" dirty="0"/>
                        <a:t>基本知识</a:t>
                      </a:r>
                    </a:p>
                  </a:txBody>
                  <a:tcPr marL="91432" marR="91432" marT="45729" marB="45729"/>
                </a:tc>
                <a:tc>
                  <a:txBody>
                    <a:bodyPr/>
                    <a:lstStyle/>
                    <a:p>
                      <a:r>
                        <a:rPr lang="zh-CN" altLang="en-US" sz="2000" dirty="0"/>
                        <a:t>主存地址划分；映像规则；查找方法；替换算法；写规则；</a:t>
                      </a:r>
                      <a:r>
                        <a:rPr lang="en-US" altLang="zh-CN" sz="2000" dirty="0"/>
                        <a:t>Cache</a:t>
                      </a:r>
                      <a:r>
                        <a:rPr lang="zh-CN" altLang="en-US" sz="2000" dirty="0"/>
                        <a:t>性能分析</a:t>
                      </a:r>
                    </a:p>
                  </a:txBody>
                  <a:tcPr marL="91432" marR="91432" marT="45729" marB="45729"/>
                </a:tc>
                <a:extLst>
                  <a:ext uri="{0D108BD9-81ED-4DB2-BD59-A6C34878D82A}">
                    <a16:rowId xmlns:a16="http://schemas.microsoft.com/office/drawing/2014/main" val="10002"/>
                  </a:ext>
                </a:extLst>
              </a:tr>
              <a:tr h="1005983">
                <a:tc>
                  <a:txBody>
                    <a:bodyPr/>
                    <a:lstStyle/>
                    <a:p>
                      <a:pPr algn="ctr"/>
                      <a:r>
                        <a:rPr lang="en-US" altLang="zh-CN" sz="2000" dirty="0"/>
                        <a:t>5.3</a:t>
                      </a:r>
                      <a:endParaRPr lang="zh-CN" altLang="en-US" sz="2000" dirty="0"/>
                    </a:p>
                  </a:txBody>
                  <a:tcPr marL="91432" marR="91432" marT="45729" marB="45729"/>
                </a:tc>
                <a:tc>
                  <a:txBody>
                    <a:bodyPr/>
                    <a:lstStyle/>
                    <a:p>
                      <a:r>
                        <a:rPr lang="zh-CN" altLang="en-US" sz="2000" dirty="0"/>
                        <a:t>降低</a:t>
                      </a:r>
                      <a:r>
                        <a:rPr lang="en-US" altLang="zh-CN" sz="2000" dirty="0"/>
                        <a:t>cache</a:t>
                      </a:r>
                      <a:r>
                        <a:rPr lang="zh-CN" altLang="en-US" sz="2000" dirty="0"/>
                        <a:t>失效率</a:t>
                      </a:r>
                    </a:p>
                  </a:txBody>
                  <a:tcPr marL="91432" marR="91432" marT="45729" marB="45729"/>
                </a:tc>
                <a:tc>
                  <a:txBody>
                    <a:bodyPr/>
                    <a:lstStyle/>
                    <a:p>
                      <a:r>
                        <a:rPr lang="en-US" altLang="zh-CN" sz="2000" dirty="0"/>
                        <a:t>3C</a:t>
                      </a:r>
                      <a:r>
                        <a:rPr lang="zh-CN" altLang="en-US" sz="2000" dirty="0"/>
                        <a:t>失效；增加块大小；提高相联度；增加</a:t>
                      </a:r>
                      <a:r>
                        <a:rPr lang="en-US" altLang="zh-CN" sz="2000" dirty="0"/>
                        <a:t>cache</a:t>
                      </a:r>
                      <a:r>
                        <a:rPr lang="zh-CN" altLang="en-US" sz="2000" dirty="0"/>
                        <a:t>容量；</a:t>
                      </a:r>
                      <a:r>
                        <a:rPr lang="en-US" altLang="zh-CN" sz="2000" dirty="0"/>
                        <a:t>victim cache</a:t>
                      </a:r>
                      <a:r>
                        <a:rPr lang="zh-CN" altLang="en-US" sz="2000" dirty="0"/>
                        <a:t>；伪相联；硬件预取；编译器预取；编译器优化</a:t>
                      </a:r>
                    </a:p>
                  </a:txBody>
                  <a:tcPr marL="91432" marR="91432" marT="45729" marB="45729"/>
                </a:tc>
                <a:extLst>
                  <a:ext uri="{0D108BD9-81ED-4DB2-BD59-A6C34878D82A}">
                    <a16:rowId xmlns:a16="http://schemas.microsoft.com/office/drawing/2014/main" val="10003"/>
                  </a:ext>
                </a:extLst>
              </a:tr>
              <a:tr h="701141">
                <a:tc>
                  <a:txBody>
                    <a:bodyPr/>
                    <a:lstStyle/>
                    <a:p>
                      <a:pPr algn="ctr"/>
                      <a:r>
                        <a:rPr lang="en-US" altLang="zh-CN" sz="2000" dirty="0"/>
                        <a:t>5.4</a:t>
                      </a:r>
                      <a:endParaRPr lang="zh-CN" altLang="en-US" sz="2000" dirty="0"/>
                    </a:p>
                  </a:txBody>
                  <a:tcPr marL="91432" marR="91432" marT="45729" marB="45729"/>
                </a:tc>
                <a:tc>
                  <a:txBody>
                    <a:bodyPr/>
                    <a:lstStyle/>
                    <a:p>
                      <a:r>
                        <a:rPr lang="zh-CN" altLang="en-US" sz="2000" dirty="0"/>
                        <a:t>减少失效开销</a:t>
                      </a:r>
                      <a:endParaRPr lang="en-US" altLang="zh-CN" sz="2000" dirty="0"/>
                    </a:p>
                  </a:txBody>
                  <a:tcPr marL="91432" marR="91432" marT="45729" marB="45729"/>
                </a:tc>
                <a:tc>
                  <a:txBody>
                    <a:bodyPr/>
                    <a:lstStyle/>
                    <a:p>
                      <a:r>
                        <a:rPr lang="zh-CN" altLang="en-US" sz="2000" dirty="0"/>
                        <a:t>读失效优先于写；写缓冲合并；请求字优先；非阻塞</a:t>
                      </a:r>
                      <a:r>
                        <a:rPr lang="en-US" altLang="zh-CN" sz="2000" dirty="0"/>
                        <a:t>cache</a:t>
                      </a:r>
                      <a:r>
                        <a:rPr lang="zh-CN" altLang="en-US" sz="2000" dirty="0"/>
                        <a:t>；采用两级</a:t>
                      </a:r>
                      <a:r>
                        <a:rPr lang="en-US" altLang="zh-CN" sz="2000" dirty="0"/>
                        <a:t>cache</a:t>
                      </a:r>
                      <a:endParaRPr lang="zh-CN" altLang="en-US" sz="2000" dirty="0"/>
                    </a:p>
                  </a:txBody>
                  <a:tcPr marL="91432" marR="91432" marT="45729" marB="45729"/>
                </a:tc>
                <a:extLst>
                  <a:ext uri="{0D108BD9-81ED-4DB2-BD59-A6C34878D82A}">
                    <a16:rowId xmlns:a16="http://schemas.microsoft.com/office/drawing/2014/main" val="10004"/>
                  </a:ext>
                </a:extLst>
              </a:tr>
              <a:tr h="701141">
                <a:tc>
                  <a:txBody>
                    <a:bodyPr/>
                    <a:lstStyle/>
                    <a:p>
                      <a:pPr algn="ctr"/>
                      <a:r>
                        <a:rPr lang="en-US" altLang="zh-CN" sz="2000" dirty="0"/>
                        <a:t>5.5</a:t>
                      </a:r>
                      <a:endParaRPr lang="zh-CN" altLang="en-US" sz="2000" dirty="0"/>
                    </a:p>
                  </a:txBody>
                  <a:tcPr marL="91432" marR="91432" marT="45729" marB="45729"/>
                </a:tc>
                <a:tc>
                  <a:txBody>
                    <a:bodyPr/>
                    <a:lstStyle/>
                    <a:p>
                      <a:r>
                        <a:rPr lang="zh-CN" altLang="en-US" sz="2000" dirty="0"/>
                        <a:t>减少命中时间</a:t>
                      </a:r>
                    </a:p>
                  </a:txBody>
                  <a:tcPr marL="91432" marR="91432" marT="45729" marB="45729"/>
                </a:tc>
                <a:tc>
                  <a:txBody>
                    <a:bodyPr/>
                    <a:lstStyle/>
                    <a:p>
                      <a:r>
                        <a:rPr lang="zh-CN" altLang="en-US" sz="2000" dirty="0"/>
                        <a:t>小容量简单</a:t>
                      </a:r>
                      <a:r>
                        <a:rPr lang="en-US" altLang="zh-CN" sz="2000" dirty="0"/>
                        <a:t>cache</a:t>
                      </a:r>
                      <a:r>
                        <a:rPr lang="zh-CN" altLang="en-US" sz="2000" dirty="0"/>
                        <a:t>；虚拟</a:t>
                      </a:r>
                      <a:r>
                        <a:rPr lang="en-US" altLang="zh-CN" sz="2000" dirty="0"/>
                        <a:t>cache</a:t>
                      </a:r>
                      <a:r>
                        <a:rPr lang="zh-CN" altLang="en-US" sz="2000" dirty="0"/>
                        <a:t>；</a:t>
                      </a:r>
                      <a:r>
                        <a:rPr lang="en-US" altLang="zh-CN" sz="2000" dirty="0"/>
                        <a:t>cache</a:t>
                      </a:r>
                      <a:r>
                        <a:rPr lang="zh-CN" altLang="en-US" sz="2000" dirty="0"/>
                        <a:t>访问流水化；</a:t>
                      </a:r>
                      <a:r>
                        <a:rPr lang="en-US" altLang="zh-CN" sz="2000" dirty="0"/>
                        <a:t>trace cache</a:t>
                      </a:r>
                      <a:endParaRPr lang="zh-CN" altLang="en-US" sz="2000" dirty="0"/>
                    </a:p>
                  </a:txBody>
                  <a:tcPr marL="91432" marR="91432" marT="45729" marB="45729"/>
                </a:tc>
                <a:extLst>
                  <a:ext uri="{0D108BD9-81ED-4DB2-BD59-A6C34878D82A}">
                    <a16:rowId xmlns:a16="http://schemas.microsoft.com/office/drawing/2014/main" val="10005"/>
                  </a:ext>
                </a:extLst>
              </a:tr>
              <a:tr h="701141">
                <a:tc>
                  <a:txBody>
                    <a:bodyPr/>
                    <a:lstStyle/>
                    <a:p>
                      <a:pPr algn="ctr"/>
                      <a:r>
                        <a:rPr lang="en-US" altLang="zh-CN" sz="2000" dirty="0"/>
                        <a:t>5.6</a:t>
                      </a:r>
                      <a:endParaRPr lang="zh-CN" altLang="en-US" sz="2000" dirty="0"/>
                    </a:p>
                  </a:txBody>
                  <a:tcPr marL="91432" marR="91432" marT="45729" marB="45729"/>
                </a:tc>
                <a:tc>
                  <a:txBody>
                    <a:bodyPr/>
                    <a:lstStyle/>
                    <a:p>
                      <a:r>
                        <a:rPr lang="zh-CN" altLang="en-US" sz="2000" dirty="0"/>
                        <a:t>主存</a:t>
                      </a:r>
                    </a:p>
                  </a:txBody>
                  <a:tcPr marL="91432" marR="91432" marT="45729" marB="45729"/>
                </a:tc>
                <a:tc>
                  <a:txBody>
                    <a:bodyPr/>
                    <a:lstStyle/>
                    <a:p>
                      <a:r>
                        <a:rPr lang="zh-CN" altLang="en-US" sz="2000" dirty="0"/>
                        <a:t>单体单字；单体多字；多体交叉；独立存储体；避免存储体冲突</a:t>
                      </a:r>
                    </a:p>
                  </a:txBody>
                  <a:tcPr marL="91432" marR="91432" marT="45729" marB="45729"/>
                </a:tc>
                <a:extLst>
                  <a:ext uri="{0D108BD9-81ED-4DB2-BD59-A6C34878D82A}">
                    <a16:rowId xmlns:a16="http://schemas.microsoft.com/office/drawing/2014/main" val="10006"/>
                  </a:ext>
                </a:extLst>
              </a:tr>
              <a:tr h="507875">
                <a:tc>
                  <a:txBody>
                    <a:bodyPr/>
                    <a:lstStyle/>
                    <a:p>
                      <a:pPr algn="ctr"/>
                      <a:r>
                        <a:rPr lang="en-US" altLang="zh-CN" sz="2000" dirty="0"/>
                        <a:t>5.7</a:t>
                      </a:r>
                      <a:endParaRPr lang="zh-CN" altLang="en-US" sz="2000" dirty="0"/>
                    </a:p>
                  </a:txBody>
                  <a:tcPr marL="91432" marR="91432" marT="45729" marB="45729"/>
                </a:tc>
                <a:tc>
                  <a:txBody>
                    <a:bodyPr/>
                    <a:lstStyle/>
                    <a:p>
                      <a:r>
                        <a:rPr lang="zh-CN" altLang="en-US" sz="2000" dirty="0"/>
                        <a:t>虚拟存储器</a:t>
                      </a:r>
                    </a:p>
                  </a:txBody>
                  <a:tcPr marL="91432" marR="91432" marT="45729" marB="45729"/>
                </a:tc>
                <a:tc>
                  <a:txBody>
                    <a:bodyPr/>
                    <a:lstStyle/>
                    <a:p>
                      <a:r>
                        <a:rPr lang="zh-CN" altLang="en-US" sz="2000" dirty="0"/>
                        <a:t>原理；段式；页式；段页式；快表（</a:t>
                      </a:r>
                      <a:r>
                        <a:rPr lang="en-US" altLang="zh-CN" sz="2000" dirty="0"/>
                        <a:t>TLB</a:t>
                      </a:r>
                      <a:r>
                        <a:rPr lang="zh-CN" altLang="en-US" sz="2000" dirty="0"/>
                        <a:t>）</a:t>
                      </a:r>
                    </a:p>
                  </a:txBody>
                  <a:tcPr marL="91432" marR="91432" marT="45729" marB="45729"/>
                </a:tc>
                <a:extLst>
                  <a:ext uri="{0D108BD9-81ED-4DB2-BD59-A6C34878D82A}">
                    <a16:rowId xmlns:a16="http://schemas.microsoft.com/office/drawing/2014/main" val="10007"/>
                  </a:ext>
                </a:extLst>
              </a:tr>
            </a:tbl>
          </a:graphicData>
        </a:graphic>
      </p:graphicFrame>
    </p:spTree>
  </p:cSld>
  <p:clrMapOvr>
    <a:masterClrMapping/>
  </p:clrMapOvr>
  <p:transition>
    <p:pull dir="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ltLang="zh-CN">
                <a:latin typeface="黑体" panose="02010609060101010101" pitchFamily="49" charset="-122"/>
              </a:rPr>
              <a:t>5.2 Cache</a:t>
            </a:r>
            <a:r>
              <a:rPr lang="zh-CN" altLang="en-US">
                <a:latin typeface="黑体" panose="02010609060101010101" pitchFamily="49" charset="-122"/>
              </a:rPr>
              <a:t>基本知识</a:t>
            </a:r>
          </a:p>
        </p:txBody>
      </p:sp>
      <p:pic>
        <p:nvPicPr>
          <p:cNvPr id="24579" name="Picture 4" descr="5-37"/>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979613" y="1052513"/>
            <a:ext cx="5014912" cy="5138737"/>
          </a:xfrm>
          <a:noFill/>
        </p:spPr>
      </p:pic>
    </p:spTree>
  </p:cSld>
  <p:clrMapOvr>
    <a:masterClrMapping/>
  </p:clrMapOvr>
  <p:transition>
    <p:pull dir="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Group 10"/>
          <p:cNvGrpSpPr>
            <a:grpSpLocks/>
          </p:cNvGrpSpPr>
          <p:nvPr/>
        </p:nvGrpSpPr>
        <p:grpSpPr bwMode="auto">
          <a:xfrm>
            <a:off x="1258888" y="1241425"/>
            <a:ext cx="7058025" cy="5616575"/>
            <a:chOff x="793" y="618"/>
            <a:chExt cx="4446" cy="3538"/>
          </a:xfrm>
        </p:grpSpPr>
        <p:pic>
          <p:nvPicPr>
            <p:cNvPr id="25604" name="Picture 5" descr="5-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3" y="663"/>
              <a:ext cx="3456" cy="3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Rectangle 6"/>
            <p:cNvSpPr>
              <a:spLocks noChangeArrowheads="1"/>
            </p:cNvSpPr>
            <p:nvPr/>
          </p:nvSpPr>
          <p:spPr bwMode="auto">
            <a:xfrm>
              <a:off x="793" y="618"/>
              <a:ext cx="4446" cy="8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a:solidFill>
                  <a:schemeClr val="tx1"/>
                </a:solidFill>
              </a:endParaRPr>
            </a:p>
          </p:txBody>
        </p:sp>
        <p:sp>
          <p:nvSpPr>
            <p:cNvPr id="25606" name="Rectangle 7"/>
            <p:cNvSpPr>
              <a:spLocks noChangeArrowheads="1"/>
            </p:cNvSpPr>
            <p:nvPr/>
          </p:nvSpPr>
          <p:spPr bwMode="auto">
            <a:xfrm>
              <a:off x="1338" y="1434"/>
              <a:ext cx="272" cy="272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a:solidFill>
                  <a:schemeClr val="tx1"/>
                </a:solidFill>
              </a:endParaRPr>
            </a:p>
          </p:txBody>
        </p:sp>
        <p:sp>
          <p:nvSpPr>
            <p:cNvPr id="25607" name="Rectangle 8"/>
            <p:cNvSpPr>
              <a:spLocks noChangeArrowheads="1"/>
            </p:cNvSpPr>
            <p:nvPr/>
          </p:nvSpPr>
          <p:spPr bwMode="auto">
            <a:xfrm>
              <a:off x="1383" y="3793"/>
              <a:ext cx="3538" cy="3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a:solidFill>
                  <a:schemeClr val="tx1"/>
                </a:solidFill>
              </a:endParaRPr>
            </a:p>
          </p:txBody>
        </p:sp>
        <p:sp>
          <p:nvSpPr>
            <p:cNvPr id="25608" name="Rectangle 9"/>
            <p:cNvSpPr>
              <a:spLocks noChangeArrowheads="1"/>
            </p:cNvSpPr>
            <p:nvPr/>
          </p:nvSpPr>
          <p:spPr bwMode="auto">
            <a:xfrm>
              <a:off x="4604" y="1434"/>
              <a:ext cx="363" cy="25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a:solidFill>
                  <a:schemeClr val="tx1"/>
                </a:solidFill>
              </a:endParaRPr>
            </a:p>
          </p:txBody>
        </p:sp>
      </p:grpSp>
      <p:sp>
        <p:nvSpPr>
          <p:cNvPr id="25603" name="Rectangle 4" descr="Rectangle: Click to edit Master text styles&#10;Second level&#10;Third level&#10;Fourth level&#10;Fifth level"/>
          <p:cNvSpPr>
            <a:spLocks noGrp="1" noChangeArrowheads="1"/>
          </p:cNvSpPr>
          <p:nvPr>
            <p:ph type="body" idx="1"/>
          </p:nvPr>
        </p:nvSpPr>
        <p:spPr>
          <a:xfrm>
            <a:off x="971550" y="836613"/>
            <a:ext cx="7772400" cy="4657725"/>
          </a:xfrm>
          <a:noFill/>
        </p:spPr>
        <p:txBody>
          <a:bodyPr/>
          <a:lstStyle/>
          <a:p>
            <a:pPr marL="457200" indent="-457200" eaLnBrk="1" hangingPunct="1">
              <a:buFont typeface="Wingdings" panose="05000000000000000000" pitchFamily="2" charset="2"/>
              <a:buAutoNum type="arabicPeriod" startAt="3"/>
            </a:pPr>
            <a:r>
              <a:rPr lang="zh-CN" altLang="en-US"/>
              <a:t>组相联映像 </a:t>
            </a:r>
          </a:p>
          <a:p>
            <a:pPr marL="1085850" lvl="1" indent="-457200" eaLnBrk="1" hangingPunct="1"/>
            <a:r>
              <a:rPr lang="zh-CN" altLang="en-US"/>
              <a:t>组相联：主存中的每一块可以被放置到</a:t>
            </a:r>
            <a:r>
              <a:rPr lang="en-US" altLang="zh-CN"/>
              <a:t>Cache</a:t>
            </a:r>
            <a:r>
              <a:rPr lang="zh-CN" altLang="en-US"/>
              <a:t>中唯一的一个组中的任何一个位置。    </a:t>
            </a:r>
            <a:r>
              <a:rPr lang="zh-CN" altLang="en-US">
                <a:hlinkClick r:id="rId3" action="ppaction://hlinkfile"/>
              </a:rPr>
              <a:t>举例</a:t>
            </a:r>
            <a:endParaRPr lang="zh-CN" altLang="en-US"/>
          </a:p>
          <a:p>
            <a:pPr marL="1085850" lvl="1" indent="-457200" eaLnBrk="1" hangingPunct="1"/>
            <a:r>
              <a:rPr lang="zh-CN" altLang="en-US">
                <a:hlinkClick r:id="rId4" action="ppaction://hlinkfile"/>
              </a:rPr>
              <a:t>组相联是直接映像和全相联的一种折中</a:t>
            </a:r>
            <a:endParaRPr lang="zh-CN" altLang="en-US"/>
          </a:p>
        </p:txBody>
      </p:sp>
    </p:spTree>
  </p:cSld>
  <p:clrMapOvr>
    <a:masterClrMapping/>
  </p:clrMapOvr>
  <p:transition>
    <p:pull dir="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ltLang="zh-CN">
                <a:latin typeface="黑体" panose="02010609060101010101" pitchFamily="49" charset="-122"/>
              </a:rPr>
              <a:t>5.2 Cache</a:t>
            </a:r>
            <a:r>
              <a:rPr lang="zh-CN" altLang="en-US">
                <a:latin typeface="黑体" panose="02010609060101010101" pitchFamily="49" charset="-122"/>
              </a:rPr>
              <a:t>基本知识</a:t>
            </a:r>
          </a:p>
        </p:txBody>
      </p:sp>
      <p:sp>
        <p:nvSpPr>
          <p:cNvPr id="26627" name="Rectangle 3" descr="Rectangle: Click to edit Master text styles&#10;Second level&#10;Third level&#10;Fourth level&#10;Fifth level"/>
          <p:cNvSpPr>
            <a:spLocks noGrp="1" noChangeArrowheads="1"/>
          </p:cNvSpPr>
          <p:nvPr>
            <p:ph type="body" idx="1"/>
          </p:nvPr>
        </p:nvSpPr>
        <p:spPr>
          <a:xfrm>
            <a:off x="685800" y="1295400"/>
            <a:ext cx="7772400" cy="4953000"/>
          </a:xfrm>
        </p:spPr>
        <p:txBody>
          <a:bodyPr/>
          <a:lstStyle/>
          <a:p>
            <a:pPr marL="1085850" lvl="1" indent="-457200" eaLnBrk="1" hangingPunct="1"/>
            <a:r>
              <a:rPr lang="zh-CN" altLang="en-US"/>
              <a:t>组的选择常采用位选择算法</a:t>
            </a:r>
          </a:p>
          <a:p>
            <a:pPr lvl="2" eaLnBrk="1" hangingPunct="1"/>
            <a:r>
              <a:rPr lang="zh-CN" altLang="en-US">
                <a:latin typeface="宋体" panose="02010600030101010101" pitchFamily="2" charset="-122"/>
              </a:rPr>
              <a:t>若主存第</a:t>
            </a:r>
            <a:r>
              <a:rPr lang="en-US" altLang="zh-CN" i="1">
                <a:solidFill>
                  <a:srgbClr val="9933FF"/>
                </a:solidFill>
                <a:latin typeface="宋体" panose="02010600030101010101" pitchFamily="2" charset="-122"/>
              </a:rPr>
              <a:t>i</a:t>
            </a:r>
            <a:r>
              <a:rPr lang="en-US" altLang="zh-CN" i="1">
                <a:latin typeface="宋体" panose="02010600030101010101" pitchFamily="2" charset="-122"/>
              </a:rPr>
              <a:t> </a:t>
            </a:r>
            <a:r>
              <a:rPr lang="zh-CN" altLang="en-US">
                <a:latin typeface="宋体" panose="02010600030101010101" pitchFamily="2" charset="-122"/>
              </a:rPr>
              <a:t>块映像到第</a:t>
            </a:r>
            <a:r>
              <a:rPr lang="en-US" altLang="zh-CN" i="1">
                <a:solidFill>
                  <a:srgbClr val="9933FF"/>
                </a:solidFill>
                <a:latin typeface="宋体" panose="02010600030101010101" pitchFamily="2" charset="-122"/>
              </a:rPr>
              <a:t>k</a:t>
            </a:r>
            <a:r>
              <a:rPr lang="en-US" altLang="zh-CN" i="1">
                <a:latin typeface="宋体" panose="02010600030101010101" pitchFamily="2" charset="-122"/>
              </a:rPr>
              <a:t> </a:t>
            </a:r>
            <a:r>
              <a:rPr lang="zh-CN" altLang="en-US">
                <a:latin typeface="宋体" panose="02010600030101010101" pitchFamily="2" charset="-122"/>
              </a:rPr>
              <a:t>组，则</a:t>
            </a:r>
            <a:r>
              <a:rPr lang="en-US" altLang="zh-CN">
                <a:latin typeface="宋体" panose="02010600030101010101" pitchFamily="2" charset="-122"/>
              </a:rPr>
              <a:t>:</a:t>
            </a:r>
          </a:p>
          <a:p>
            <a:pPr lvl="2" eaLnBrk="1" hangingPunct="1">
              <a:buFont typeface="Wingdings" panose="05000000000000000000" pitchFamily="2" charset="2"/>
              <a:buNone/>
            </a:pPr>
            <a:r>
              <a:rPr lang="en-US" altLang="zh-CN" i="1">
                <a:solidFill>
                  <a:srgbClr val="008000"/>
                </a:solidFill>
                <a:latin typeface="宋体" panose="02010600030101010101" pitchFamily="2" charset="-122"/>
              </a:rPr>
              <a:t>       </a:t>
            </a:r>
            <a:r>
              <a:rPr lang="en-US" altLang="zh-CN" i="1">
                <a:solidFill>
                  <a:srgbClr val="9933FF"/>
                </a:solidFill>
                <a:latin typeface="宋体" panose="02010600030101010101" pitchFamily="2" charset="-122"/>
              </a:rPr>
              <a:t>k</a:t>
            </a:r>
            <a:r>
              <a:rPr lang="zh-CN" altLang="en-US">
                <a:solidFill>
                  <a:srgbClr val="9933FF"/>
                </a:solidFill>
                <a:latin typeface="宋体" panose="02010600030101010101" pitchFamily="2" charset="-122"/>
              </a:rPr>
              <a:t>＝</a:t>
            </a:r>
            <a:r>
              <a:rPr lang="en-US" altLang="zh-CN" i="1">
                <a:solidFill>
                  <a:srgbClr val="9933FF"/>
                </a:solidFill>
                <a:latin typeface="宋体" panose="02010600030101010101" pitchFamily="2" charset="-122"/>
              </a:rPr>
              <a:t>i </a:t>
            </a:r>
            <a:r>
              <a:rPr lang="en-US" altLang="zh-CN">
                <a:solidFill>
                  <a:srgbClr val="9933FF"/>
                </a:solidFill>
                <a:latin typeface="宋体" panose="02010600030101010101" pitchFamily="2" charset="-122"/>
              </a:rPr>
              <a:t>mod</a:t>
            </a:r>
            <a:r>
              <a:rPr lang="zh-CN" altLang="en-US">
                <a:solidFill>
                  <a:srgbClr val="9933FF"/>
                </a:solidFill>
                <a:latin typeface="宋体" panose="02010600030101010101" pitchFamily="2" charset="-122"/>
              </a:rPr>
              <a:t>（</a:t>
            </a:r>
            <a:r>
              <a:rPr lang="en-US" altLang="zh-CN" i="1">
                <a:solidFill>
                  <a:srgbClr val="9933FF"/>
                </a:solidFill>
                <a:latin typeface="宋体" panose="02010600030101010101" pitchFamily="2" charset="-122"/>
              </a:rPr>
              <a:t>G</a:t>
            </a:r>
            <a:r>
              <a:rPr lang="zh-CN" altLang="en-US">
                <a:solidFill>
                  <a:srgbClr val="9933FF"/>
                </a:solidFill>
                <a:latin typeface="宋体" panose="02010600030101010101" pitchFamily="2" charset="-122"/>
              </a:rPr>
              <a:t>）</a:t>
            </a:r>
            <a:r>
              <a:rPr lang="zh-CN" altLang="en-US">
                <a:latin typeface="宋体" panose="02010600030101010101" pitchFamily="2" charset="-122"/>
              </a:rPr>
              <a:t> （</a:t>
            </a:r>
            <a:r>
              <a:rPr lang="en-US" altLang="zh-CN" i="1">
                <a:latin typeface="宋体" panose="02010600030101010101" pitchFamily="2" charset="-122"/>
              </a:rPr>
              <a:t>G</a:t>
            </a:r>
            <a:r>
              <a:rPr lang="zh-CN" altLang="en-US">
                <a:latin typeface="宋体" panose="02010600030101010101" pitchFamily="2" charset="-122"/>
              </a:rPr>
              <a:t>为</a:t>
            </a:r>
            <a:r>
              <a:rPr lang="en-US" altLang="zh-CN">
                <a:latin typeface="宋体" panose="02010600030101010101" pitchFamily="2" charset="-122"/>
              </a:rPr>
              <a:t>Cache</a:t>
            </a:r>
            <a:r>
              <a:rPr lang="zh-CN" altLang="en-US">
                <a:latin typeface="宋体" panose="02010600030101010101" pitchFamily="2" charset="-122"/>
              </a:rPr>
              <a:t>的组数）</a:t>
            </a:r>
          </a:p>
          <a:p>
            <a:pPr lvl="2" eaLnBrk="1" hangingPunct="1"/>
            <a:r>
              <a:rPr lang="zh-CN" altLang="en-US">
                <a:latin typeface="宋体" panose="02010600030101010101" pitchFamily="2" charset="-122"/>
              </a:rPr>
              <a:t>设</a:t>
            </a:r>
            <a:r>
              <a:rPr lang="en-US" altLang="zh-CN" i="1">
                <a:solidFill>
                  <a:srgbClr val="9933FF"/>
                </a:solidFill>
                <a:latin typeface="宋体" panose="02010600030101010101" pitchFamily="2" charset="-122"/>
              </a:rPr>
              <a:t>G</a:t>
            </a:r>
            <a:r>
              <a:rPr lang="zh-CN" altLang="en-US">
                <a:solidFill>
                  <a:srgbClr val="9933FF"/>
                </a:solidFill>
                <a:latin typeface="宋体" panose="02010600030101010101" pitchFamily="2" charset="-122"/>
              </a:rPr>
              <a:t>＝</a:t>
            </a:r>
            <a:r>
              <a:rPr lang="en-US" altLang="zh-CN">
                <a:solidFill>
                  <a:srgbClr val="9933FF"/>
                </a:solidFill>
                <a:latin typeface="宋体" panose="02010600030101010101" pitchFamily="2" charset="-122"/>
              </a:rPr>
              <a:t>2</a:t>
            </a:r>
            <a:r>
              <a:rPr lang="en-US" altLang="zh-CN" baseline="30000">
                <a:solidFill>
                  <a:srgbClr val="9933FF"/>
                </a:solidFill>
                <a:latin typeface="宋体" panose="02010600030101010101" pitchFamily="2" charset="-122"/>
              </a:rPr>
              <a:t>g</a:t>
            </a:r>
            <a:r>
              <a:rPr lang="zh-CN" altLang="en-US">
                <a:latin typeface="宋体" panose="02010600030101010101" pitchFamily="2" charset="-122"/>
              </a:rPr>
              <a:t>，则当表示为二进制数时，</a:t>
            </a:r>
            <a:r>
              <a:rPr lang="en-US" altLang="zh-CN" i="1">
                <a:latin typeface="宋体" panose="02010600030101010101" pitchFamily="2" charset="-122"/>
              </a:rPr>
              <a:t>k </a:t>
            </a:r>
            <a:r>
              <a:rPr lang="zh-CN" altLang="en-US">
                <a:latin typeface="宋体" panose="02010600030101010101" pitchFamily="2" charset="-122"/>
              </a:rPr>
              <a:t>实际上就是</a:t>
            </a:r>
            <a:r>
              <a:rPr lang="en-US" altLang="zh-CN" i="1">
                <a:latin typeface="宋体" panose="02010600030101010101" pitchFamily="2" charset="-122"/>
              </a:rPr>
              <a:t>i </a:t>
            </a:r>
            <a:r>
              <a:rPr lang="zh-CN" altLang="en-US">
                <a:latin typeface="宋体" panose="02010600030101010101" pitchFamily="2" charset="-122"/>
              </a:rPr>
              <a:t>的低 </a:t>
            </a:r>
            <a:r>
              <a:rPr lang="en-US" altLang="zh-CN" i="1">
                <a:latin typeface="宋体" panose="02010600030101010101" pitchFamily="2" charset="-122"/>
              </a:rPr>
              <a:t>g </a:t>
            </a:r>
            <a:r>
              <a:rPr lang="zh-CN" altLang="en-US">
                <a:latin typeface="宋体" panose="02010600030101010101" pitchFamily="2" charset="-122"/>
              </a:rPr>
              <a:t>位</a:t>
            </a:r>
            <a:r>
              <a:rPr lang="en-US" altLang="zh-CN">
                <a:latin typeface="宋体" panose="02010600030101010101" pitchFamily="2" charset="-122"/>
              </a:rPr>
              <a:t>: </a:t>
            </a:r>
          </a:p>
          <a:p>
            <a:pPr lvl="2" eaLnBrk="1" hangingPunct="1"/>
            <a:endParaRPr lang="en-US" altLang="zh-CN">
              <a:latin typeface="宋体" panose="02010600030101010101" pitchFamily="2" charset="-122"/>
            </a:endParaRPr>
          </a:p>
          <a:p>
            <a:pPr lvl="2" eaLnBrk="1" hangingPunct="1"/>
            <a:endParaRPr lang="en-US" altLang="zh-CN">
              <a:latin typeface="宋体" panose="02010600030101010101" pitchFamily="2" charset="-122"/>
            </a:endParaRPr>
          </a:p>
          <a:p>
            <a:pPr lvl="2" eaLnBrk="1" hangingPunct="1"/>
            <a:endParaRPr lang="en-US" altLang="zh-CN">
              <a:solidFill>
                <a:srgbClr val="D60093"/>
              </a:solidFill>
            </a:endParaRPr>
          </a:p>
          <a:p>
            <a:pPr marL="1085850" lvl="1" indent="-457200" eaLnBrk="1" hangingPunct="1"/>
            <a:r>
              <a:rPr lang="zh-CN" altLang="en-US">
                <a:solidFill>
                  <a:srgbClr val="D60093"/>
                </a:solidFill>
              </a:rPr>
              <a:t>低</a:t>
            </a:r>
            <a:r>
              <a:rPr lang="en-US" altLang="zh-CN">
                <a:solidFill>
                  <a:srgbClr val="D60093"/>
                </a:solidFill>
              </a:rPr>
              <a:t>g</a:t>
            </a:r>
            <a:r>
              <a:rPr lang="zh-CN" altLang="en-US">
                <a:solidFill>
                  <a:srgbClr val="D60093"/>
                </a:solidFill>
              </a:rPr>
              <a:t>位</a:t>
            </a:r>
            <a:r>
              <a:rPr lang="zh-CN" altLang="en-US"/>
              <a:t>以及直接映像中的</a:t>
            </a:r>
            <a:r>
              <a:rPr lang="zh-CN" altLang="en-US">
                <a:solidFill>
                  <a:srgbClr val="D60093"/>
                </a:solidFill>
              </a:rPr>
              <a:t>低</a:t>
            </a:r>
            <a:r>
              <a:rPr lang="en-US" altLang="zh-CN">
                <a:solidFill>
                  <a:srgbClr val="D60093"/>
                </a:solidFill>
              </a:rPr>
              <a:t>m</a:t>
            </a:r>
            <a:r>
              <a:rPr lang="zh-CN" altLang="en-US">
                <a:solidFill>
                  <a:srgbClr val="D60093"/>
                </a:solidFill>
              </a:rPr>
              <a:t>位</a:t>
            </a:r>
            <a:r>
              <a:rPr lang="zh-CN" altLang="en-US"/>
              <a:t>通常称为</a:t>
            </a:r>
            <a:r>
              <a:rPr lang="zh-CN" altLang="en-US">
                <a:solidFill>
                  <a:srgbClr val="FF0000"/>
                </a:solidFill>
              </a:rPr>
              <a:t>索引。</a:t>
            </a:r>
            <a:r>
              <a:rPr lang="zh-CN" altLang="en-US"/>
              <a:t> </a:t>
            </a:r>
          </a:p>
        </p:txBody>
      </p:sp>
      <p:sp>
        <p:nvSpPr>
          <p:cNvPr id="26628" name="Rectangle 4"/>
          <p:cNvSpPr>
            <a:spLocks noChangeArrowheads="1"/>
          </p:cNvSpPr>
          <p:nvPr/>
        </p:nvSpPr>
        <p:spPr bwMode="auto">
          <a:xfrm>
            <a:off x="2789238" y="3656013"/>
            <a:ext cx="4591050" cy="609600"/>
          </a:xfrm>
          <a:prstGeom prst="rect">
            <a:avLst/>
          </a:prstGeom>
          <a:solidFill>
            <a:srgbClr val="FFFFCC"/>
          </a:solidFill>
          <a:ln w="19050">
            <a:solidFill>
              <a:schemeClr val="accent2"/>
            </a:solidFill>
            <a:miter lim="800000"/>
            <a:headEnd/>
            <a:tailEnd/>
          </a:ln>
        </p:spPr>
        <p:txBody>
          <a:bodyPr wrap="none" anchor="ct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a:solidFill>
                <a:schemeClr val="tx1"/>
              </a:solidFill>
            </a:endParaRPr>
          </a:p>
        </p:txBody>
      </p:sp>
      <p:sp>
        <p:nvSpPr>
          <p:cNvPr id="26629" name="Rectangle 5"/>
          <p:cNvSpPr>
            <a:spLocks noChangeArrowheads="1"/>
          </p:cNvSpPr>
          <p:nvPr/>
        </p:nvSpPr>
        <p:spPr bwMode="auto">
          <a:xfrm>
            <a:off x="5837238" y="3656013"/>
            <a:ext cx="1543050" cy="609600"/>
          </a:xfrm>
          <a:prstGeom prst="rect">
            <a:avLst/>
          </a:prstGeom>
          <a:solidFill>
            <a:srgbClr val="FDE995"/>
          </a:solidFill>
          <a:ln w="9525">
            <a:solidFill>
              <a:srgbClr val="000000"/>
            </a:solidFill>
            <a:miter lim="800000"/>
            <a:headEnd/>
            <a:tailEnd/>
          </a:ln>
        </p:spPr>
        <p:txBody>
          <a:bodyPr wrap="none" anchor="ct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a:solidFill>
                <a:schemeClr val="tx1"/>
              </a:solidFill>
            </a:endParaRPr>
          </a:p>
        </p:txBody>
      </p:sp>
      <p:sp>
        <p:nvSpPr>
          <p:cNvPr id="26630" name="Line 6"/>
          <p:cNvSpPr>
            <a:spLocks noChangeShapeType="1"/>
          </p:cNvSpPr>
          <p:nvPr/>
        </p:nvSpPr>
        <p:spPr bwMode="auto">
          <a:xfrm>
            <a:off x="5837238" y="3670300"/>
            <a:ext cx="0" cy="6096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31" name="Line 7"/>
          <p:cNvSpPr>
            <a:spLocks noChangeShapeType="1"/>
          </p:cNvSpPr>
          <p:nvPr/>
        </p:nvSpPr>
        <p:spPr bwMode="auto">
          <a:xfrm>
            <a:off x="7361238" y="4237038"/>
            <a:ext cx="0" cy="38100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32" name="Line 8"/>
          <p:cNvSpPr>
            <a:spLocks noChangeShapeType="1"/>
          </p:cNvSpPr>
          <p:nvPr/>
        </p:nvSpPr>
        <p:spPr bwMode="auto">
          <a:xfrm>
            <a:off x="5837238" y="4237038"/>
            <a:ext cx="0" cy="38100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33" name="Line 9"/>
          <p:cNvSpPr>
            <a:spLocks noChangeShapeType="1"/>
          </p:cNvSpPr>
          <p:nvPr/>
        </p:nvSpPr>
        <p:spPr bwMode="auto">
          <a:xfrm>
            <a:off x="6904038" y="4465638"/>
            <a:ext cx="457200" cy="0"/>
          </a:xfrm>
          <a:prstGeom prst="line">
            <a:avLst/>
          </a:prstGeom>
          <a:noFill/>
          <a:ln w="9525">
            <a:solidFill>
              <a:schemeClr val="bg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34" name="Line 10"/>
          <p:cNvSpPr>
            <a:spLocks noChangeShapeType="1"/>
          </p:cNvSpPr>
          <p:nvPr/>
        </p:nvSpPr>
        <p:spPr bwMode="auto">
          <a:xfrm flipH="1">
            <a:off x="5837238" y="4465638"/>
            <a:ext cx="457200" cy="0"/>
          </a:xfrm>
          <a:prstGeom prst="line">
            <a:avLst/>
          </a:prstGeom>
          <a:noFill/>
          <a:ln w="9525">
            <a:solidFill>
              <a:schemeClr val="bg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35" name="Text Box 11"/>
          <p:cNvSpPr txBox="1">
            <a:spLocks noChangeArrowheads="1"/>
          </p:cNvSpPr>
          <p:nvPr/>
        </p:nvSpPr>
        <p:spPr bwMode="auto">
          <a:xfrm>
            <a:off x="6470650" y="3732213"/>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b="1" i="1">
                <a:solidFill>
                  <a:srgbClr val="D60093"/>
                </a:solidFill>
                <a:latin typeface="Times New Roman" panose="02020603050405020304" pitchFamily="18" charset="0"/>
                <a:ea typeface="宋体" panose="02010600030101010101" pitchFamily="2" charset="-122"/>
              </a:rPr>
              <a:t>k</a:t>
            </a:r>
            <a:endParaRPr lang="en-US" altLang="zh-CN" b="1">
              <a:solidFill>
                <a:srgbClr val="D60093"/>
              </a:solidFill>
              <a:latin typeface="Times New Roman" panose="02020603050405020304" pitchFamily="18" charset="0"/>
              <a:ea typeface="宋体" panose="02010600030101010101" pitchFamily="2" charset="-122"/>
            </a:endParaRPr>
          </a:p>
        </p:txBody>
      </p:sp>
      <p:sp>
        <p:nvSpPr>
          <p:cNvPr id="26636" name="Text Box 12"/>
          <p:cNvSpPr txBox="1">
            <a:spLocks noChangeArrowheads="1"/>
          </p:cNvSpPr>
          <p:nvPr/>
        </p:nvSpPr>
        <p:spPr bwMode="auto">
          <a:xfrm>
            <a:off x="2255838" y="3732213"/>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b="1" i="1">
                <a:solidFill>
                  <a:srgbClr val="D60093"/>
                </a:solidFill>
                <a:latin typeface="Times New Roman" panose="02020603050405020304" pitchFamily="18" charset="0"/>
                <a:ea typeface="宋体" panose="02010600030101010101" pitchFamily="2" charset="-122"/>
              </a:rPr>
              <a:t>i</a:t>
            </a:r>
            <a:r>
              <a:rPr lang="zh-CN" altLang="en-US" b="1" i="1">
                <a:solidFill>
                  <a:srgbClr val="D60093"/>
                </a:solidFill>
                <a:latin typeface="Times New Roman" panose="02020603050405020304" pitchFamily="18" charset="0"/>
                <a:ea typeface="宋体" panose="02010600030101010101" pitchFamily="2" charset="-122"/>
              </a:rPr>
              <a:t>：</a:t>
            </a:r>
            <a:endParaRPr lang="zh-CN" altLang="en-US" b="1">
              <a:solidFill>
                <a:srgbClr val="D60093"/>
              </a:solidFill>
              <a:latin typeface="Times New Roman" panose="02020603050405020304" pitchFamily="18" charset="0"/>
              <a:ea typeface="宋体" panose="02010600030101010101" pitchFamily="2" charset="-122"/>
            </a:endParaRPr>
          </a:p>
        </p:txBody>
      </p:sp>
      <p:sp>
        <p:nvSpPr>
          <p:cNvPr id="26637" name="Line 13"/>
          <p:cNvSpPr>
            <a:spLocks noChangeShapeType="1"/>
          </p:cNvSpPr>
          <p:nvPr/>
        </p:nvSpPr>
        <p:spPr bwMode="auto">
          <a:xfrm>
            <a:off x="7377113" y="4276725"/>
            <a:ext cx="0" cy="3810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38" name="Line 14"/>
          <p:cNvSpPr>
            <a:spLocks noChangeShapeType="1"/>
          </p:cNvSpPr>
          <p:nvPr/>
        </p:nvSpPr>
        <p:spPr bwMode="auto">
          <a:xfrm>
            <a:off x="5838825" y="4262438"/>
            <a:ext cx="0" cy="3810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39" name="Line 15"/>
          <p:cNvSpPr>
            <a:spLocks noChangeShapeType="1"/>
          </p:cNvSpPr>
          <p:nvPr/>
        </p:nvSpPr>
        <p:spPr bwMode="auto">
          <a:xfrm>
            <a:off x="6919913" y="4505325"/>
            <a:ext cx="457200" cy="0"/>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40" name="Line 16"/>
          <p:cNvSpPr>
            <a:spLocks noChangeShapeType="1"/>
          </p:cNvSpPr>
          <p:nvPr/>
        </p:nvSpPr>
        <p:spPr bwMode="auto">
          <a:xfrm flipH="1">
            <a:off x="5853113" y="4505325"/>
            <a:ext cx="457200" cy="0"/>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41" name="Text Box 17"/>
          <p:cNvSpPr txBox="1">
            <a:spLocks noChangeArrowheads="1"/>
          </p:cNvSpPr>
          <p:nvPr/>
        </p:nvSpPr>
        <p:spPr bwMode="auto">
          <a:xfrm>
            <a:off x="6329363" y="4291013"/>
            <a:ext cx="838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1800" b="1" i="1">
                <a:solidFill>
                  <a:srgbClr val="D60093"/>
                </a:solidFill>
                <a:latin typeface="Times New Roman" panose="02020603050405020304" pitchFamily="18" charset="0"/>
                <a:ea typeface="宋体" panose="02010600030101010101" pitchFamily="2" charset="-122"/>
              </a:rPr>
              <a:t>g</a:t>
            </a:r>
            <a:r>
              <a:rPr lang="zh-CN" altLang="zh-CN" sz="1800" b="1">
                <a:solidFill>
                  <a:srgbClr val="D60093"/>
                </a:solidFill>
                <a:latin typeface="Times New Roman" panose="02020603050405020304" pitchFamily="18" charset="0"/>
                <a:ea typeface="宋体" panose="02010600030101010101" pitchFamily="2" charset="-122"/>
              </a:rPr>
              <a:t>位</a:t>
            </a:r>
            <a:endParaRPr lang="zh-CN" altLang="en-US" sz="1800" b="1">
              <a:solidFill>
                <a:srgbClr val="D60093"/>
              </a:solidFill>
              <a:latin typeface="Times New Roman" panose="02020603050405020304" pitchFamily="18" charset="0"/>
              <a:ea typeface="宋体" panose="02010600030101010101" pitchFamily="2" charset="-122"/>
            </a:endParaRPr>
          </a:p>
        </p:txBody>
      </p:sp>
    </p:spTree>
  </p:cSld>
  <p:clrMapOvr>
    <a:masterClrMapping/>
  </p:clrMapOvr>
  <p:transition>
    <p:pull dir="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zh-CN">
                <a:latin typeface="黑体" panose="02010609060101010101" pitchFamily="49" charset="-122"/>
              </a:rPr>
              <a:t>5.2 Cache</a:t>
            </a:r>
            <a:r>
              <a:rPr lang="zh-CN" altLang="en-US">
                <a:latin typeface="黑体" panose="02010609060101010101" pitchFamily="49" charset="-122"/>
              </a:rPr>
              <a:t>基本知识</a:t>
            </a:r>
          </a:p>
        </p:txBody>
      </p:sp>
      <p:sp>
        <p:nvSpPr>
          <p:cNvPr id="27651" name="Rectangle 3" descr="Rectangle: Click to edit Master text styles&#10;Second level&#10;Third level&#10;Fourth level&#10;Fifth level"/>
          <p:cNvSpPr>
            <a:spLocks noGrp="1" noChangeArrowheads="1"/>
          </p:cNvSpPr>
          <p:nvPr>
            <p:ph type="body" idx="1"/>
          </p:nvPr>
        </p:nvSpPr>
        <p:spPr/>
        <p:txBody>
          <a:bodyPr/>
          <a:lstStyle/>
          <a:p>
            <a:pPr marL="1085850" lvl="1" indent="-457200" eaLnBrk="1" hangingPunct="1">
              <a:lnSpc>
                <a:spcPct val="100000"/>
              </a:lnSpc>
            </a:pPr>
            <a:r>
              <a:rPr lang="en-US" altLang="zh-CN" i="1">
                <a:solidFill>
                  <a:srgbClr val="FF0000"/>
                </a:solidFill>
                <a:latin typeface="黑体" panose="02010609060101010101" pitchFamily="49" charset="-122"/>
              </a:rPr>
              <a:t>n </a:t>
            </a:r>
            <a:r>
              <a:rPr lang="zh-CN" altLang="en-US">
                <a:solidFill>
                  <a:srgbClr val="FF0000"/>
                </a:solidFill>
                <a:latin typeface="黑体" panose="02010609060101010101" pitchFamily="49" charset="-122"/>
              </a:rPr>
              <a:t>路组相联：</a:t>
            </a:r>
            <a:r>
              <a:rPr lang="zh-CN" altLang="en-US">
                <a:latin typeface="黑体" panose="02010609060101010101" pitchFamily="49" charset="-122"/>
              </a:rPr>
              <a:t>每组中有</a:t>
            </a:r>
            <a:r>
              <a:rPr lang="en-US" altLang="zh-CN">
                <a:solidFill>
                  <a:srgbClr val="9933FF"/>
                </a:solidFill>
                <a:latin typeface="黑体" panose="02010609060101010101" pitchFamily="49" charset="-122"/>
              </a:rPr>
              <a:t>n</a:t>
            </a:r>
            <a:r>
              <a:rPr lang="zh-CN" altLang="en-US">
                <a:latin typeface="黑体" panose="02010609060101010101" pitchFamily="49" charset="-122"/>
              </a:rPr>
              <a:t>个块</a:t>
            </a:r>
            <a:r>
              <a:rPr lang="en-US" altLang="zh-CN">
                <a:latin typeface="黑体" panose="02010609060101010101" pitchFamily="49" charset="-122"/>
              </a:rPr>
              <a:t>(</a:t>
            </a:r>
            <a:r>
              <a:rPr lang="en-US" altLang="zh-CN" i="1">
                <a:latin typeface="黑体" panose="02010609060101010101" pitchFamily="49" charset="-122"/>
              </a:rPr>
              <a:t>n</a:t>
            </a:r>
            <a:r>
              <a:rPr lang="zh-CN" altLang="en-US">
                <a:latin typeface="黑体" panose="02010609060101010101" pitchFamily="49" charset="-122"/>
              </a:rPr>
              <a:t>＝</a:t>
            </a:r>
            <a:r>
              <a:rPr lang="en-US" altLang="zh-CN" i="1">
                <a:latin typeface="黑体" panose="02010609060101010101" pitchFamily="49" charset="-122"/>
              </a:rPr>
              <a:t>M</a:t>
            </a:r>
            <a:r>
              <a:rPr lang="en-US" altLang="zh-CN">
                <a:latin typeface="黑体" panose="02010609060101010101" pitchFamily="49" charset="-122"/>
              </a:rPr>
              <a:t>/</a:t>
            </a:r>
            <a:r>
              <a:rPr lang="en-US" altLang="zh-CN" i="1">
                <a:latin typeface="黑体" panose="02010609060101010101" pitchFamily="49" charset="-122"/>
              </a:rPr>
              <a:t>G </a:t>
            </a:r>
            <a:r>
              <a:rPr lang="en-US" altLang="zh-CN">
                <a:latin typeface="黑体" panose="02010609060101010101" pitchFamily="49" charset="-122"/>
              </a:rPr>
              <a:t>)</a:t>
            </a:r>
            <a:r>
              <a:rPr lang="zh-CN" altLang="en-US">
                <a:latin typeface="黑体" panose="02010609060101010101" pitchFamily="49" charset="-122"/>
              </a:rPr>
              <a:t>。</a:t>
            </a:r>
          </a:p>
          <a:p>
            <a:pPr marL="1085850" lvl="1" indent="-457200" eaLnBrk="1" hangingPunct="1">
              <a:lnSpc>
                <a:spcPct val="100000"/>
              </a:lnSpc>
              <a:buFont typeface="Wingdings" panose="05000000000000000000" pitchFamily="2" charset="2"/>
              <a:buNone/>
            </a:pPr>
            <a:r>
              <a:rPr lang="zh-CN" altLang="en-US" i="1">
                <a:latin typeface="黑体" panose="02010609060101010101" pitchFamily="49" charset="-122"/>
              </a:rPr>
              <a:t>　　　　</a:t>
            </a:r>
            <a:r>
              <a:rPr lang="en-US" altLang="zh-CN" i="1">
                <a:latin typeface="黑体" panose="02010609060101010101" pitchFamily="49" charset="-122"/>
              </a:rPr>
              <a:t>n </a:t>
            </a:r>
            <a:r>
              <a:rPr lang="zh-CN" altLang="en-US">
                <a:latin typeface="黑体" panose="02010609060101010101" pitchFamily="49" charset="-122"/>
              </a:rPr>
              <a:t>称为</a:t>
            </a:r>
            <a:r>
              <a:rPr lang="zh-CN" altLang="en-US">
                <a:solidFill>
                  <a:srgbClr val="FF0000"/>
                </a:solidFill>
                <a:latin typeface="黑体" panose="02010609060101010101" pitchFamily="49" charset="-122"/>
              </a:rPr>
              <a:t>相联度。</a:t>
            </a:r>
          </a:p>
          <a:p>
            <a:pPr lvl="2" eaLnBrk="1" hangingPunct="1">
              <a:lnSpc>
                <a:spcPct val="100000"/>
              </a:lnSpc>
              <a:buFont typeface="Wingdings" panose="05000000000000000000" pitchFamily="2" charset="2"/>
              <a:buNone/>
            </a:pPr>
            <a:r>
              <a:rPr lang="zh-CN" altLang="en-US">
                <a:latin typeface="宋体" panose="02010600030101010101" pitchFamily="2" charset="-122"/>
              </a:rPr>
              <a:t>　　相联度越高，</a:t>
            </a:r>
            <a:r>
              <a:rPr lang="en-US" altLang="zh-CN">
                <a:latin typeface="宋体" panose="02010600030101010101" pitchFamily="2" charset="-122"/>
              </a:rPr>
              <a:t>Cache</a:t>
            </a:r>
            <a:r>
              <a:rPr lang="zh-CN" altLang="en-US">
                <a:latin typeface="宋体" panose="02010600030101010101" pitchFamily="2" charset="-122"/>
              </a:rPr>
              <a:t>空间的利用率就越高，块冲突</a:t>
            </a:r>
          </a:p>
          <a:p>
            <a:pPr lvl="2" eaLnBrk="1" hangingPunct="1">
              <a:lnSpc>
                <a:spcPct val="100000"/>
              </a:lnSpc>
              <a:buFont typeface="Wingdings" panose="05000000000000000000" pitchFamily="2" charset="2"/>
              <a:buNone/>
            </a:pPr>
            <a:r>
              <a:rPr lang="zh-CN" altLang="en-US">
                <a:latin typeface="宋体" panose="02010600030101010101" pitchFamily="2" charset="-122"/>
              </a:rPr>
              <a:t>概率就越低，不命中率也就越低。 </a:t>
            </a:r>
          </a:p>
          <a:p>
            <a:pPr lvl="2" eaLnBrk="1" hangingPunct="1">
              <a:lnSpc>
                <a:spcPct val="100000"/>
              </a:lnSpc>
              <a:buFont typeface="Wingdings" panose="05000000000000000000" pitchFamily="2" charset="2"/>
              <a:buNone/>
            </a:pPr>
            <a:endParaRPr lang="zh-CN" altLang="en-US">
              <a:latin typeface="宋体" panose="02010600030101010101" pitchFamily="2" charset="-122"/>
            </a:endParaRPr>
          </a:p>
          <a:p>
            <a:pPr lvl="2" eaLnBrk="1" hangingPunct="1">
              <a:lnSpc>
                <a:spcPct val="100000"/>
              </a:lnSpc>
              <a:buFont typeface="Wingdings" panose="05000000000000000000" pitchFamily="2" charset="2"/>
              <a:buNone/>
            </a:pPr>
            <a:endParaRPr lang="zh-CN" altLang="en-US">
              <a:latin typeface="宋体" panose="02010600030101010101" pitchFamily="2" charset="-122"/>
            </a:endParaRPr>
          </a:p>
          <a:p>
            <a:pPr lvl="2" eaLnBrk="1" hangingPunct="1">
              <a:lnSpc>
                <a:spcPct val="100000"/>
              </a:lnSpc>
              <a:buFont typeface="Wingdings" panose="05000000000000000000" pitchFamily="2" charset="2"/>
              <a:buNone/>
            </a:pPr>
            <a:endParaRPr lang="zh-CN" altLang="en-US">
              <a:latin typeface="宋体" panose="02010600030101010101" pitchFamily="2" charset="-122"/>
            </a:endParaRPr>
          </a:p>
          <a:p>
            <a:pPr lvl="2" eaLnBrk="1" hangingPunct="1">
              <a:lnSpc>
                <a:spcPct val="100000"/>
              </a:lnSpc>
              <a:buFont typeface="Wingdings" panose="05000000000000000000" pitchFamily="2" charset="2"/>
              <a:buNone/>
            </a:pPr>
            <a:endParaRPr lang="zh-CN" altLang="en-US">
              <a:latin typeface="宋体" panose="02010600030101010101" pitchFamily="2" charset="-122"/>
            </a:endParaRPr>
          </a:p>
          <a:p>
            <a:pPr lvl="2" eaLnBrk="1" hangingPunct="1">
              <a:lnSpc>
                <a:spcPct val="100000"/>
              </a:lnSpc>
              <a:buFont typeface="Wingdings" panose="05000000000000000000" pitchFamily="2" charset="2"/>
              <a:buNone/>
            </a:pPr>
            <a:endParaRPr lang="zh-CN" altLang="en-US">
              <a:latin typeface="宋体" panose="02010600030101010101" pitchFamily="2" charset="-122"/>
            </a:endParaRPr>
          </a:p>
          <a:p>
            <a:pPr lvl="2" eaLnBrk="1" hangingPunct="1">
              <a:lnSpc>
                <a:spcPct val="100000"/>
              </a:lnSpc>
              <a:buFont typeface="Wingdings" panose="05000000000000000000" pitchFamily="2" charset="2"/>
              <a:buNone/>
            </a:pPr>
            <a:endParaRPr lang="zh-CN" altLang="en-US">
              <a:latin typeface="宋体" panose="02010600030101010101" pitchFamily="2" charset="-122"/>
            </a:endParaRPr>
          </a:p>
          <a:p>
            <a:pPr marL="1085850" lvl="1" indent="-457200" eaLnBrk="1" hangingPunct="1">
              <a:lnSpc>
                <a:spcPct val="100000"/>
              </a:lnSpc>
            </a:pPr>
            <a:r>
              <a:rPr lang="zh-CN" altLang="en-US"/>
              <a:t>绝大多数计算机的</a:t>
            </a:r>
            <a:r>
              <a:rPr lang="en-US" altLang="zh-CN">
                <a:latin typeface="黑体" panose="02010609060101010101" pitchFamily="49" charset="-122"/>
              </a:rPr>
              <a:t>Cache: </a:t>
            </a:r>
            <a:r>
              <a:rPr lang="en-US" altLang="zh-CN" i="1">
                <a:solidFill>
                  <a:srgbClr val="D60093"/>
                </a:solidFill>
                <a:latin typeface="黑体" panose="02010609060101010101" pitchFamily="49" charset="-122"/>
              </a:rPr>
              <a:t>n </a:t>
            </a:r>
            <a:r>
              <a:rPr lang="en-US" altLang="zh-CN">
                <a:solidFill>
                  <a:srgbClr val="D60093"/>
                </a:solidFill>
                <a:latin typeface="黑体" panose="02010609060101010101" pitchFamily="49" charset="-122"/>
              </a:rPr>
              <a:t>≤4</a:t>
            </a:r>
          </a:p>
          <a:p>
            <a:pPr lvl="2" eaLnBrk="1" hangingPunct="1">
              <a:lnSpc>
                <a:spcPct val="100000"/>
              </a:lnSpc>
              <a:buFont typeface="Wingdings" panose="05000000000000000000" pitchFamily="2" charset="2"/>
              <a:buNone/>
            </a:pPr>
            <a:r>
              <a:rPr lang="zh-CN" altLang="en-US">
                <a:solidFill>
                  <a:srgbClr val="D60093"/>
                </a:solidFill>
              </a:rPr>
              <a:t>想一想：</a:t>
            </a:r>
            <a:r>
              <a:rPr lang="zh-CN" altLang="en-US"/>
              <a:t>相联度一定是越大越好？</a:t>
            </a:r>
          </a:p>
        </p:txBody>
      </p:sp>
      <p:sp>
        <p:nvSpPr>
          <p:cNvPr id="27652" name="Rectangle 4"/>
          <p:cNvSpPr>
            <a:spLocks noChangeArrowheads="1"/>
          </p:cNvSpPr>
          <p:nvPr/>
        </p:nvSpPr>
        <p:spPr bwMode="auto">
          <a:xfrm>
            <a:off x="1327150" y="2963863"/>
            <a:ext cx="6629400" cy="1885950"/>
          </a:xfrm>
          <a:prstGeom prst="rect">
            <a:avLst/>
          </a:prstGeom>
          <a:solidFill>
            <a:srgbClr val="FEF3C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a:solidFill>
                <a:schemeClr val="tx1"/>
              </a:solidFill>
            </a:endParaRPr>
          </a:p>
        </p:txBody>
      </p:sp>
      <p:sp>
        <p:nvSpPr>
          <p:cNvPr id="27653" name="Line 5"/>
          <p:cNvSpPr>
            <a:spLocks noChangeShapeType="1"/>
          </p:cNvSpPr>
          <p:nvPr/>
        </p:nvSpPr>
        <p:spPr bwMode="auto">
          <a:xfrm>
            <a:off x="1327150" y="3478213"/>
            <a:ext cx="662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54" name="Line 6"/>
          <p:cNvSpPr>
            <a:spLocks noChangeShapeType="1"/>
          </p:cNvSpPr>
          <p:nvPr/>
        </p:nvSpPr>
        <p:spPr bwMode="auto">
          <a:xfrm>
            <a:off x="1327150" y="3935413"/>
            <a:ext cx="662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55" name="Line 7"/>
          <p:cNvSpPr>
            <a:spLocks noChangeShapeType="1"/>
          </p:cNvSpPr>
          <p:nvPr/>
        </p:nvSpPr>
        <p:spPr bwMode="auto">
          <a:xfrm>
            <a:off x="1327150" y="4392613"/>
            <a:ext cx="662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56" name="Line 8"/>
          <p:cNvSpPr>
            <a:spLocks noChangeShapeType="1"/>
          </p:cNvSpPr>
          <p:nvPr/>
        </p:nvSpPr>
        <p:spPr bwMode="auto">
          <a:xfrm>
            <a:off x="1403350" y="4849813"/>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57" name="Line 9"/>
          <p:cNvSpPr>
            <a:spLocks noChangeShapeType="1"/>
          </p:cNvSpPr>
          <p:nvPr/>
        </p:nvSpPr>
        <p:spPr bwMode="auto">
          <a:xfrm>
            <a:off x="3308350" y="2982913"/>
            <a:ext cx="0" cy="1866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58" name="Line 10"/>
          <p:cNvSpPr>
            <a:spLocks noChangeShapeType="1"/>
          </p:cNvSpPr>
          <p:nvPr/>
        </p:nvSpPr>
        <p:spPr bwMode="auto">
          <a:xfrm>
            <a:off x="5594350" y="2982913"/>
            <a:ext cx="0" cy="1866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59" name="Text Box 11"/>
          <p:cNvSpPr txBox="1">
            <a:spLocks noChangeArrowheads="1"/>
          </p:cNvSpPr>
          <p:nvPr/>
        </p:nvSpPr>
        <p:spPr bwMode="auto">
          <a:xfrm>
            <a:off x="1784350" y="3478213"/>
            <a:ext cx="1143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zh-CN" altLang="en-US" sz="2000" b="1">
                <a:solidFill>
                  <a:srgbClr val="008000"/>
                </a:solidFill>
                <a:latin typeface="Times New Roman" panose="02020603050405020304" pitchFamily="18" charset="0"/>
                <a:ea typeface="宋体" panose="02010600030101010101" pitchFamily="2" charset="-122"/>
              </a:rPr>
              <a:t>全相联</a:t>
            </a:r>
          </a:p>
        </p:txBody>
      </p:sp>
      <p:sp>
        <p:nvSpPr>
          <p:cNvPr id="27660" name="Text Box 12"/>
          <p:cNvSpPr txBox="1">
            <a:spLocks noChangeArrowheads="1"/>
          </p:cNvSpPr>
          <p:nvPr/>
        </p:nvSpPr>
        <p:spPr bwMode="auto">
          <a:xfrm>
            <a:off x="1631950" y="3935413"/>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zh-CN" altLang="en-US" sz="2000" b="1">
                <a:solidFill>
                  <a:srgbClr val="008000"/>
                </a:solidFill>
                <a:latin typeface="Times New Roman" panose="02020603050405020304" pitchFamily="18" charset="0"/>
                <a:ea typeface="宋体" panose="02010600030101010101" pitchFamily="2" charset="-122"/>
              </a:rPr>
              <a:t>直接映像</a:t>
            </a:r>
          </a:p>
        </p:txBody>
      </p:sp>
      <p:sp>
        <p:nvSpPr>
          <p:cNvPr id="27661" name="Text Box 13"/>
          <p:cNvSpPr txBox="1">
            <a:spLocks noChangeArrowheads="1"/>
          </p:cNvSpPr>
          <p:nvPr/>
        </p:nvSpPr>
        <p:spPr bwMode="auto">
          <a:xfrm>
            <a:off x="1479550" y="4392613"/>
            <a:ext cx="1981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zh-CN" altLang="en-US" sz="2000" b="1">
                <a:solidFill>
                  <a:schemeClr val="tx1"/>
                </a:solidFill>
                <a:latin typeface="Times New Roman" panose="02020603050405020304" pitchFamily="18" charset="0"/>
                <a:ea typeface="宋体" panose="02010600030101010101" pitchFamily="2" charset="-122"/>
              </a:rPr>
              <a:t>　</a:t>
            </a:r>
            <a:r>
              <a:rPr lang="zh-CN" altLang="en-US" sz="2000" b="1">
                <a:solidFill>
                  <a:srgbClr val="008000"/>
                </a:solidFill>
                <a:latin typeface="Times New Roman" panose="02020603050405020304" pitchFamily="18" charset="0"/>
                <a:ea typeface="宋体" panose="02010600030101010101" pitchFamily="2" charset="-122"/>
              </a:rPr>
              <a:t>组相联</a:t>
            </a:r>
          </a:p>
        </p:txBody>
      </p:sp>
      <p:sp>
        <p:nvSpPr>
          <p:cNvPr id="27662" name="Text Box 14"/>
          <p:cNvSpPr txBox="1">
            <a:spLocks noChangeArrowheads="1"/>
          </p:cNvSpPr>
          <p:nvPr/>
        </p:nvSpPr>
        <p:spPr bwMode="auto">
          <a:xfrm>
            <a:off x="3708400" y="3021013"/>
            <a:ext cx="158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2000" b="1" i="1">
                <a:latin typeface="宋体" panose="02010600030101010101" pitchFamily="2" charset="-122"/>
                <a:ea typeface="宋体" panose="02010600030101010101" pitchFamily="2" charset="-122"/>
              </a:rPr>
              <a:t>n </a:t>
            </a:r>
            <a:r>
              <a:rPr lang="en-US" altLang="zh-CN" sz="2000" b="1">
                <a:latin typeface="宋体" panose="02010600030101010101" pitchFamily="2" charset="-122"/>
                <a:ea typeface="宋体" panose="02010600030101010101" pitchFamily="2" charset="-122"/>
              </a:rPr>
              <a:t>(</a:t>
            </a:r>
            <a:r>
              <a:rPr lang="zh-CN" altLang="en-US" sz="2000" b="1">
                <a:latin typeface="宋体" panose="02010600030101010101" pitchFamily="2" charset="-122"/>
                <a:ea typeface="宋体" panose="02010600030101010101" pitchFamily="2" charset="-122"/>
              </a:rPr>
              <a:t>路数</a:t>
            </a:r>
            <a:r>
              <a:rPr lang="en-US" altLang="zh-CN" sz="2000" b="1">
                <a:latin typeface="宋体" panose="02010600030101010101" pitchFamily="2" charset="-122"/>
                <a:ea typeface="宋体" panose="02010600030101010101" pitchFamily="2" charset="-122"/>
              </a:rPr>
              <a:t>)</a:t>
            </a:r>
          </a:p>
        </p:txBody>
      </p:sp>
      <p:sp>
        <p:nvSpPr>
          <p:cNvPr id="27663" name="Text Box 15"/>
          <p:cNvSpPr txBox="1">
            <a:spLocks noChangeArrowheads="1"/>
          </p:cNvSpPr>
          <p:nvPr/>
        </p:nvSpPr>
        <p:spPr bwMode="auto">
          <a:xfrm>
            <a:off x="6223000" y="3021013"/>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2000" b="1" i="1">
                <a:latin typeface="宋体" panose="02010600030101010101" pitchFamily="2" charset="-122"/>
                <a:ea typeface="宋体" panose="02010600030101010101" pitchFamily="2" charset="-122"/>
              </a:rPr>
              <a:t>G</a:t>
            </a:r>
            <a:r>
              <a:rPr lang="en-US" altLang="zh-CN" sz="2000" b="1">
                <a:latin typeface="宋体" panose="02010600030101010101" pitchFamily="2" charset="-122"/>
                <a:ea typeface="宋体" panose="02010600030101010101" pitchFamily="2" charset="-122"/>
              </a:rPr>
              <a:t> (</a:t>
            </a:r>
            <a:r>
              <a:rPr lang="zh-CN" altLang="en-US" sz="2000" b="1">
                <a:latin typeface="宋体" panose="02010600030101010101" pitchFamily="2" charset="-122"/>
                <a:ea typeface="宋体" panose="02010600030101010101" pitchFamily="2" charset="-122"/>
              </a:rPr>
              <a:t>组数</a:t>
            </a:r>
            <a:r>
              <a:rPr lang="en-US" altLang="zh-CN" sz="2000" b="1">
                <a:latin typeface="宋体" panose="02010600030101010101" pitchFamily="2" charset="-122"/>
                <a:ea typeface="宋体" panose="02010600030101010101" pitchFamily="2" charset="-122"/>
              </a:rPr>
              <a:t>)</a:t>
            </a:r>
          </a:p>
        </p:txBody>
      </p:sp>
      <p:sp>
        <p:nvSpPr>
          <p:cNvPr id="27664" name="Text Box 16"/>
          <p:cNvSpPr txBox="1">
            <a:spLocks noChangeArrowheads="1"/>
          </p:cNvSpPr>
          <p:nvPr/>
        </p:nvSpPr>
        <p:spPr bwMode="auto">
          <a:xfrm>
            <a:off x="4298950" y="3478213"/>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b="1" i="1">
                <a:solidFill>
                  <a:schemeClr val="tx1"/>
                </a:solidFill>
                <a:latin typeface="楷体_GB2312"/>
                <a:ea typeface="楷体_GB2312"/>
                <a:cs typeface="楷体_GB2312"/>
              </a:rPr>
              <a:t>M</a:t>
            </a:r>
            <a:endParaRPr lang="en-US" altLang="zh-CN">
              <a:solidFill>
                <a:schemeClr val="tx1"/>
              </a:solidFill>
              <a:latin typeface="Times New Roman" panose="02020603050405020304" pitchFamily="18" charset="0"/>
              <a:ea typeface="宋体" panose="02010600030101010101" pitchFamily="2" charset="-122"/>
            </a:endParaRPr>
          </a:p>
        </p:txBody>
      </p:sp>
      <p:sp>
        <p:nvSpPr>
          <p:cNvPr id="27665" name="Text Box 17"/>
          <p:cNvSpPr txBox="1">
            <a:spLocks noChangeArrowheads="1"/>
          </p:cNvSpPr>
          <p:nvPr/>
        </p:nvSpPr>
        <p:spPr bwMode="auto">
          <a:xfrm>
            <a:off x="6508750" y="3916363"/>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b="1" i="1">
                <a:solidFill>
                  <a:schemeClr val="tx1"/>
                </a:solidFill>
                <a:latin typeface="楷体_GB2312"/>
                <a:ea typeface="楷体_GB2312"/>
                <a:cs typeface="楷体_GB2312"/>
              </a:rPr>
              <a:t>M</a:t>
            </a:r>
            <a:endParaRPr lang="en-US" altLang="zh-CN">
              <a:solidFill>
                <a:schemeClr val="tx1"/>
              </a:solidFill>
              <a:latin typeface="Times New Roman" panose="02020603050405020304" pitchFamily="18" charset="0"/>
              <a:ea typeface="宋体" panose="02010600030101010101" pitchFamily="2" charset="-122"/>
            </a:endParaRPr>
          </a:p>
        </p:txBody>
      </p:sp>
      <p:sp>
        <p:nvSpPr>
          <p:cNvPr id="27666" name="Text Box 18"/>
          <p:cNvSpPr txBox="1">
            <a:spLocks noChangeArrowheads="1"/>
          </p:cNvSpPr>
          <p:nvPr/>
        </p:nvSpPr>
        <p:spPr bwMode="auto">
          <a:xfrm>
            <a:off x="4356100" y="3935413"/>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b="1">
                <a:solidFill>
                  <a:schemeClr val="tx1"/>
                </a:solidFill>
                <a:latin typeface="楷体_GB2312"/>
                <a:ea typeface="楷体_GB2312"/>
                <a:cs typeface="楷体_GB2312"/>
              </a:rPr>
              <a:t>1</a:t>
            </a:r>
            <a:endParaRPr lang="en-US" altLang="zh-CN">
              <a:solidFill>
                <a:schemeClr val="tx1"/>
              </a:solidFill>
              <a:latin typeface="Times New Roman" panose="02020603050405020304" pitchFamily="18" charset="0"/>
              <a:ea typeface="宋体" panose="02010600030101010101" pitchFamily="2" charset="-122"/>
            </a:endParaRPr>
          </a:p>
        </p:txBody>
      </p:sp>
      <p:sp>
        <p:nvSpPr>
          <p:cNvPr id="27667" name="Text Box 19"/>
          <p:cNvSpPr txBox="1">
            <a:spLocks noChangeArrowheads="1"/>
          </p:cNvSpPr>
          <p:nvPr/>
        </p:nvSpPr>
        <p:spPr bwMode="auto">
          <a:xfrm>
            <a:off x="6546850" y="3478213"/>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b="1">
                <a:solidFill>
                  <a:schemeClr val="tx1"/>
                </a:solidFill>
                <a:latin typeface="楷体_GB2312"/>
                <a:ea typeface="楷体_GB2312"/>
                <a:cs typeface="楷体_GB2312"/>
              </a:rPr>
              <a:t>1</a:t>
            </a:r>
          </a:p>
        </p:txBody>
      </p:sp>
      <p:sp>
        <p:nvSpPr>
          <p:cNvPr id="27668" name="Text Box 20"/>
          <p:cNvSpPr txBox="1">
            <a:spLocks noChangeArrowheads="1"/>
          </p:cNvSpPr>
          <p:nvPr/>
        </p:nvSpPr>
        <p:spPr bwMode="auto">
          <a:xfrm>
            <a:off x="3841750" y="4411663"/>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b="1" i="1">
                <a:solidFill>
                  <a:schemeClr val="tx1"/>
                </a:solidFill>
                <a:latin typeface="楷体_GB2312"/>
                <a:ea typeface="楷体_GB2312"/>
                <a:cs typeface="楷体_GB2312"/>
              </a:rPr>
              <a:t>1</a:t>
            </a:r>
            <a:r>
              <a:rPr lang="zh-CN" altLang="en-US" b="1" i="1">
                <a:solidFill>
                  <a:schemeClr val="tx1"/>
                </a:solidFill>
                <a:latin typeface="楷体_GB2312"/>
                <a:ea typeface="楷体_GB2312"/>
                <a:cs typeface="楷体_GB2312"/>
              </a:rPr>
              <a:t>＜</a:t>
            </a:r>
            <a:r>
              <a:rPr lang="en-US" altLang="zh-CN" b="1" i="1">
                <a:solidFill>
                  <a:schemeClr val="tx1"/>
                </a:solidFill>
                <a:latin typeface="楷体_GB2312"/>
                <a:ea typeface="楷体_GB2312"/>
                <a:cs typeface="楷体_GB2312"/>
              </a:rPr>
              <a:t>n</a:t>
            </a:r>
            <a:r>
              <a:rPr lang="zh-CN" altLang="en-US" b="1" i="1">
                <a:solidFill>
                  <a:schemeClr val="tx1"/>
                </a:solidFill>
                <a:latin typeface="楷体_GB2312"/>
                <a:ea typeface="楷体_GB2312"/>
                <a:cs typeface="楷体_GB2312"/>
              </a:rPr>
              <a:t>＜</a:t>
            </a:r>
            <a:r>
              <a:rPr lang="en-US" altLang="zh-CN" b="1" i="1">
                <a:solidFill>
                  <a:schemeClr val="tx1"/>
                </a:solidFill>
                <a:latin typeface="楷体_GB2312"/>
                <a:ea typeface="楷体_GB2312"/>
                <a:cs typeface="楷体_GB2312"/>
              </a:rPr>
              <a:t>M</a:t>
            </a:r>
            <a:endParaRPr lang="en-US" altLang="zh-CN">
              <a:solidFill>
                <a:schemeClr val="tx1"/>
              </a:solidFill>
              <a:latin typeface="Times New Roman" panose="02020603050405020304" pitchFamily="18" charset="0"/>
              <a:ea typeface="宋体" panose="02010600030101010101" pitchFamily="2" charset="-122"/>
            </a:endParaRPr>
          </a:p>
        </p:txBody>
      </p:sp>
      <p:sp>
        <p:nvSpPr>
          <p:cNvPr id="27669" name="Text Box 21"/>
          <p:cNvSpPr txBox="1">
            <a:spLocks noChangeArrowheads="1"/>
          </p:cNvSpPr>
          <p:nvPr/>
        </p:nvSpPr>
        <p:spPr bwMode="auto">
          <a:xfrm>
            <a:off x="6070600" y="4411663"/>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b="1" i="1">
                <a:solidFill>
                  <a:schemeClr val="tx1"/>
                </a:solidFill>
                <a:latin typeface="楷体_GB2312"/>
                <a:ea typeface="楷体_GB2312"/>
                <a:cs typeface="楷体_GB2312"/>
              </a:rPr>
              <a:t>1</a:t>
            </a:r>
            <a:r>
              <a:rPr lang="zh-CN" altLang="en-US" b="1" i="1">
                <a:solidFill>
                  <a:schemeClr val="tx1"/>
                </a:solidFill>
                <a:latin typeface="楷体_GB2312"/>
                <a:ea typeface="楷体_GB2312"/>
                <a:cs typeface="楷体_GB2312"/>
              </a:rPr>
              <a:t>＜</a:t>
            </a:r>
            <a:r>
              <a:rPr lang="en-US" altLang="zh-CN" b="1" i="1">
                <a:solidFill>
                  <a:schemeClr val="tx1"/>
                </a:solidFill>
                <a:latin typeface="楷体_GB2312"/>
                <a:ea typeface="楷体_GB2312"/>
                <a:cs typeface="楷体_GB2312"/>
              </a:rPr>
              <a:t>G</a:t>
            </a:r>
            <a:r>
              <a:rPr lang="zh-CN" altLang="en-US" b="1" i="1">
                <a:solidFill>
                  <a:schemeClr val="tx1"/>
                </a:solidFill>
                <a:latin typeface="楷体_GB2312"/>
                <a:ea typeface="楷体_GB2312"/>
                <a:cs typeface="楷体_GB2312"/>
              </a:rPr>
              <a:t>＜</a:t>
            </a:r>
            <a:r>
              <a:rPr lang="en-US" altLang="zh-CN" b="1" i="1">
                <a:solidFill>
                  <a:schemeClr val="tx1"/>
                </a:solidFill>
                <a:latin typeface="楷体_GB2312"/>
                <a:ea typeface="楷体_GB2312"/>
                <a:cs typeface="楷体_GB2312"/>
              </a:rPr>
              <a:t>M</a:t>
            </a:r>
          </a:p>
        </p:txBody>
      </p:sp>
    </p:spTree>
  </p:cSld>
  <p:clrMapOvr>
    <a:masterClrMapping/>
  </p:clrMapOvr>
  <p:transition>
    <p:pull dir="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idx="1"/>
          </p:nvPr>
        </p:nvGraphicFramePr>
        <p:xfrm>
          <a:off x="1547813" y="3141663"/>
          <a:ext cx="4865687" cy="533400"/>
        </p:xfrm>
        <a:graphic>
          <a:graphicData uri="http://schemas.openxmlformats.org/drawingml/2006/table">
            <a:tbl>
              <a:tblPr firstRow="1" firstCol="1" lastRow="1" lastCol="1" bandRow="1" bandCol="1">
                <a:tableStyleId>{5C22544A-7EE6-4342-B048-85BDC9FD1C3A}</a:tableStyleId>
              </a:tblPr>
              <a:tblGrid>
                <a:gridCol w="1434413">
                  <a:extLst>
                    <a:ext uri="{9D8B030D-6E8A-4147-A177-3AD203B41FA5}">
                      <a16:colId xmlns:a16="http://schemas.microsoft.com/office/drawing/2014/main" val="20000"/>
                    </a:ext>
                  </a:extLst>
                </a:gridCol>
                <a:gridCol w="1473681">
                  <a:extLst>
                    <a:ext uri="{9D8B030D-6E8A-4147-A177-3AD203B41FA5}">
                      <a16:colId xmlns:a16="http://schemas.microsoft.com/office/drawing/2014/main" val="20001"/>
                    </a:ext>
                  </a:extLst>
                </a:gridCol>
                <a:gridCol w="1957593">
                  <a:extLst>
                    <a:ext uri="{9D8B030D-6E8A-4147-A177-3AD203B41FA5}">
                      <a16:colId xmlns:a16="http://schemas.microsoft.com/office/drawing/2014/main" val="20002"/>
                    </a:ext>
                  </a:extLst>
                </a:gridCol>
              </a:tblGrid>
              <a:tr h="533400">
                <a:tc>
                  <a:txBody>
                    <a:bodyPr/>
                    <a:lstStyle/>
                    <a:p>
                      <a:pPr indent="228600" algn="just">
                        <a:spcAft>
                          <a:spcPts val="0"/>
                        </a:spcAft>
                      </a:pPr>
                      <a:r>
                        <a:rPr lang="zh-CN" sz="2000" kern="0" dirty="0">
                          <a:solidFill>
                            <a:schemeClr val="tx1"/>
                          </a:solidFill>
                          <a:effectLst/>
                        </a:rPr>
                        <a:t>标识</a:t>
                      </a:r>
                      <a:endParaRPr lang="zh-CN" sz="2000" kern="100" dirty="0">
                        <a:solidFill>
                          <a:schemeClr val="tx1"/>
                        </a:solidFill>
                        <a:effectLst/>
                        <a:latin typeface="Calibri"/>
                        <a:ea typeface="宋体"/>
                        <a:cs typeface="Times New Roman"/>
                      </a:endParaRPr>
                    </a:p>
                  </a:txBody>
                  <a:tcPr marL="68575" marR="68575" marT="0" marB="0" anchor="ctr"/>
                </a:tc>
                <a:tc>
                  <a:txBody>
                    <a:bodyPr/>
                    <a:lstStyle/>
                    <a:p>
                      <a:pPr indent="228600" algn="just">
                        <a:spcAft>
                          <a:spcPts val="0"/>
                        </a:spcAft>
                      </a:pPr>
                      <a:r>
                        <a:rPr lang="zh-CN" sz="2000" kern="0" dirty="0">
                          <a:solidFill>
                            <a:schemeClr val="tx1"/>
                          </a:solidFill>
                          <a:effectLst/>
                        </a:rPr>
                        <a:t>索引</a:t>
                      </a:r>
                      <a:endParaRPr lang="zh-CN" sz="2000" kern="100" dirty="0">
                        <a:solidFill>
                          <a:schemeClr val="tx1"/>
                        </a:solidFill>
                        <a:effectLst/>
                        <a:latin typeface="Calibri"/>
                        <a:ea typeface="宋体"/>
                        <a:cs typeface="Times New Roman"/>
                      </a:endParaRPr>
                    </a:p>
                  </a:txBody>
                  <a:tcPr marL="68575" marR="68575" marT="0" marB="0" anchor="ctr"/>
                </a:tc>
                <a:tc>
                  <a:txBody>
                    <a:bodyPr/>
                    <a:lstStyle/>
                    <a:p>
                      <a:pPr indent="228600" algn="just">
                        <a:spcAft>
                          <a:spcPts val="0"/>
                        </a:spcAft>
                      </a:pPr>
                      <a:r>
                        <a:rPr lang="zh-CN" sz="2000" kern="0" dirty="0">
                          <a:solidFill>
                            <a:schemeClr val="tx1"/>
                          </a:solidFill>
                          <a:effectLst/>
                        </a:rPr>
                        <a:t>块内位移</a:t>
                      </a:r>
                      <a:endParaRPr lang="zh-CN" sz="2000" kern="100" dirty="0">
                        <a:solidFill>
                          <a:schemeClr val="tx1"/>
                        </a:solidFill>
                        <a:effectLst/>
                        <a:latin typeface="Calibri"/>
                        <a:ea typeface="宋体"/>
                        <a:cs typeface="Times New Roman"/>
                      </a:endParaRPr>
                    </a:p>
                  </a:txBody>
                  <a:tcPr marL="68575" marR="68575" marT="0" marB="0" anchor="ctr"/>
                </a:tc>
                <a:extLst>
                  <a:ext uri="{0D108BD9-81ED-4DB2-BD59-A6C34878D82A}">
                    <a16:rowId xmlns:a16="http://schemas.microsoft.com/office/drawing/2014/main" val="10000"/>
                  </a:ext>
                </a:extLst>
              </a:tr>
            </a:tbl>
          </a:graphicData>
        </a:graphic>
      </p:graphicFrame>
      <p:sp>
        <p:nvSpPr>
          <p:cNvPr id="28684" name="Rectangle 2"/>
          <p:cNvSpPr>
            <a:spLocks noChangeArrowheads="1"/>
          </p:cNvSpPr>
          <p:nvPr/>
        </p:nvSpPr>
        <p:spPr bwMode="auto">
          <a:xfrm>
            <a:off x="482600" y="1052513"/>
            <a:ext cx="7345363" cy="181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900113" indent="-271463">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714500" indent="-4572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2274888" indent="-3810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835275" indent="-3810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3292475" indent="-3810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3749675" indent="-3810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4206875" indent="-3810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4664075" indent="-3810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a:lnSpc>
                <a:spcPct val="100000"/>
              </a:lnSpc>
              <a:spcBef>
                <a:spcPct val="0"/>
              </a:spcBef>
              <a:buClrTx/>
              <a:buFontTx/>
              <a:buNone/>
            </a:pPr>
            <a:r>
              <a:rPr lang="zh-CN" altLang="en-US" sz="2800">
                <a:solidFill>
                  <a:schemeClr val="tx1"/>
                </a:solidFill>
                <a:latin typeface="Times New Roman" panose="02020603050405020304" pitchFamily="18" charset="0"/>
                <a:cs typeface="Times New Roman" panose="02020603050405020304" pitchFamily="18" charset="0"/>
              </a:rPr>
              <a:t>例题： </a:t>
            </a:r>
            <a:r>
              <a:rPr lang="zh-CN" altLang="zh-CN" sz="2800">
                <a:solidFill>
                  <a:schemeClr val="tx1"/>
                </a:solidFill>
                <a:latin typeface="Times New Roman" panose="02020603050405020304" pitchFamily="18" charset="0"/>
                <a:cs typeface="Times New Roman" panose="02020603050405020304" pitchFamily="18" charset="0"/>
              </a:rPr>
              <a:t>设</a:t>
            </a:r>
            <a:r>
              <a:rPr lang="en-US" altLang="zh-CN" sz="2800">
                <a:solidFill>
                  <a:schemeClr val="tx1"/>
                </a:solidFill>
                <a:latin typeface="Times New Roman" panose="02020603050405020304" pitchFamily="18" charset="0"/>
                <a:cs typeface="Times New Roman" panose="02020603050405020304" pitchFamily="18" charset="0"/>
              </a:rPr>
              <a:t>cache</a:t>
            </a:r>
            <a:r>
              <a:rPr lang="zh-CN" altLang="en-US" sz="2800">
                <a:solidFill>
                  <a:schemeClr val="tx1"/>
                </a:solidFill>
                <a:latin typeface="Times New Roman" panose="02020603050405020304" pitchFamily="18" charset="0"/>
                <a:cs typeface="Times New Roman" panose="02020603050405020304" pitchFamily="18" charset="0"/>
              </a:rPr>
              <a:t>共有</a:t>
            </a:r>
            <a:r>
              <a:rPr lang="en-US" altLang="zh-CN" sz="2800">
                <a:solidFill>
                  <a:schemeClr val="tx1"/>
                </a:solidFill>
                <a:latin typeface="Times New Roman" panose="02020603050405020304" pitchFamily="18" charset="0"/>
                <a:cs typeface="Times New Roman" panose="02020603050405020304" pitchFamily="18" charset="0"/>
              </a:rPr>
              <a:t>8</a:t>
            </a:r>
            <a:r>
              <a:rPr lang="zh-CN" altLang="en-US" sz="2800">
                <a:solidFill>
                  <a:schemeClr val="tx1"/>
                </a:solidFill>
                <a:latin typeface="Times New Roman" panose="02020603050405020304" pitchFamily="18" charset="0"/>
                <a:cs typeface="Times New Roman" panose="02020603050405020304" pitchFamily="18" charset="0"/>
              </a:rPr>
              <a:t>块，每块大小为</a:t>
            </a:r>
            <a:r>
              <a:rPr lang="en-US" altLang="zh-CN" sz="2800">
                <a:solidFill>
                  <a:schemeClr val="tx1"/>
                </a:solidFill>
                <a:latin typeface="Times New Roman" panose="02020603050405020304" pitchFamily="18" charset="0"/>
                <a:cs typeface="Times New Roman" panose="02020603050405020304" pitchFamily="18" charset="0"/>
              </a:rPr>
              <a:t>4B,</a:t>
            </a:r>
            <a:r>
              <a:rPr lang="zh-CN" altLang="en-US" sz="2800">
                <a:solidFill>
                  <a:schemeClr val="tx1"/>
                </a:solidFill>
                <a:latin typeface="Times New Roman" panose="02020603050405020304" pitchFamily="18" charset="0"/>
                <a:cs typeface="Times New Roman" panose="02020603050405020304" pitchFamily="18" charset="0"/>
              </a:rPr>
              <a:t>主存共有</a:t>
            </a:r>
            <a:r>
              <a:rPr lang="en-US" altLang="zh-CN" sz="2800">
                <a:solidFill>
                  <a:schemeClr val="tx1"/>
                </a:solidFill>
                <a:latin typeface="Times New Roman" panose="02020603050405020304" pitchFamily="18" charset="0"/>
                <a:cs typeface="Times New Roman" panose="02020603050405020304" pitchFamily="18" charset="0"/>
              </a:rPr>
              <a:t>64</a:t>
            </a:r>
            <a:r>
              <a:rPr lang="zh-CN" altLang="en-US" sz="2800">
                <a:solidFill>
                  <a:schemeClr val="tx1"/>
                </a:solidFill>
                <a:latin typeface="Times New Roman" panose="02020603050405020304" pitchFamily="18" charset="0"/>
                <a:cs typeface="Times New Roman" panose="02020603050405020304" pitchFamily="18" charset="0"/>
              </a:rPr>
              <a:t>块，请给出直接映像、</a:t>
            </a:r>
            <a:r>
              <a:rPr lang="en-US" altLang="zh-CN" sz="2800">
                <a:solidFill>
                  <a:schemeClr val="tx1"/>
                </a:solidFill>
                <a:latin typeface="Times New Roman" panose="02020603050405020304" pitchFamily="18" charset="0"/>
                <a:cs typeface="Times New Roman" panose="02020603050405020304" pitchFamily="18" charset="0"/>
              </a:rPr>
              <a:t>2</a:t>
            </a:r>
            <a:r>
              <a:rPr lang="zh-CN" altLang="en-US" sz="2800">
                <a:solidFill>
                  <a:schemeClr val="tx1"/>
                </a:solidFill>
                <a:latin typeface="Times New Roman" panose="02020603050405020304" pitchFamily="18" charset="0"/>
                <a:cs typeface="Times New Roman" panose="02020603050405020304" pitchFamily="18" charset="0"/>
              </a:rPr>
              <a:t>路组相联映像、</a:t>
            </a:r>
            <a:r>
              <a:rPr lang="en-US" altLang="zh-CN" sz="2800">
                <a:solidFill>
                  <a:schemeClr val="tx1"/>
                </a:solidFill>
                <a:latin typeface="Times New Roman" panose="02020603050405020304" pitchFamily="18" charset="0"/>
                <a:cs typeface="Times New Roman" panose="02020603050405020304" pitchFamily="18" charset="0"/>
              </a:rPr>
              <a:t>4</a:t>
            </a:r>
            <a:r>
              <a:rPr lang="zh-CN" altLang="en-US" sz="2800">
                <a:solidFill>
                  <a:schemeClr val="tx1"/>
                </a:solidFill>
                <a:latin typeface="Times New Roman" panose="02020603050405020304" pitchFamily="18" charset="0"/>
                <a:cs typeface="Times New Roman" panose="02020603050405020304" pitchFamily="18" charset="0"/>
              </a:rPr>
              <a:t>路组相联映像和全相联映像时的访存地址格式和具体分析过程</a:t>
            </a:r>
            <a:endParaRPr lang="zh-CN" altLang="en-US" sz="2800">
              <a:solidFill>
                <a:schemeClr val="tx1"/>
              </a:solidFill>
            </a:endParaRPr>
          </a:p>
        </p:txBody>
      </p:sp>
      <p:sp>
        <p:nvSpPr>
          <p:cNvPr id="28685" name="Rectangle 2"/>
          <p:cNvSpPr>
            <a:spLocks noChangeArrowheads="1"/>
          </p:cNvSpPr>
          <p:nvPr/>
        </p:nvSpPr>
        <p:spPr bwMode="auto">
          <a:xfrm>
            <a:off x="482600" y="4159250"/>
            <a:ext cx="8121650" cy="193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900113" indent="-271463">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714500" indent="-4572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2274888" indent="-3810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835275" indent="-3810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3292475" indent="-3810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3749675" indent="-3810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4206875" indent="-3810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4664075" indent="-3810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a:lnSpc>
                <a:spcPct val="100000"/>
              </a:lnSpc>
              <a:spcBef>
                <a:spcPct val="0"/>
              </a:spcBef>
              <a:buClrTx/>
              <a:buFontTx/>
              <a:buNone/>
            </a:pPr>
            <a:r>
              <a:rPr lang="zh-CN" altLang="en-US" sz="2000">
                <a:solidFill>
                  <a:schemeClr val="tx1"/>
                </a:solidFill>
              </a:rPr>
              <a:t>主存容量：</a:t>
            </a:r>
            <a:r>
              <a:rPr lang="en-US" altLang="zh-CN" sz="2000">
                <a:solidFill>
                  <a:schemeClr val="tx1"/>
                </a:solidFill>
              </a:rPr>
              <a:t>64*4B = 2</a:t>
            </a:r>
            <a:r>
              <a:rPr lang="zh-CN" altLang="en-US" sz="2000">
                <a:solidFill>
                  <a:schemeClr val="tx1"/>
                </a:solidFill>
              </a:rPr>
              <a:t>的</a:t>
            </a:r>
            <a:r>
              <a:rPr lang="en-US" altLang="zh-CN" sz="2000">
                <a:solidFill>
                  <a:schemeClr val="tx1"/>
                </a:solidFill>
              </a:rPr>
              <a:t>8</a:t>
            </a:r>
            <a:r>
              <a:rPr lang="zh-CN" altLang="en-US" sz="2000">
                <a:solidFill>
                  <a:schemeClr val="tx1"/>
                </a:solidFill>
              </a:rPr>
              <a:t>次方 </a:t>
            </a:r>
            <a:r>
              <a:rPr lang="en-US" altLang="zh-CN" sz="2000">
                <a:solidFill>
                  <a:schemeClr val="tx1"/>
                </a:solidFill>
              </a:rPr>
              <a:t> </a:t>
            </a:r>
            <a:r>
              <a:rPr lang="en-US" altLang="zh-CN" sz="2000">
                <a:solidFill>
                  <a:schemeClr val="tx1"/>
                </a:solidFill>
                <a:sym typeface="Wingdings" panose="05000000000000000000" pitchFamily="2" charset="2"/>
              </a:rPr>
              <a:t> </a:t>
            </a:r>
            <a:r>
              <a:rPr lang="zh-CN" altLang="en-US" sz="2000">
                <a:solidFill>
                  <a:schemeClr val="tx1"/>
                </a:solidFill>
                <a:sym typeface="Wingdings" panose="05000000000000000000" pitchFamily="2" charset="2"/>
              </a:rPr>
              <a:t>访存地址</a:t>
            </a:r>
            <a:r>
              <a:rPr lang="en-US" altLang="zh-CN" sz="2000">
                <a:solidFill>
                  <a:schemeClr val="tx1"/>
                </a:solidFill>
                <a:sym typeface="Wingdings" panose="05000000000000000000" pitchFamily="2" charset="2"/>
              </a:rPr>
              <a:t>8</a:t>
            </a:r>
            <a:r>
              <a:rPr lang="zh-CN" altLang="en-US" sz="2000">
                <a:solidFill>
                  <a:schemeClr val="tx1"/>
                </a:solidFill>
                <a:sym typeface="Wingdings" panose="05000000000000000000" pitchFamily="2" charset="2"/>
              </a:rPr>
              <a:t>位</a:t>
            </a:r>
            <a:endParaRPr lang="en-US" altLang="zh-CN" sz="2000">
              <a:solidFill>
                <a:schemeClr val="tx1"/>
              </a:solidFill>
              <a:sym typeface="Wingdings" panose="05000000000000000000" pitchFamily="2" charset="2"/>
            </a:endParaRPr>
          </a:p>
          <a:p>
            <a:pPr>
              <a:lnSpc>
                <a:spcPct val="100000"/>
              </a:lnSpc>
              <a:spcBef>
                <a:spcPct val="0"/>
              </a:spcBef>
              <a:buClrTx/>
              <a:buFontTx/>
              <a:buNone/>
            </a:pPr>
            <a:r>
              <a:rPr lang="zh-CN" altLang="en-US" sz="2000">
                <a:solidFill>
                  <a:schemeClr val="tx1"/>
                </a:solidFill>
                <a:sym typeface="Wingdings" panose="05000000000000000000" pitchFamily="2" charset="2"/>
              </a:rPr>
              <a:t>每块大小为</a:t>
            </a:r>
            <a:r>
              <a:rPr lang="en-US" altLang="zh-CN" sz="2000">
                <a:solidFill>
                  <a:schemeClr val="tx1"/>
                </a:solidFill>
                <a:sym typeface="Wingdings" panose="05000000000000000000" pitchFamily="2" charset="2"/>
              </a:rPr>
              <a:t>4B  </a:t>
            </a:r>
            <a:r>
              <a:rPr lang="zh-CN" altLang="en-US" sz="2000">
                <a:solidFill>
                  <a:schemeClr val="tx1"/>
                </a:solidFill>
                <a:sym typeface="Wingdings" panose="05000000000000000000" pitchFamily="2" charset="2"/>
              </a:rPr>
              <a:t>块内位移</a:t>
            </a:r>
            <a:r>
              <a:rPr lang="en-US" altLang="zh-CN" sz="2000">
                <a:solidFill>
                  <a:schemeClr val="tx1"/>
                </a:solidFill>
                <a:sym typeface="Wingdings" panose="05000000000000000000" pitchFamily="2" charset="2"/>
              </a:rPr>
              <a:t>2</a:t>
            </a:r>
            <a:r>
              <a:rPr lang="zh-CN" altLang="en-US" sz="2000">
                <a:solidFill>
                  <a:schemeClr val="tx1"/>
                </a:solidFill>
                <a:sym typeface="Wingdings" panose="05000000000000000000" pitchFamily="2" charset="2"/>
              </a:rPr>
              <a:t>位</a:t>
            </a:r>
            <a:r>
              <a:rPr lang="en-US" altLang="zh-CN" sz="2000">
                <a:solidFill>
                  <a:schemeClr val="tx1"/>
                </a:solidFill>
                <a:sym typeface="Wingdings" panose="05000000000000000000" pitchFamily="2" charset="2"/>
              </a:rPr>
              <a:t> </a:t>
            </a:r>
          </a:p>
          <a:p>
            <a:pPr>
              <a:lnSpc>
                <a:spcPct val="100000"/>
              </a:lnSpc>
              <a:spcBef>
                <a:spcPct val="0"/>
              </a:spcBef>
              <a:buClrTx/>
              <a:buFontTx/>
              <a:buNone/>
            </a:pPr>
            <a:r>
              <a:rPr lang="zh-CN" altLang="en-US" sz="2000">
                <a:solidFill>
                  <a:schemeClr val="tx1"/>
                </a:solidFill>
                <a:sym typeface="Wingdings" panose="05000000000000000000" pitchFamily="2" charset="2"/>
              </a:rPr>
              <a:t>因此 块地址 </a:t>
            </a:r>
            <a:r>
              <a:rPr lang="en-US" altLang="zh-CN" sz="2000">
                <a:solidFill>
                  <a:schemeClr val="tx1"/>
                </a:solidFill>
                <a:sym typeface="Wingdings" panose="05000000000000000000" pitchFamily="2" charset="2"/>
              </a:rPr>
              <a:t> 6</a:t>
            </a:r>
            <a:r>
              <a:rPr lang="zh-CN" altLang="en-US" sz="2000">
                <a:solidFill>
                  <a:schemeClr val="tx1"/>
                </a:solidFill>
                <a:sym typeface="Wingdings" panose="05000000000000000000" pitchFamily="2" charset="2"/>
              </a:rPr>
              <a:t>位</a:t>
            </a:r>
            <a:endParaRPr lang="en-US" altLang="zh-CN" sz="2000">
              <a:solidFill>
                <a:schemeClr val="tx1"/>
              </a:solidFill>
            </a:endParaRPr>
          </a:p>
          <a:p>
            <a:pPr>
              <a:lnSpc>
                <a:spcPct val="100000"/>
              </a:lnSpc>
              <a:spcBef>
                <a:spcPct val="0"/>
              </a:spcBef>
              <a:buClrTx/>
              <a:buFontTx/>
              <a:buNone/>
            </a:pPr>
            <a:r>
              <a:rPr lang="zh-CN" altLang="en-US" sz="2000">
                <a:solidFill>
                  <a:schemeClr val="tx1"/>
                </a:solidFill>
              </a:rPr>
              <a:t>直接映射：</a:t>
            </a:r>
            <a:r>
              <a:rPr lang="en-US" altLang="zh-CN" sz="2000">
                <a:solidFill>
                  <a:schemeClr val="tx1"/>
                </a:solidFill>
              </a:rPr>
              <a:t>8</a:t>
            </a:r>
            <a:r>
              <a:rPr lang="zh-CN" altLang="en-US" sz="2000">
                <a:solidFill>
                  <a:schemeClr val="tx1"/>
                </a:solidFill>
              </a:rPr>
              <a:t>组 </a:t>
            </a:r>
            <a:r>
              <a:rPr lang="en-US" altLang="zh-CN" sz="2000">
                <a:solidFill>
                  <a:schemeClr val="tx1"/>
                </a:solidFill>
              </a:rPr>
              <a:t>= 2</a:t>
            </a:r>
            <a:r>
              <a:rPr lang="zh-CN" altLang="en-US" sz="2000">
                <a:solidFill>
                  <a:schemeClr val="tx1"/>
                </a:solidFill>
              </a:rPr>
              <a:t>的</a:t>
            </a:r>
            <a:r>
              <a:rPr lang="en-US" altLang="zh-CN" sz="2000">
                <a:solidFill>
                  <a:schemeClr val="tx1"/>
                </a:solidFill>
              </a:rPr>
              <a:t>3</a:t>
            </a:r>
            <a:r>
              <a:rPr lang="zh-CN" altLang="en-US" sz="2000">
                <a:solidFill>
                  <a:schemeClr val="tx1"/>
                </a:solidFill>
              </a:rPr>
              <a:t>次方 </a:t>
            </a:r>
            <a:r>
              <a:rPr lang="en-US" altLang="zh-CN" sz="2000">
                <a:solidFill>
                  <a:schemeClr val="tx1"/>
                </a:solidFill>
                <a:sym typeface="Wingdings" panose="05000000000000000000" pitchFamily="2" charset="2"/>
              </a:rPr>
              <a:t> 3  3  2</a:t>
            </a:r>
            <a:endParaRPr lang="en-US" altLang="zh-CN" sz="2000">
              <a:solidFill>
                <a:schemeClr val="tx1"/>
              </a:solidFill>
            </a:endParaRPr>
          </a:p>
          <a:p>
            <a:pPr>
              <a:lnSpc>
                <a:spcPct val="100000"/>
              </a:lnSpc>
              <a:spcBef>
                <a:spcPct val="0"/>
              </a:spcBef>
              <a:buClrTx/>
              <a:buFontTx/>
              <a:buNone/>
            </a:pPr>
            <a:r>
              <a:rPr lang="en-US" altLang="zh-CN" sz="2000">
                <a:solidFill>
                  <a:schemeClr val="tx1"/>
                </a:solidFill>
              </a:rPr>
              <a:t>2</a:t>
            </a:r>
            <a:r>
              <a:rPr lang="zh-CN" altLang="en-US" sz="2000">
                <a:solidFill>
                  <a:schemeClr val="tx1"/>
                </a:solidFill>
              </a:rPr>
              <a:t>路组相联：</a:t>
            </a:r>
            <a:r>
              <a:rPr lang="en-US" altLang="zh-CN" sz="2000">
                <a:solidFill>
                  <a:schemeClr val="tx1"/>
                </a:solidFill>
              </a:rPr>
              <a:t>4</a:t>
            </a:r>
            <a:r>
              <a:rPr lang="zh-CN" altLang="en-US" sz="2000">
                <a:solidFill>
                  <a:schemeClr val="tx1"/>
                </a:solidFill>
              </a:rPr>
              <a:t>组 </a:t>
            </a:r>
            <a:r>
              <a:rPr lang="en-US" altLang="zh-CN" sz="2000">
                <a:solidFill>
                  <a:schemeClr val="tx1"/>
                </a:solidFill>
              </a:rPr>
              <a:t>= 2</a:t>
            </a:r>
            <a:r>
              <a:rPr lang="zh-CN" altLang="en-US" sz="2000">
                <a:solidFill>
                  <a:schemeClr val="tx1"/>
                </a:solidFill>
              </a:rPr>
              <a:t>的</a:t>
            </a:r>
            <a:r>
              <a:rPr lang="en-US" altLang="zh-CN" sz="2000">
                <a:solidFill>
                  <a:schemeClr val="tx1"/>
                </a:solidFill>
              </a:rPr>
              <a:t>2</a:t>
            </a:r>
            <a:r>
              <a:rPr lang="zh-CN" altLang="en-US" sz="2000">
                <a:solidFill>
                  <a:schemeClr val="tx1"/>
                </a:solidFill>
              </a:rPr>
              <a:t>次方 </a:t>
            </a:r>
            <a:r>
              <a:rPr lang="en-US" altLang="zh-CN" sz="2000">
                <a:solidFill>
                  <a:schemeClr val="tx1"/>
                </a:solidFill>
                <a:sym typeface="Wingdings" panose="05000000000000000000" pitchFamily="2" charset="2"/>
              </a:rPr>
              <a:t> 4 2 2</a:t>
            </a:r>
            <a:endParaRPr lang="en-US" altLang="zh-CN" sz="2000">
              <a:solidFill>
                <a:schemeClr val="tx1"/>
              </a:solidFill>
            </a:endParaRPr>
          </a:p>
          <a:p>
            <a:pPr>
              <a:lnSpc>
                <a:spcPct val="100000"/>
              </a:lnSpc>
              <a:spcBef>
                <a:spcPct val="0"/>
              </a:spcBef>
              <a:buClrTx/>
              <a:buFontTx/>
              <a:buNone/>
            </a:pPr>
            <a:r>
              <a:rPr lang="en-US" altLang="zh-CN" sz="2000">
                <a:solidFill>
                  <a:schemeClr val="tx1"/>
                </a:solidFill>
              </a:rPr>
              <a:t>4</a:t>
            </a:r>
            <a:r>
              <a:rPr lang="zh-CN" altLang="en-US" sz="2000">
                <a:solidFill>
                  <a:schemeClr val="tx1"/>
                </a:solidFill>
              </a:rPr>
              <a:t>路组相联：</a:t>
            </a:r>
            <a:r>
              <a:rPr lang="en-US" altLang="zh-CN" sz="2000">
                <a:solidFill>
                  <a:schemeClr val="tx1"/>
                </a:solidFill>
              </a:rPr>
              <a:t>2</a:t>
            </a:r>
            <a:r>
              <a:rPr lang="zh-CN" altLang="en-US" sz="2000">
                <a:solidFill>
                  <a:schemeClr val="tx1"/>
                </a:solidFill>
              </a:rPr>
              <a:t>组 </a:t>
            </a:r>
            <a:r>
              <a:rPr lang="en-US" altLang="zh-CN" sz="2000">
                <a:solidFill>
                  <a:schemeClr val="tx1"/>
                </a:solidFill>
              </a:rPr>
              <a:t>= 2</a:t>
            </a:r>
            <a:r>
              <a:rPr lang="zh-CN" altLang="en-US" sz="2000">
                <a:solidFill>
                  <a:schemeClr val="tx1"/>
                </a:solidFill>
              </a:rPr>
              <a:t>的</a:t>
            </a:r>
            <a:r>
              <a:rPr lang="en-US" altLang="zh-CN" sz="2000">
                <a:solidFill>
                  <a:schemeClr val="tx1"/>
                </a:solidFill>
              </a:rPr>
              <a:t>1</a:t>
            </a:r>
            <a:r>
              <a:rPr lang="zh-CN" altLang="en-US" sz="2000">
                <a:solidFill>
                  <a:schemeClr val="tx1"/>
                </a:solidFill>
              </a:rPr>
              <a:t>次方 </a:t>
            </a:r>
            <a:r>
              <a:rPr lang="en-US" altLang="zh-CN" sz="2000">
                <a:solidFill>
                  <a:schemeClr val="tx1"/>
                </a:solidFill>
                <a:sym typeface="Wingdings" panose="05000000000000000000" pitchFamily="2" charset="2"/>
              </a:rPr>
              <a:t> 5 1 2</a:t>
            </a:r>
            <a:endParaRPr lang="zh-CN" altLang="en-US" sz="2000">
              <a:solidFill>
                <a:schemeClr val="tx1"/>
              </a:solidFill>
            </a:endParaRPr>
          </a:p>
        </p:txBody>
      </p:sp>
    </p:spTree>
  </p:cSld>
  <p:clrMapOvr>
    <a:masterClrMapping/>
  </p:clrMapOvr>
  <p:transition>
    <p:pull dir="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6"/>
          <p:cNvSpPr>
            <a:spLocks noGrp="1" noChangeArrowheads="1"/>
          </p:cNvSpPr>
          <p:nvPr>
            <p:ph type="title"/>
          </p:nvPr>
        </p:nvSpPr>
        <p:spPr/>
        <p:txBody>
          <a:bodyPr/>
          <a:lstStyle/>
          <a:p>
            <a:pPr eaLnBrk="1" hangingPunct="1"/>
            <a:r>
              <a:rPr lang="en-US" altLang="zh-CN">
                <a:latin typeface="黑体" panose="02010609060101010101" pitchFamily="49" charset="-122"/>
              </a:rPr>
              <a:t>5.2 Cache</a:t>
            </a:r>
            <a:r>
              <a:rPr lang="zh-CN" altLang="en-US">
                <a:latin typeface="黑体" panose="02010609060101010101" pitchFamily="49" charset="-122"/>
              </a:rPr>
              <a:t>基本知识</a:t>
            </a:r>
          </a:p>
        </p:txBody>
      </p:sp>
      <p:sp>
        <p:nvSpPr>
          <p:cNvPr id="29699" name="Rectangle 3" descr="Rectangle: Click to edit Master text styles&#10;Second level&#10;Third level&#10;Fourth level&#10;Fifth level"/>
          <p:cNvSpPr>
            <a:spLocks noGrp="1" noChangeArrowheads="1"/>
          </p:cNvSpPr>
          <p:nvPr>
            <p:ph type="body" sz="half" idx="1"/>
          </p:nvPr>
        </p:nvSpPr>
        <p:spPr>
          <a:xfrm>
            <a:off x="685800" y="1652588"/>
            <a:ext cx="7918450" cy="3289300"/>
          </a:xfrm>
        </p:spPr>
        <p:txBody>
          <a:bodyPr/>
          <a:lstStyle/>
          <a:p>
            <a:pPr marL="1085850" lvl="1" indent="-457200" eaLnBrk="1" hangingPunct="1">
              <a:lnSpc>
                <a:spcPct val="110000"/>
              </a:lnSpc>
            </a:pPr>
            <a:r>
              <a:rPr lang="zh-CN" altLang="en-US">
                <a:latin typeface="黑体" panose="02010609060101010101" pitchFamily="49" charset="-122"/>
              </a:rPr>
              <a:t>当</a:t>
            </a:r>
            <a:r>
              <a:rPr lang="en-US" altLang="zh-CN">
                <a:latin typeface="黑体" panose="02010609060101010101" pitchFamily="49" charset="-122"/>
              </a:rPr>
              <a:t>CPU</a:t>
            </a:r>
            <a:r>
              <a:rPr lang="zh-CN" altLang="en-US">
                <a:latin typeface="黑体" panose="02010609060101010101" pitchFamily="49" charset="-122"/>
              </a:rPr>
              <a:t>访问</a:t>
            </a:r>
            <a:r>
              <a:rPr lang="en-US" altLang="zh-CN">
                <a:latin typeface="黑体" panose="02010609060101010101" pitchFamily="49" charset="-122"/>
              </a:rPr>
              <a:t>Cache</a:t>
            </a:r>
            <a:r>
              <a:rPr lang="zh-CN" altLang="en-US">
                <a:latin typeface="黑体" panose="02010609060101010101" pitchFamily="49" charset="-122"/>
              </a:rPr>
              <a:t>时，如何确定</a:t>
            </a:r>
            <a:r>
              <a:rPr lang="en-US" altLang="zh-CN">
                <a:latin typeface="黑体" panose="02010609060101010101" pitchFamily="49" charset="-122"/>
              </a:rPr>
              <a:t>Cache</a:t>
            </a:r>
            <a:r>
              <a:rPr lang="zh-CN" altLang="en-US">
                <a:latin typeface="黑体" panose="02010609060101010101" pitchFamily="49" charset="-122"/>
              </a:rPr>
              <a:t>中是否有所要访问的块？</a:t>
            </a:r>
          </a:p>
          <a:p>
            <a:pPr marL="1085850" lvl="1" indent="-457200" eaLnBrk="1" hangingPunct="1">
              <a:lnSpc>
                <a:spcPct val="110000"/>
              </a:lnSpc>
            </a:pPr>
            <a:r>
              <a:rPr lang="zh-CN" altLang="en-US"/>
              <a:t>若有的话，如何确定其位置？</a:t>
            </a:r>
          </a:p>
          <a:p>
            <a:pPr marL="457200" indent="-457200" eaLnBrk="1" hangingPunct="1">
              <a:lnSpc>
                <a:spcPct val="110000"/>
              </a:lnSpc>
            </a:pPr>
            <a:r>
              <a:rPr lang="zh-CN" altLang="en-US"/>
              <a:t>通过查找目录表来实现</a:t>
            </a:r>
          </a:p>
          <a:p>
            <a:pPr marL="1085850" lvl="1" indent="-457200" eaLnBrk="1" hangingPunct="1">
              <a:lnSpc>
                <a:spcPct val="110000"/>
              </a:lnSpc>
            </a:pPr>
            <a:r>
              <a:rPr lang="zh-CN" altLang="en-US">
                <a:solidFill>
                  <a:srgbClr val="FFFF66"/>
                </a:solidFill>
                <a:hlinkClick r:id="rId4" action="ppaction://hlinkfile"/>
              </a:rPr>
              <a:t>目录表的结构</a:t>
            </a:r>
            <a:endParaRPr lang="zh-CN" altLang="en-US">
              <a:solidFill>
                <a:srgbClr val="FFFF66"/>
              </a:solidFill>
            </a:endParaRPr>
          </a:p>
          <a:p>
            <a:pPr lvl="2" eaLnBrk="1" hangingPunct="1">
              <a:lnSpc>
                <a:spcPct val="110000"/>
              </a:lnSpc>
            </a:pPr>
            <a:r>
              <a:rPr lang="en-US" altLang="zh-CN" b="0"/>
              <a:t>M</a:t>
            </a:r>
            <a:r>
              <a:rPr lang="zh-CN" altLang="en-US" b="0"/>
              <a:t>项，对应</a:t>
            </a:r>
            <a:r>
              <a:rPr lang="en-US" altLang="zh-CN" b="0"/>
              <a:t>cache</a:t>
            </a:r>
            <a:r>
              <a:rPr lang="zh-CN" altLang="en-US" b="0"/>
              <a:t>的</a:t>
            </a:r>
            <a:r>
              <a:rPr lang="en-US" altLang="zh-CN" b="0"/>
              <a:t>M</a:t>
            </a:r>
            <a:r>
              <a:rPr lang="zh-CN" altLang="en-US" b="0"/>
              <a:t>块。</a:t>
            </a:r>
            <a:endParaRPr lang="en-US" altLang="zh-CN" b="0"/>
          </a:p>
          <a:p>
            <a:pPr lvl="2" eaLnBrk="1" hangingPunct="1">
              <a:lnSpc>
                <a:spcPct val="110000"/>
              </a:lnSpc>
            </a:pPr>
            <a:r>
              <a:rPr lang="zh-CN" altLang="en-US" b="0"/>
              <a:t>有效位。</a:t>
            </a:r>
            <a:endParaRPr lang="en-US" altLang="zh-CN" b="0"/>
          </a:p>
          <a:p>
            <a:pPr lvl="2" eaLnBrk="1" hangingPunct="1">
              <a:lnSpc>
                <a:spcPct val="110000"/>
              </a:lnSpc>
            </a:pPr>
            <a:r>
              <a:rPr lang="zh-CN" altLang="en-US" b="0"/>
              <a:t>找到候选位置，比较标识。主存块的块地址的高位部分，称为</a:t>
            </a:r>
            <a:r>
              <a:rPr lang="zh-CN" altLang="en-US" b="0">
                <a:solidFill>
                  <a:srgbClr val="FF0000"/>
                </a:solidFill>
              </a:rPr>
              <a:t>标识 。</a:t>
            </a:r>
            <a:r>
              <a:rPr lang="zh-CN" altLang="en-US" b="0"/>
              <a:t>每个主存块能唯一地由其标识来确定。</a:t>
            </a:r>
          </a:p>
        </p:txBody>
      </p:sp>
      <p:sp>
        <p:nvSpPr>
          <p:cNvPr id="29700" name="Text Box 4"/>
          <p:cNvSpPr txBox="1">
            <a:spLocks noChangeArrowheads="1"/>
          </p:cNvSpPr>
          <p:nvPr/>
        </p:nvSpPr>
        <p:spPr bwMode="auto">
          <a:xfrm>
            <a:off x="684213" y="1139825"/>
            <a:ext cx="684053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2600">
                <a:solidFill>
                  <a:srgbClr val="0000CC"/>
                </a:solidFill>
                <a:latin typeface="黑体" panose="02010609060101010101" pitchFamily="49" charset="-122"/>
              </a:rPr>
              <a:t>5.2.3 </a:t>
            </a:r>
            <a:r>
              <a:rPr lang="zh-CN" altLang="en-US" sz="2600">
                <a:solidFill>
                  <a:srgbClr val="0000CC"/>
                </a:solidFill>
              </a:rPr>
              <a:t>查找算法</a:t>
            </a:r>
          </a:p>
        </p:txBody>
      </p:sp>
      <p:graphicFrame>
        <p:nvGraphicFramePr>
          <p:cNvPr id="29701" name="Object 5"/>
          <p:cNvGraphicFramePr>
            <a:graphicFrameLocks noChangeAspect="1"/>
          </p:cNvGraphicFramePr>
          <p:nvPr>
            <p:ph sz="half" idx="2"/>
          </p:nvPr>
        </p:nvGraphicFramePr>
        <p:xfrm>
          <a:off x="2124075" y="5516563"/>
          <a:ext cx="5256213" cy="1223962"/>
        </p:xfrm>
        <a:graphic>
          <a:graphicData uri="http://schemas.openxmlformats.org/presentationml/2006/ole">
            <mc:AlternateContent xmlns:mc="http://schemas.openxmlformats.org/markup-compatibility/2006">
              <mc:Choice xmlns:v="urn:schemas-microsoft-com:vml" Requires="v">
                <p:oleObj spid="_x0000_s29702" name="图片" r:id="rId5" imgW="3024084" imgH="659467" progId="Word.Picture.8">
                  <p:embed/>
                </p:oleObj>
              </mc:Choice>
              <mc:Fallback>
                <p:oleObj name="图片" r:id="rId5" imgW="3024084" imgH="659467" progId="Word.Picture.8">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4075" y="5516563"/>
                        <a:ext cx="5256213" cy="1223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pull dir="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tLang="zh-CN">
                <a:latin typeface="黑体" panose="02010609060101010101" pitchFamily="49" charset="-122"/>
              </a:rPr>
              <a:t>5.2 Cache</a:t>
            </a:r>
            <a:r>
              <a:rPr lang="zh-CN" altLang="en-US">
                <a:latin typeface="黑体" panose="02010609060101010101" pitchFamily="49" charset="-122"/>
              </a:rPr>
              <a:t>基本知识</a:t>
            </a:r>
          </a:p>
        </p:txBody>
      </p:sp>
      <p:sp>
        <p:nvSpPr>
          <p:cNvPr id="30723" name="Rectangle 3" descr="Rectangle: Click to edit Master text styles&#10;Second level&#10;Third level&#10;Fourth level&#10;Fifth level"/>
          <p:cNvSpPr>
            <a:spLocks noGrp="1" noChangeArrowheads="1"/>
          </p:cNvSpPr>
          <p:nvPr>
            <p:ph type="body" idx="1"/>
          </p:nvPr>
        </p:nvSpPr>
        <p:spPr>
          <a:xfrm>
            <a:off x="685800" y="1143000"/>
            <a:ext cx="7772400" cy="4953000"/>
          </a:xfrm>
        </p:spPr>
        <p:txBody>
          <a:bodyPr/>
          <a:lstStyle/>
          <a:p>
            <a:pPr marL="457200" indent="-457200" eaLnBrk="1" hangingPunct="1">
              <a:spcBef>
                <a:spcPct val="50000"/>
              </a:spcBef>
              <a:buFontTx/>
              <a:buAutoNum type="arabicPeriod" startAt="2"/>
              <a:defRPr/>
            </a:pPr>
            <a:r>
              <a:rPr lang="zh-CN" altLang="en-US" dirty="0">
                <a:solidFill>
                  <a:srgbClr val="FFFF66"/>
                </a:solidFill>
                <a:hlinkClick r:id="rId2" action="ppaction://hlinkfile"/>
              </a:rPr>
              <a:t>并行查找与顺序查找</a:t>
            </a:r>
            <a:endParaRPr lang="zh-CN" altLang="en-US" dirty="0">
              <a:solidFill>
                <a:srgbClr val="FFFF66"/>
              </a:solidFill>
            </a:endParaRPr>
          </a:p>
          <a:p>
            <a:pPr marL="1085850" lvl="1" indent="-457200" eaLnBrk="1" hangingPunct="1">
              <a:spcBef>
                <a:spcPct val="0"/>
              </a:spcBef>
              <a:defRPr/>
            </a:pPr>
            <a:r>
              <a:rPr lang="zh-CN" altLang="en-US" dirty="0">
                <a:hlinkClick r:id="rId3" action="ppaction://hlinkfile"/>
              </a:rPr>
              <a:t>主候选位置</a:t>
            </a:r>
            <a:r>
              <a:rPr lang="en-US" altLang="zh-CN" dirty="0">
                <a:hlinkClick r:id="rId3" action="ppaction://hlinkfile"/>
              </a:rPr>
              <a:t>(MRU</a:t>
            </a:r>
            <a:r>
              <a:rPr lang="zh-CN" altLang="en-US" dirty="0">
                <a:hlinkClick r:id="rId3" action="ppaction://hlinkfile"/>
              </a:rPr>
              <a:t>块</a:t>
            </a:r>
            <a:r>
              <a:rPr lang="en-US" altLang="zh-CN" dirty="0">
                <a:hlinkClick r:id="rId3" action="ppaction://hlinkfile"/>
              </a:rPr>
              <a:t>)</a:t>
            </a:r>
            <a:r>
              <a:rPr lang="en-US" altLang="zh-CN" b="1" dirty="0">
                <a:solidFill>
                  <a:srgbClr val="FFFF66"/>
                </a:solidFill>
                <a:hlinkClick r:id="rId3" action="ppaction://hlinkfile"/>
              </a:rPr>
              <a:t> </a:t>
            </a:r>
            <a:endParaRPr lang="en-US" altLang="zh-CN" b="1" dirty="0">
              <a:solidFill>
                <a:srgbClr val="FFFF66"/>
              </a:solidFill>
            </a:endParaRPr>
          </a:p>
          <a:p>
            <a:pPr marL="628650" lvl="1" indent="0" eaLnBrk="1" hangingPunct="1">
              <a:spcBef>
                <a:spcPct val="0"/>
              </a:spcBef>
              <a:buFont typeface="Wingdings" panose="05000000000000000000" pitchFamily="2" charset="2"/>
              <a:buNone/>
              <a:defRPr/>
            </a:pPr>
            <a:endParaRPr lang="en-US" altLang="zh-CN" b="1" dirty="0">
              <a:solidFill>
                <a:srgbClr val="FFFF66"/>
              </a:solidFill>
            </a:endParaRPr>
          </a:p>
          <a:p>
            <a:pPr marL="457200" indent="-457200" eaLnBrk="1" hangingPunct="1">
              <a:buFont typeface="Wingdings" panose="05000000000000000000" pitchFamily="2" charset="2"/>
              <a:buAutoNum type="arabicPeriod" startAt="3"/>
              <a:defRPr/>
            </a:pPr>
            <a:r>
              <a:rPr lang="zh-CN" altLang="en-US" dirty="0"/>
              <a:t>并行查找的实现方法</a:t>
            </a:r>
          </a:p>
          <a:p>
            <a:pPr marL="1085850" lvl="1" indent="-457200" eaLnBrk="1" hangingPunct="1">
              <a:defRPr/>
            </a:pPr>
            <a:r>
              <a:rPr lang="zh-CN" altLang="en-US" dirty="0"/>
              <a:t>相联存储器</a:t>
            </a:r>
          </a:p>
          <a:p>
            <a:pPr lvl="2" eaLnBrk="1" hangingPunct="1">
              <a:defRPr/>
            </a:pPr>
            <a:r>
              <a:rPr lang="zh-CN" altLang="en-US" dirty="0">
                <a:latin typeface="Times New Roman" panose="02020603050405020304" pitchFamily="18" charset="0"/>
              </a:rPr>
              <a:t>目录由</a:t>
            </a:r>
            <a:r>
              <a:rPr lang="en-US" altLang="zh-CN" dirty="0">
                <a:solidFill>
                  <a:srgbClr val="9933FF"/>
                </a:solidFill>
                <a:latin typeface="Times New Roman" panose="02020603050405020304" pitchFamily="18" charset="0"/>
              </a:rPr>
              <a:t>2</a:t>
            </a:r>
            <a:r>
              <a:rPr lang="en-US" altLang="zh-CN" baseline="30000" dirty="0">
                <a:solidFill>
                  <a:srgbClr val="9933FF"/>
                </a:solidFill>
                <a:latin typeface="Times New Roman" panose="02020603050405020304" pitchFamily="18" charset="0"/>
              </a:rPr>
              <a:t>g</a:t>
            </a:r>
            <a:r>
              <a:rPr lang="zh-CN" altLang="en-US" dirty="0">
                <a:latin typeface="Times New Roman" panose="02020603050405020304" pitchFamily="18" charset="0"/>
              </a:rPr>
              <a:t>个相联存储区构成，每个相联存储区的大小为</a:t>
            </a:r>
            <a:r>
              <a:rPr lang="en-US" altLang="zh-CN" dirty="0">
                <a:solidFill>
                  <a:srgbClr val="9933FF"/>
                </a:solidFill>
                <a:latin typeface="Times New Roman" panose="02020603050405020304" pitchFamily="18" charset="0"/>
              </a:rPr>
              <a:t>n×</a:t>
            </a:r>
            <a:r>
              <a:rPr lang="zh-CN" altLang="en-US" dirty="0">
                <a:solidFill>
                  <a:srgbClr val="9933FF"/>
                </a:solidFill>
                <a:latin typeface="Times New Roman" panose="02020603050405020304" pitchFamily="18" charset="0"/>
              </a:rPr>
              <a:t>（</a:t>
            </a:r>
            <a:r>
              <a:rPr lang="en-US" altLang="zh-CN" dirty="0">
                <a:solidFill>
                  <a:srgbClr val="9933FF"/>
                </a:solidFill>
                <a:latin typeface="Times New Roman" panose="02020603050405020304" pitchFamily="18" charset="0"/>
              </a:rPr>
              <a:t>h+log</a:t>
            </a:r>
            <a:r>
              <a:rPr lang="en-US" altLang="zh-CN" baseline="-25000" dirty="0">
                <a:solidFill>
                  <a:srgbClr val="9933FF"/>
                </a:solidFill>
                <a:latin typeface="Times New Roman" panose="02020603050405020304" pitchFamily="18" charset="0"/>
              </a:rPr>
              <a:t>2</a:t>
            </a:r>
            <a:r>
              <a:rPr lang="en-US" altLang="zh-CN" dirty="0">
                <a:solidFill>
                  <a:srgbClr val="9933FF"/>
                </a:solidFill>
                <a:latin typeface="Times New Roman" panose="02020603050405020304" pitchFamily="18" charset="0"/>
              </a:rPr>
              <a:t>n</a:t>
            </a:r>
            <a:r>
              <a:rPr lang="zh-CN" altLang="en-US" dirty="0">
                <a:solidFill>
                  <a:srgbClr val="9933FF"/>
                </a:solidFill>
                <a:latin typeface="Times New Roman" panose="02020603050405020304" pitchFamily="18" charset="0"/>
              </a:rPr>
              <a:t>）</a:t>
            </a:r>
            <a:r>
              <a:rPr lang="zh-CN" altLang="en-US" dirty="0">
                <a:latin typeface="Times New Roman" panose="02020603050405020304" pitchFamily="18" charset="0"/>
              </a:rPr>
              <a:t>位。</a:t>
            </a:r>
          </a:p>
          <a:p>
            <a:pPr lvl="2" eaLnBrk="1" hangingPunct="1">
              <a:defRPr/>
            </a:pPr>
            <a:r>
              <a:rPr lang="zh-CN" altLang="en-US" dirty="0">
                <a:latin typeface="Times New Roman" panose="02020603050405020304" pitchFamily="18" charset="0"/>
              </a:rPr>
              <a:t>根据所查找到的组内块地址，从</a:t>
            </a:r>
            <a:r>
              <a:rPr lang="en-US" altLang="zh-CN" dirty="0">
                <a:latin typeface="Times New Roman" panose="02020603050405020304" pitchFamily="18" charset="0"/>
              </a:rPr>
              <a:t>Cache</a:t>
            </a:r>
            <a:r>
              <a:rPr lang="zh-CN" altLang="en-US" dirty="0">
                <a:latin typeface="Times New Roman" panose="02020603050405020304" pitchFamily="18" charset="0"/>
              </a:rPr>
              <a:t>存储体中读出的多个信息字中选一个，发送给</a:t>
            </a:r>
            <a:r>
              <a:rPr lang="en-US" altLang="zh-CN" dirty="0">
                <a:latin typeface="Times New Roman" panose="02020603050405020304" pitchFamily="18" charset="0"/>
              </a:rPr>
              <a:t>CPU</a:t>
            </a:r>
            <a:r>
              <a:rPr lang="zh-CN" altLang="en-US" dirty="0">
                <a:latin typeface="Times New Roman" panose="02020603050405020304" pitchFamily="18" charset="0"/>
              </a:rPr>
              <a:t>。</a:t>
            </a:r>
            <a:r>
              <a:rPr lang="zh-CN" altLang="en-US" dirty="0"/>
              <a:t> </a:t>
            </a:r>
            <a:r>
              <a:rPr lang="zh-CN" altLang="en-US" dirty="0">
                <a:latin typeface="Times New Roman" panose="02020603050405020304" pitchFamily="18" charset="0"/>
              </a:rPr>
              <a:t> </a:t>
            </a:r>
          </a:p>
        </p:txBody>
      </p:sp>
    </p:spTree>
  </p:cSld>
  <p:clrMapOvr>
    <a:masterClrMapping/>
  </p:clrMapOvr>
  <p:transition>
    <p:pull dir="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5"/>
          <p:cNvSpPr>
            <a:spLocks noGrp="1" noChangeArrowheads="1"/>
          </p:cNvSpPr>
          <p:nvPr>
            <p:ph type="title"/>
          </p:nvPr>
        </p:nvSpPr>
        <p:spPr/>
        <p:txBody>
          <a:bodyPr/>
          <a:lstStyle/>
          <a:p>
            <a:pPr eaLnBrk="1" hangingPunct="1"/>
            <a:r>
              <a:rPr lang="en-US" altLang="zh-CN">
                <a:latin typeface="黑体" panose="02010609060101010101" pitchFamily="49" charset="-122"/>
              </a:rPr>
              <a:t>5.2 Cache</a:t>
            </a:r>
            <a:r>
              <a:rPr lang="zh-CN" altLang="en-US">
                <a:latin typeface="黑体" panose="02010609060101010101" pitchFamily="49" charset="-122"/>
              </a:rPr>
              <a:t>基本知识</a:t>
            </a:r>
          </a:p>
        </p:txBody>
      </p:sp>
      <p:graphicFrame>
        <p:nvGraphicFramePr>
          <p:cNvPr id="32771" name="Object 4"/>
          <p:cNvGraphicFramePr>
            <a:graphicFrameLocks noChangeAspect="1"/>
          </p:cNvGraphicFramePr>
          <p:nvPr>
            <p:ph idx="1"/>
          </p:nvPr>
        </p:nvGraphicFramePr>
        <p:xfrm>
          <a:off x="1908175" y="1557338"/>
          <a:ext cx="5545138" cy="4516437"/>
        </p:xfrm>
        <a:graphic>
          <a:graphicData uri="http://schemas.openxmlformats.org/presentationml/2006/ole">
            <mc:AlternateContent xmlns:mc="http://schemas.openxmlformats.org/markup-compatibility/2006">
              <mc:Choice xmlns:v="urn:schemas-microsoft-com:vml" Requires="v">
                <p:oleObj spid="_x0000_s32772" name="图片" r:id="rId3" imgW="2782824" imgH="2264664" progId="Word.Picture.8">
                  <p:embed/>
                </p:oleObj>
              </mc:Choice>
              <mc:Fallback>
                <p:oleObj name="图片" r:id="rId3" imgW="2782824" imgH="2264664" progId="Word.Picture.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175" y="1557338"/>
                        <a:ext cx="5545138" cy="451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pull dir="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zh-CN">
                <a:latin typeface="黑体" panose="02010609060101010101" pitchFamily="49" charset="-122"/>
              </a:rPr>
              <a:t>5.2 Cache</a:t>
            </a:r>
            <a:r>
              <a:rPr lang="zh-CN" altLang="en-US">
                <a:latin typeface="黑体" panose="02010609060101010101" pitchFamily="49" charset="-122"/>
              </a:rPr>
              <a:t>基本知识</a:t>
            </a:r>
          </a:p>
        </p:txBody>
      </p:sp>
      <p:sp>
        <p:nvSpPr>
          <p:cNvPr id="33795" name="Rectangle 4" descr="Rectangle: Click to edit Master text styles&#10;Second level&#10;Third level&#10;Fourth level&#10;Fifth level"/>
          <p:cNvSpPr>
            <a:spLocks noGrp="1" noChangeArrowheads="1"/>
          </p:cNvSpPr>
          <p:nvPr>
            <p:ph type="body" idx="1"/>
          </p:nvPr>
        </p:nvSpPr>
        <p:spPr>
          <a:xfrm>
            <a:off x="685800" y="1143000"/>
            <a:ext cx="7772400" cy="4953000"/>
          </a:xfrm>
          <a:noFill/>
        </p:spPr>
        <p:txBody>
          <a:bodyPr/>
          <a:lstStyle/>
          <a:p>
            <a:pPr marL="1085850" lvl="1" indent="-457200" eaLnBrk="1" hangingPunct="1">
              <a:lnSpc>
                <a:spcPct val="110000"/>
              </a:lnSpc>
            </a:pPr>
            <a:r>
              <a:rPr lang="zh-CN" altLang="en-US"/>
              <a:t>单体多字存储器＋比较器 </a:t>
            </a:r>
          </a:p>
          <a:p>
            <a:pPr lvl="2" eaLnBrk="1" hangingPunct="1">
              <a:lnSpc>
                <a:spcPct val="110000"/>
              </a:lnSpc>
            </a:pPr>
            <a:r>
              <a:rPr lang="zh-CN" altLang="en-US"/>
              <a:t>举例： </a:t>
            </a:r>
            <a:r>
              <a:rPr lang="zh-CN" altLang="en-US">
                <a:hlinkClick r:id="rId2" action="ppaction://hlinkfile"/>
              </a:rPr>
              <a:t>４路组相联并行标识比较</a:t>
            </a:r>
            <a:endParaRPr lang="zh-CN" altLang="en-US"/>
          </a:p>
          <a:p>
            <a:pPr lvl="2" eaLnBrk="1" hangingPunct="1">
              <a:lnSpc>
                <a:spcPct val="110000"/>
              </a:lnSpc>
              <a:buFont typeface="Wingdings" panose="05000000000000000000" pitchFamily="2" charset="2"/>
              <a:buNone/>
            </a:pPr>
            <a:r>
              <a:rPr lang="zh-CN" altLang="en-US"/>
              <a:t>　　　　　（比较器的个数及位数）</a:t>
            </a:r>
          </a:p>
          <a:p>
            <a:pPr lvl="2" eaLnBrk="1" hangingPunct="1">
              <a:lnSpc>
                <a:spcPct val="110000"/>
              </a:lnSpc>
            </a:pPr>
            <a:r>
              <a:rPr lang="zh-CN" altLang="en-US">
                <a:latin typeface="Times New Roman" panose="02020603050405020304" pitchFamily="18" charset="0"/>
                <a:hlinkClick r:id="rId3" action="ppaction://hlinkfile"/>
              </a:rPr>
              <a:t>４路组相联</a:t>
            </a:r>
            <a:r>
              <a:rPr lang="en-US" altLang="zh-CN">
                <a:latin typeface="Times New Roman" panose="02020603050405020304" pitchFamily="18" charset="0"/>
                <a:hlinkClick r:id="rId3" action="ppaction://hlinkfile"/>
              </a:rPr>
              <a:t>Cache</a:t>
            </a:r>
            <a:r>
              <a:rPr lang="zh-CN" altLang="en-US">
                <a:latin typeface="Times New Roman" panose="02020603050405020304" pitchFamily="18" charset="0"/>
                <a:hlinkClick r:id="rId3" action="ppaction://hlinkfile"/>
              </a:rPr>
              <a:t>的查找过程</a:t>
            </a:r>
            <a:endParaRPr lang="zh-CN" altLang="en-US">
              <a:latin typeface="Times New Roman" panose="02020603050405020304" pitchFamily="18" charset="0"/>
            </a:endParaRPr>
          </a:p>
          <a:p>
            <a:pPr lvl="2" eaLnBrk="1" hangingPunct="1">
              <a:lnSpc>
                <a:spcPct val="110000"/>
              </a:lnSpc>
            </a:pPr>
            <a:r>
              <a:rPr lang="zh-CN" altLang="en-US">
                <a:latin typeface="Times New Roman" panose="02020603050405020304" pitchFamily="18" charset="0"/>
                <a:hlinkClick r:id="rId4" action="ppaction://hlinkfile"/>
              </a:rPr>
              <a:t>直接映像</a:t>
            </a:r>
            <a:r>
              <a:rPr lang="en-US" altLang="zh-CN">
                <a:latin typeface="Times New Roman" panose="02020603050405020304" pitchFamily="18" charset="0"/>
                <a:hlinkClick r:id="rId4" action="ppaction://hlinkfile"/>
              </a:rPr>
              <a:t>Cache</a:t>
            </a:r>
            <a:r>
              <a:rPr lang="zh-CN" altLang="en-US">
                <a:latin typeface="Times New Roman" panose="02020603050405020304" pitchFamily="18" charset="0"/>
                <a:hlinkClick r:id="rId4" action="ppaction://hlinkfile"/>
              </a:rPr>
              <a:t>的查找过程</a:t>
            </a:r>
            <a:endParaRPr lang="zh-CN" altLang="en-US">
              <a:latin typeface="Times New Roman" panose="02020603050405020304" pitchFamily="18" charset="0"/>
            </a:endParaRPr>
          </a:p>
          <a:p>
            <a:pPr lvl="2" eaLnBrk="1" hangingPunct="1">
              <a:lnSpc>
                <a:spcPct val="110000"/>
              </a:lnSpc>
            </a:pPr>
            <a:r>
              <a:rPr lang="zh-CN" altLang="en-US">
                <a:solidFill>
                  <a:srgbClr val="D60093"/>
                </a:solidFill>
                <a:latin typeface="Times New Roman" panose="02020603050405020304" pitchFamily="18" charset="0"/>
              </a:rPr>
              <a:t>优缺点</a:t>
            </a:r>
          </a:p>
          <a:p>
            <a:pPr lvl="3" eaLnBrk="1" hangingPunct="1">
              <a:lnSpc>
                <a:spcPct val="110000"/>
              </a:lnSpc>
            </a:pPr>
            <a:r>
              <a:rPr lang="zh-CN" altLang="en-US">
                <a:latin typeface="Times New Roman" panose="02020603050405020304" pitchFamily="18" charset="0"/>
              </a:rPr>
              <a:t>不必采用相联存储器，而是用按地址访问的存储器来实现。</a:t>
            </a:r>
          </a:p>
          <a:p>
            <a:pPr lvl="3" eaLnBrk="1" hangingPunct="1">
              <a:lnSpc>
                <a:spcPct val="110000"/>
              </a:lnSpc>
            </a:pPr>
            <a:r>
              <a:rPr lang="zh-CN" altLang="en-US">
                <a:latin typeface="Times New Roman" panose="02020603050405020304" pitchFamily="18" charset="0"/>
              </a:rPr>
              <a:t>所需要的硬件为：大小为</a:t>
            </a:r>
            <a:r>
              <a:rPr lang="en-US" altLang="zh-CN">
                <a:solidFill>
                  <a:srgbClr val="9933FF"/>
                </a:solidFill>
                <a:latin typeface="Times New Roman" panose="02020603050405020304" pitchFamily="18" charset="0"/>
              </a:rPr>
              <a:t>2</a:t>
            </a:r>
            <a:r>
              <a:rPr lang="en-US" altLang="zh-CN" baseline="30000">
                <a:solidFill>
                  <a:srgbClr val="9933FF"/>
                </a:solidFill>
                <a:latin typeface="Times New Roman" panose="02020603050405020304" pitchFamily="18" charset="0"/>
              </a:rPr>
              <a:t>g </a:t>
            </a:r>
            <a:r>
              <a:rPr lang="en-US" altLang="zh-CN">
                <a:solidFill>
                  <a:srgbClr val="9933FF"/>
                </a:solidFill>
                <a:latin typeface="Times New Roman" panose="02020603050405020304" pitchFamily="18" charset="0"/>
              </a:rPr>
              <a:t>×n×h</a:t>
            </a:r>
            <a:r>
              <a:rPr lang="zh-CN" altLang="en-US">
                <a:latin typeface="Times New Roman" panose="02020603050405020304" pitchFamily="18" charset="0"/>
              </a:rPr>
              <a:t>位的存储器和</a:t>
            </a:r>
            <a:r>
              <a:rPr lang="en-US" altLang="zh-CN">
                <a:solidFill>
                  <a:srgbClr val="9933FF"/>
                </a:solidFill>
                <a:latin typeface="Times New Roman" panose="02020603050405020304" pitchFamily="18" charset="0"/>
              </a:rPr>
              <a:t>n</a:t>
            </a:r>
            <a:r>
              <a:rPr lang="zh-CN" altLang="en-US">
                <a:solidFill>
                  <a:srgbClr val="9933FF"/>
                </a:solidFill>
                <a:latin typeface="Times New Roman" panose="02020603050405020304" pitchFamily="18" charset="0"/>
              </a:rPr>
              <a:t>个</a:t>
            </a:r>
            <a:r>
              <a:rPr lang="en-US" altLang="zh-CN">
                <a:solidFill>
                  <a:srgbClr val="9933FF"/>
                </a:solidFill>
                <a:latin typeface="Times New Roman" panose="02020603050405020304" pitchFamily="18" charset="0"/>
              </a:rPr>
              <a:t>h</a:t>
            </a:r>
            <a:r>
              <a:rPr lang="zh-CN" altLang="en-US">
                <a:solidFill>
                  <a:srgbClr val="9933FF"/>
                </a:solidFill>
                <a:latin typeface="Times New Roman" panose="02020603050405020304" pitchFamily="18" charset="0"/>
              </a:rPr>
              <a:t>位</a:t>
            </a:r>
            <a:r>
              <a:rPr lang="zh-CN" altLang="en-US">
                <a:latin typeface="Times New Roman" panose="02020603050405020304" pitchFamily="18" charset="0"/>
              </a:rPr>
              <a:t>的比较器。</a:t>
            </a:r>
          </a:p>
          <a:p>
            <a:pPr lvl="3" eaLnBrk="1" hangingPunct="1">
              <a:lnSpc>
                <a:spcPct val="110000"/>
              </a:lnSpc>
            </a:pPr>
            <a:r>
              <a:rPr lang="zh-CN" altLang="en-US">
                <a:latin typeface="Times New Roman" panose="02020603050405020304" pitchFamily="18" charset="0"/>
              </a:rPr>
              <a:t>当相联度</a:t>
            </a:r>
            <a:r>
              <a:rPr lang="en-US" altLang="zh-CN">
                <a:latin typeface="Times New Roman" panose="02020603050405020304" pitchFamily="18" charset="0"/>
              </a:rPr>
              <a:t>n</a:t>
            </a:r>
            <a:r>
              <a:rPr lang="zh-CN" altLang="en-US">
                <a:latin typeface="Times New Roman" panose="02020603050405020304" pitchFamily="18" charset="0"/>
              </a:rPr>
              <a:t>增加时，不仅比较器的个数会增加，而且比较器的位数也会增加。 </a:t>
            </a:r>
          </a:p>
        </p:txBody>
      </p:sp>
    </p:spTree>
  </p:cSld>
  <p:clrMapOvr>
    <a:masterClrMapping/>
  </p:clrMapOvr>
  <p:transition>
    <p:pull dir="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tLang="zh-CN">
                <a:latin typeface="黑体" panose="02010609060101010101" pitchFamily="49" charset="-122"/>
              </a:rPr>
              <a:t>5.2 Cache</a:t>
            </a:r>
            <a:r>
              <a:rPr lang="zh-CN" altLang="en-US">
                <a:latin typeface="黑体" panose="02010609060101010101" pitchFamily="49" charset="-122"/>
              </a:rPr>
              <a:t>基本知识</a:t>
            </a:r>
          </a:p>
        </p:txBody>
      </p:sp>
      <p:pic>
        <p:nvPicPr>
          <p:cNvPr id="34819" name="Picture 4" descr="5-23"/>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2051050" y="1125538"/>
            <a:ext cx="5270500" cy="5151437"/>
          </a:xfrm>
          <a:noFill/>
        </p:spPr>
      </p:pic>
    </p:spTree>
  </p:cSld>
  <p:clrMapOvr>
    <a:masterClrMapping/>
  </p:clrMapOvr>
  <p:transition>
    <p:pull dir="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descr="Rectangle: Click to edit Master text styles&#10;Second level&#10;Third level&#10;Fourth level&#10;Fifth level"/>
          <p:cNvSpPr>
            <a:spLocks noGrp="1" noChangeArrowheads="1"/>
          </p:cNvSpPr>
          <p:nvPr>
            <p:ph type="body" idx="1"/>
          </p:nvPr>
        </p:nvSpPr>
        <p:spPr>
          <a:xfrm>
            <a:off x="1120775" y="2420938"/>
            <a:ext cx="7772400" cy="3822700"/>
          </a:xfrm>
        </p:spPr>
        <p:txBody>
          <a:bodyPr/>
          <a:lstStyle/>
          <a:p>
            <a:pPr marL="457200" indent="-457200" eaLnBrk="1" hangingPunct="1"/>
            <a:r>
              <a:rPr lang="zh-CN" altLang="en-US"/>
              <a:t>从用户的角度来看，存储器的</a:t>
            </a:r>
            <a:r>
              <a:rPr lang="zh-CN" altLang="en-US">
                <a:solidFill>
                  <a:srgbClr val="D60093"/>
                </a:solidFill>
              </a:rPr>
              <a:t>三个主要指标：</a:t>
            </a:r>
          </a:p>
          <a:p>
            <a:pPr marL="1085850" lvl="1" indent="-457200" eaLnBrk="1" hangingPunct="1">
              <a:buFont typeface="Wingdings" panose="05000000000000000000" pitchFamily="2" charset="2"/>
              <a:buNone/>
            </a:pPr>
            <a:r>
              <a:rPr lang="zh-CN" altLang="en-US"/>
              <a:t>      容量、速度和价格（指每位价格）</a:t>
            </a:r>
          </a:p>
          <a:p>
            <a:pPr marL="457200" indent="-457200" eaLnBrk="1" hangingPunct="1"/>
            <a:r>
              <a:rPr lang="zh-CN" altLang="en-US">
                <a:hlinkClick r:id="rId2" action="ppaction://program"/>
              </a:rPr>
              <a:t>人们对这三个指标的要求</a:t>
            </a:r>
            <a:endParaRPr lang="zh-CN" altLang="en-US"/>
          </a:p>
          <a:p>
            <a:pPr marL="1085850" lvl="1" indent="-457200" eaLnBrk="1" hangingPunct="1">
              <a:buFont typeface="Wingdings" panose="05000000000000000000" pitchFamily="2" charset="2"/>
              <a:buNone/>
            </a:pPr>
            <a:r>
              <a:rPr lang="zh-CN" altLang="en-US">
                <a:solidFill>
                  <a:srgbClr val="000000"/>
                </a:solidFill>
              </a:rPr>
              <a:t>      </a:t>
            </a:r>
            <a:r>
              <a:rPr lang="zh-CN" altLang="en-US"/>
              <a:t>容量大、速度快、价格低</a:t>
            </a:r>
          </a:p>
          <a:p>
            <a:pPr marL="457200" indent="-457200" eaLnBrk="1" hangingPunct="1"/>
            <a:r>
              <a:rPr lang="zh-CN" altLang="en-US">
                <a:hlinkClick r:id="rId3" action="ppaction://program"/>
              </a:rPr>
              <a:t>三个要求是相互矛盾的</a:t>
            </a:r>
            <a:endParaRPr lang="zh-CN" altLang="en-US"/>
          </a:p>
          <a:p>
            <a:pPr lvl="2" eaLnBrk="1" hangingPunct="1"/>
            <a:r>
              <a:rPr lang="zh-CN" altLang="en-US"/>
              <a:t>速度越快，每位价格就越高；</a:t>
            </a:r>
          </a:p>
          <a:p>
            <a:pPr lvl="2" eaLnBrk="1" hangingPunct="1"/>
            <a:r>
              <a:rPr lang="zh-CN" altLang="en-US"/>
              <a:t>容量越大，每位价格就越低；</a:t>
            </a:r>
          </a:p>
          <a:p>
            <a:pPr lvl="2" eaLnBrk="1" hangingPunct="1"/>
            <a:r>
              <a:rPr lang="zh-CN" altLang="en-US"/>
              <a:t>容量越大，速度越慢。</a:t>
            </a:r>
          </a:p>
        </p:txBody>
      </p:sp>
      <p:sp>
        <p:nvSpPr>
          <p:cNvPr id="6147" name="Text Box 4"/>
          <p:cNvSpPr txBox="1">
            <a:spLocks noChangeArrowheads="1"/>
          </p:cNvSpPr>
          <p:nvPr/>
        </p:nvSpPr>
        <p:spPr bwMode="auto">
          <a:xfrm>
            <a:off x="0" y="1157288"/>
            <a:ext cx="9144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2800">
                <a:solidFill>
                  <a:srgbClr val="000000"/>
                </a:solidFill>
                <a:latin typeface="黑体" panose="02010609060101010101" pitchFamily="49" charset="-122"/>
              </a:rPr>
              <a:t>5.1 </a:t>
            </a:r>
            <a:r>
              <a:rPr lang="zh-CN" altLang="en-US" sz="2800">
                <a:solidFill>
                  <a:srgbClr val="000000"/>
                </a:solidFill>
                <a:latin typeface="黑体" panose="02010609060101010101" pitchFamily="49" charset="-122"/>
              </a:rPr>
              <a:t>存储器的层次结构</a:t>
            </a:r>
          </a:p>
        </p:txBody>
      </p:sp>
      <p:sp>
        <p:nvSpPr>
          <p:cNvPr id="6148" name="Text Box 5"/>
          <p:cNvSpPr txBox="1">
            <a:spLocks noChangeArrowheads="1"/>
          </p:cNvSpPr>
          <p:nvPr/>
        </p:nvSpPr>
        <p:spPr bwMode="auto">
          <a:xfrm>
            <a:off x="1119188" y="1860550"/>
            <a:ext cx="6840537"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2600">
                <a:solidFill>
                  <a:srgbClr val="0000CC"/>
                </a:solidFill>
                <a:latin typeface="黑体" panose="02010609060101010101" pitchFamily="49" charset="-122"/>
              </a:rPr>
              <a:t>5.1.1 </a:t>
            </a:r>
            <a:r>
              <a:rPr lang="zh-CN" altLang="en-US" sz="2600">
                <a:solidFill>
                  <a:srgbClr val="0000CC"/>
                </a:solidFill>
                <a:latin typeface="黑体" panose="02010609060101010101" pitchFamily="49" charset="-122"/>
              </a:rPr>
              <a:t>存储器的层次结构</a:t>
            </a:r>
          </a:p>
        </p:txBody>
      </p:sp>
      <p:sp>
        <p:nvSpPr>
          <p:cNvPr id="6149" name="Rectangle 6"/>
          <p:cNvSpPr>
            <a:spLocks noGrp="1" noChangeArrowheads="1"/>
          </p:cNvSpPr>
          <p:nvPr>
            <p:ph type="title"/>
          </p:nvPr>
        </p:nvSpPr>
        <p:spPr/>
        <p:txBody>
          <a:bodyPr/>
          <a:lstStyle/>
          <a:p>
            <a:pPr eaLnBrk="1" hangingPunct="1"/>
            <a:endParaRPr lang="zh-CN" altLang="zh-CN"/>
          </a:p>
        </p:txBody>
      </p:sp>
    </p:spTree>
  </p:cSld>
  <p:clrMapOvr>
    <a:masterClrMapping/>
  </p:clrMapOvr>
  <p:transition>
    <p:pull dir="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ltLang="zh-CN">
                <a:latin typeface="黑体" panose="02010609060101010101" pitchFamily="49" charset="-122"/>
              </a:rPr>
              <a:t>5.2 Cache</a:t>
            </a:r>
            <a:r>
              <a:rPr lang="zh-CN" altLang="en-US">
                <a:latin typeface="黑体" panose="02010609060101010101" pitchFamily="49" charset="-122"/>
              </a:rPr>
              <a:t>基本知识</a:t>
            </a:r>
          </a:p>
        </p:txBody>
      </p:sp>
      <p:sp>
        <p:nvSpPr>
          <p:cNvPr id="35843" name="Rectangle 3" descr="Rectangle: Click to edit Master text styles&#10;Second level&#10;Third level&#10;Fourth level&#10;Fifth level"/>
          <p:cNvSpPr>
            <a:spLocks noGrp="1" noChangeArrowheads="1"/>
          </p:cNvSpPr>
          <p:nvPr>
            <p:ph type="body" idx="1"/>
          </p:nvPr>
        </p:nvSpPr>
        <p:spPr>
          <a:xfrm>
            <a:off x="1262063" y="1916113"/>
            <a:ext cx="7270750" cy="4256087"/>
          </a:xfrm>
        </p:spPr>
        <p:txBody>
          <a:bodyPr/>
          <a:lstStyle/>
          <a:p>
            <a:pPr marL="457200" indent="-457200" eaLnBrk="1" hangingPunct="1">
              <a:buFont typeface="Wingdings" panose="05000000000000000000" pitchFamily="2" charset="2"/>
              <a:buNone/>
            </a:pPr>
            <a:r>
              <a:rPr lang="zh-CN" altLang="en-US"/>
              <a:t>　例子：</a:t>
            </a:r>
            <a:r>
              <a:rPr lang="en-US" altLang="zh-CN">
                <a:solidFill>
                  <a:schemeClr val="tx1"/>
                </a:solidFill>
                <a:latin typeface="黑体" panose="02010609060101010101" pitchFamily="49" charset="-122"/>
              </a:rPr>
              <a:t>DEC</a:t>
            </a:r>
            <a:r>
              <a:rPr lang="zh-CN" altLang="en-US">
                <a:solidFill>
                  <a:schemeClr val="tx1"/>
                </a:solidFill>
                <a:latin typeface="黑体" panose="02010609060101010101" pitchFamily="49" charset="-122"/>
              </a:rPr>
              <a:t>的</a:t>
            </a:r>
            <a:r>
              <a:rPr lang="en-US" altLang="zh-CN">
                <a:solidFill>
                  <a:schemeClr val="tx1"/>
                </a:solidFill>
                <a:latin typeface="黑体" panose="02010609060101010101" pitchFamily="49" charset="-122"/>
              </a:rPr>
              <a:t>Alpha AXP21064</a:t>
            </a:r>
            <a:r>
              <a:rPr lang="zh-CN" altLang="en-US">
                <a:solidFill>
                  <a:schemeClr val="tx1"/>
                </a:solidFill>
                <a:latin typeface="黑体" panose="02010609060101010101" pitchFamily="49" charset="-122"/>
              </a:rPr>
              <a:t>中的内部数据</a:t>
            </a:r>
            <a:r>
              <a:rPr lang="en-US" altLang="zh-CN">
                <a:solidFill>
                  <a:schemeClr val="tx1"/>
                </a:solidFill>
                <a:latin typeface="黑体" panose="02010609060101010101" pitchFamily="49" charset="-122"/>
              </a:rPr>
              <a:t>Cache</a:t>
            </a:r>
          </a:p>
          <a:p>
            <a:pPr marL="457200" indent="-457200" eaLnBrk="1" hangingPunct="1"/>
            <a:r>
              <a:rPr lang="zh-CN" altLang="en-US"/>
              <a:t>简介</a:t>
            </a:r>
          </a:p>
          <a:p>
            <a:pPr marL="1085850" lvl="1" indent="-457200" eaLnBrk="1" hangingPunct="1"/>
            <a:r>
              <a:rPr lang="zh-CN" altLang="en-US">
                <a:latin typeface="黑体" panose="02010609060101010101" pitchFamily="49" charset="-122"/>
              </a:rPr>
              <a:t>容量：</a:t>
            </a:r>
            <a:r>
              <a:rPr lang="en-US" altLang="zh-CN">
                <a:solidFill>
                  <a:srgbClr val="D60093"/>
                </a:solidFill>
                <a:latin typeface="黑体" panose="02010609060101010101" pitchFamily="49" charset="-122"/>
              </a:rPr>
              <a:t>8KB</a:t>
            </a:r>
          </a:p>
          <a:p>
            <a:pPr marL="1085850" lvl="1" indent="-457200" eaLnBrk="1" hangingPunct="1"/>
            <a:r>
              <a:rPr lang="zh-CN" altLang="en-US">
                <a:latin typeface="黑体" panose="02010609060101010101" pitchFamily="49" charset="-122"/>
              </a:rPr>
              <a:t>块大小：</a:t>
            </a:r>
            <a:r>
              <a:rPr lang="en-US" altLang="zh-CN">
                <a:solidFill>
                  <a:srgbClr val="D60093"/>
                </a:solidFill>
                <a:latin typeface="黑体" panose="02010609060101010101" pitchFamily="49" charset="-122"/>
              </a:rPr>
              <a:t>32B</a:t>
            </a:r>
          </a:p>
          <a:p>
            <a:pPr marL="1085850" lvl="1" indent="-457200" eaLnBrk="1" hangingPunct="1"/>
            <a:r>
              <a:rPr lang="zh-CN" altLang="en-US">
                <a:latin typeface="黑体" panose="02010609060101010101" pitchFamily="49" charset="-122"/>
              </a:rPr>
              <a:t>块数：</a:t>
            </a:r>
            <a:r>
              <a:rPr lang="en-US" altLang="zh-CN">
                <a:solidFill>
                  <a:srgbClr val="D60093"/>
                </a:solidFill>
                <a:latin typeface="黑体" panose="02010609060101010101" pitchFamily="49" charset="-122"/>
              </a:rPr>
              <a:t>256</a:t>
            </a:r>
          </a:p>
          <a:p>
            <a:pPr marL="1085850" lvl="1" indent="-457200" eaLnBrk="1" hangingPunct="1"/>
            <a:r>
              <a:rPr lang="zh-CN" altLang="en-US">
                <a:latin typeface="黑体" panose="02010609060101010101" pitchFamily="49" charset="-122"/>
              </a:rPr>
              <a:t>映像方法：</a:t>
            </a:r>
            <a:r>
              <a:rPr lang="zh-CN" altLang="en-US">
                <a:solidFill>
                  <a:srgbClr val="D60093"/>
                </a:solidFill>
                <a:latin typeface="黑体" panose="02010609060101010101" pitchFamily="49" charset="-122"/>
              </a:rPr>
              <a:t>直接映像</a:t>
            </a:r>
          </a:p>
          <a:p>
            <a:pPr marL="1085850" lvl="1" indent="-457200" eaLnBrk="1" hangingPunct="1"/>
            <a:r>
              <a:rPr lang="zh-CN" altLang="en-US">
                <a:latin typeface="黑体" panose="02010609060101010101" pitchFamily="49" charset="-122"/>
              </a:rPr>
              <a:t>内存物理地址：</a:t>
            </a:r>
            <a:r>
              <a:rPr lang="en-US" altLang="zh-CN">
                <a:solidFill>
                  <a:srgbClr val="D60093"/>
                </a:solidFill>
                <a:latin typeface="黑体" panose="02010609060101010101" pitchFamily="49" charset="-122"/>
              </a:rPr>
              <a:t>34</a:t>
            </a:r>
            <a:r>
              <a:rPr lang="zh-CN" altLang="en-US">
                <a:solidFill>
                  <a:srgbClr val="D60093"/>
                </a:solidFill>
                <a:latin typeface="黑体" panose="02010609060101010101" pitchFamily="49" charset="-122"/>
              </a:rPr>
              <a:t>位</a:t>
            </a:r>
            <a:endParaRPr lang="en-US" altLang="zh-CN">
              <a:solidFill>
                <a:srgbClr val="D60093"/>
              </a:solidFill>
              <a:latin typeface="黑体" panose="02010609060101010101" pitchFamily="49" charset="-122"/>
            </a:endParaRPr>
          </a:p>
          <a:p>
            <a:pPr marL="1085850" lvl="1" indent="-457200" eaLnBrk="1" hangingPunct="1"/>
            <a:r>
              <a:rPr lang="zh-CN" altLang="en-US">
                <a:latin typeface="黑体" panose="02010609060101010101" pitchFamily="49" charset="-122"/>
              </a:rPr>
              <a:t>字大小：</a:t>
            </a:r>
            <a:r>
              <a:rPr lang="en-US" altLang="zh-CN">
                <a:solidFill>
                  <a:srgbClr val="D60093"/>
                </a:solidFill>
                <a:latin typeface="黑体" panose="02010609060101010101" pitchFamily="49" charset="-122"/>
              </a:rPr>
              <a:t>8B</a:t>
            </a:r>
          </a:p>
          <a:p>
            <a:pPr marL="1085850" lvl="1" indent="-457200" eaLnBrk="1" hangingPunct="1"/>
            <a:r>
              <a:rPr lang="zh-CN" altLang="en-US">
                <a:latin typeface="黑体" panose="02010609060101010101" pitchFamily="49" charset="-122"/>
              </a:rPr>
              <a:t>写缓冲器大小：</a:t>
            </a:r>
            <a:r>
              <a:rPr lang="en-US" altLang="zh-CN">
                <a:solidFill>
                  <a:srgbClr val="D60093"/>
                </a:solidFill>
                <a:latin typeface="黑体" panose="02010609060101010101" pitchFamily="49" charset="-122"/>
              </a:rPr>
              <a:t>4</a:t>
            </a:r>
            <a:r>
              <a:rPr lang="zh-CN" altLang="en-US">
                <a:solidFill>
                  <a:srgbClr val="D60093"/>
                </a:solidFill>
                <a:latin typeface="黑体" panose="02010609060101010101" pitchFamily="49" charset="-122"/>
              </a:rPr>
              <a:t>个块</a:t>
            </a:r>
            <a:endParaRPr lang="en-US" altLang="zh-CN">
              <a:solidFill>
                <a:srgbClr val="D60093"/>
              </a:solidFill>
              <a:latin typeface="黑体" panose="02010609060101010101" pitchFamily="49" charset="-122"/>
            </a:endParaRPr>
          </a:p>
          <a:p>
            <a:pPr marL="1085850" lvl="1" indent="-457200" eaLnBrk="1" hangingPunct="1"/>
            <a:endParaRPr lang="en-US" altLang="zh-CN">
              <a:solidFill>
                <a:srgbClr val="D60093"/>
              </a:solidFill>
              <a:latin typeface="黑体" panose="02010609060101010101" pitchFamily="49" charset="-122"/>
            </a:endParaRPr>
          </a:p>
          <a:p>
            <a:pPr marL="1085850" lvl="1" indent="-457200" eaLnBrk="1" hangingPunct="1"/>
            <a:endParaRPr lang="zh-CN" altLang="en-US">
              <a:solidFill>
                <a:srgbClr val="D60093"/>
              </a:solidFill>
              <a:latin typeface="黑体" panose="02010609060101010101" pitchFamily="49" charset="-122"/>
            </a:endParaRPr>
          </a:p>
        </p:txBody>
      </p:sp>
      <p:sp>
        <p:nvSpPr>
          <p:cNvPr id="35844" name="Text Box 4"/>
          <p:cNvSpPr txBox="1">
            <a:spLocks noChangeArrowheads="1"/>
          </p:cNvSpPr>
          <p:nvPr/>
        </p:nvSpPr>
        <p:spPr bwMode="auto">
          <a:xfrm>
            <a:off x="1260475" y="1284288"/>
            <a:ext cx="684053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2600">
                <a:solidFill>
                  <a:srgbClr val="0000CC"/>
                </a:solidFill>
                <a:latin typeface="黑体" panose="02010609060101010101" pitchFamily="49" charset="-122"/>
              </a:rPr>
              <a:t>5.2.4 Cache</a:t>
            </a:r>
            <a:r>
              <a:rPr lang="zh-CN" altLang="en-US" sz="2600">
                <a:solidFill>
                  <a:srgbClr val="0000CC"/>
                </a:solidFill>
                <a:latin typeface="黑体" panose="02010609060101010101" pitchFamily="49" charset="-122"/>
              </a:rPr>
              <a:t>的工作过程</a:t>
            </a:r>
          </a:p>
        </p:txBody>
      </p:sp>
    </p:spTree>
  </p:cSld>
  <p:clrMapOvr>
    <a:masterClrMapping/>
  </p:clrMapOvr>
  <p:transition>
    <p:pull dir="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descr="Rectangle: Click to edit Master text styles&#10;Second level&#10;Third level&#10;Fourth level&#10;Fifth level"/>
          <p:cNvSpPr>
            <a:spLocks noGrp="1" noChangeArrowheads="1"/>
          </p:cNvSpPr>
          <p:nvPr>
            <p:ph type="body" idx="1"/>
          </p:nvPr>
        </p:nvSpPr>
        <p:spPr>
          <a:xfrm>
            <a:off x="1331913" y="620713"/>
            <a:ext cx="3240087" cy="647700"/>
          </a:xfrm>
        </p:spPr>
        <p:txBody>
          <a:bodyPr/>
          <a:lstStyle/>
          <a:p>
            <a:pPr marL="457200" indent="-457200" eaLnBrk="1" hangingPunct="1">
              <a:buFont typeface="Wingdings" panose="05000000000000000000" pitchFamily="2" charset="2"/>
              <a:buAutoNum type="arabicPeriod" startAt="2"/>
            </a:pPr>
            <a:r>
              <a:rPr lang="zh-CN" altLang="en-US">
                <a:solidFill>
                  <a:schemeClr val="bg1"/>
                </a:solidFill>
                <a:hlinkClick r:id="rId2" action="ppaction://hlinkfile"/>
              </a:rPr>
              <a:t>结构图</a:t>
            </a:r>
            <a:endParaRPr lang="zh-CN" altLang="en-US">
              <a:solidFill>
                <a:schemeClr val="bg1"/>
              </a:solidFill>
            </a:endParaRPr>
          </a:p>
        </p:txBody>
      </p:sp>
      <p:pic>
        <p:nvPicPr>
          <p:cNvPr id="36867" name="Picture 3" descr="5-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143000"/>
            <a:ext cx="6858000" cy="536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dir="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ltLang="zh-CN">
                <a:latin typeface="黑体" panose="02010609060101010101" pitchFamily="49" charset="-122"/>
              </a:rPr>
              <a:t>5.2 Cache</a:t>
            </a:r>
            <a:r>
              <a:rPr lang="zh-CN" altLang="en-US">
                <a:latin typeface="黑体" panose="02010609060101010101" pitchFamily="49" charset="-122"/>
              </a:rPr>
              <a:t>基本知识</a:t>
            </a:r>
          </a:p>
        </p:txBody>
      </p:sp>
      <p:sp>
        <p:nvSpPr>
          <p:cNvPr id="37891" name="Rectangle 3" descr="Rectangle: Click to edit Master text styles&#10;Second level&#10;Third level&#10;Fourth level&#10;Fifth level"/>
          <p:cNvSpPr>
            <a:spLocks noGrp="1" noChangeArrowheads="1"/>
          </p:cNvSpPr>
          <p:nvPr>
            <p:ph type="body" idx="1"/>
          </p:nvPr>
        </p:nvSpPr>
        <p:spPr>
          <a:xfrm>
            <a:off x="971550" y="1412875"/>
            <a:ext cx="7488238" cy="4608513"/>
          </a:xfrm>
        </p:spPr>
        <p:txBody>
          <a:bodyPr/>
          <a:lstStyle/>
          <a:p>
            <a:pPr marL="457200" indent="-457200" eaLnBrk="1" hangingPunct="1">
              <a:buFont typeface="Wingdings" panose="05000000000000000000" pitchFamily="2" charset="2"/>
              <a:buAutoNum type="arabicPeriod" startAt="3"/>
            </a:pPr>
            <a:r>
              <a:rPr lang="zh-CN" altLang="en-US"/>
              <a:t>工作过程</a:t>
            </a:r>
          </a:p>
          <a:p>
            <a:pPr marL="1085850" lvl="1" indent="-457200" eaLnBrk="1" hangingPunct="1">
              <a:lnSpc>
                <a:spcPct val="130000"/>
              </a:lnSpc>
              <a:spcBef>
                <a:spcPct val="0"/>
              </a:spcBef>
              <a:buClrTx/>
            </a:pPr>
            <a:r>
              <a:rPr lang="zh-CN" altLang="en-US">
                <a:latin typeface="Times New Roman" panose="02020603050405020304" pitchFamily="18" charset="0"/>
                <a:hlinkClick r:id="rId2" action="ppaction://hlinkfile"/>
              </a:rPr>
              <a:t>“</a:t>
            </a:r>
            <a:r>
              <a:rPr lang="zh-CN" altLang="en-US">
                <a:hlinkClick r:id="rId2" action="ppaction://hlinkfile"/>
              </a:rPr>
              <a:t>读</a:t>
            </a:r>
            <a:r>
              <a:rPr lang="zh-CN" altLang="en-US">
                <a:latin typeface="Times New Roman" panose="02020603050405020304" pitchFamily="18" charset="0"/>
                <a:hlinkClick r:id="rId2" action="ppaction://hlinkfile"/>
              </a:rPr>
              <a:t>”</a:t>
            </a:r>
            <a:r>
              <a:rPr lang="zh-CN" altLang="en-US">
                <a:hlinkClick r:id="rId2" action="ppaction://hlinkfile"/>
              </a:rPr>
              <a:t>访问</a:t>
            </a:r>
            <a:r>
              <a:rPr lang="zh-CN" altLang="en-US"/>
              <a:t>命中</a:t>
            </a:r>
          </a:p>
          <a:p>
            <a:pPr lvl="2" eaLnBrk="1" hangingPunct="1">
              <a:lnSpc>
                <a:spcPct val="130000"/>
              </a:lnSpc>
              <a:spcBef>
                <a:spcPct val="0"/>
              </a:spcBef>
              <a:buClrTx/>
              <a:buFont typeface="Wingdings" panose="05000000000000000000" pitchFamily="2" charset="2"/>
              <a:buNone/>
            </a:pPr>
            <a:r>
              <a:rPr lang="zh-CN" altLang="en-US">
                <a:latin typeface="Times New Roman" panose="02020603050405020304" pitchFamily="18" charset="0"/>
              </a:rPr>
              <a:t>（</a:t>
            </a:r>
            <a:r>
              <a:rPr lang="en-US" altLang="zh-CN">
                <a:latin typeface="Times New Roman" panose="02020603050405020304" pitchFamily="18" charset="0"/>
              </a:rPr>
              <a:t>1</a:t>
            </a:r>
            <a:r>
              <a:rPr lang="zh-CN" altLang="en-US">
                <a:latin typeface="Times New Roman" panose="02020603050405020304" pitchFamily="18" charset="0"/>
              </a:rPr>
              <a:t>） 用索引选块</a:t>
            </a:r>
            <a:endParaRPr lang="en-US" altLang="zh-CN">
              <a:latin typeface="Times New Roman" panose="02020603050405020304" pitchFamily="18" charset="0"/>
            </a:endParaRPr>
          </a:p>
          <a:p>
            <a:pPr lvl="2" eaLnBrk="1" hangingPunct="1">
              <a:lnSpc>
                <a:spcPct val="130000"/>
              </a:lnSpc>
              <a:spcBef>
                <a:spcPct val="0"/>
              </a:spcBef>
              <a:buClrTx/>
              <a:buFont typeface="Wingdings" panose="05000000000000000000" pitchFamily="2" charset="2"/>
              <a:buNone/>
            </a:pPr>
            <a:r>
              <a:rPr lang="zh-CN" altLang="en-US">
                <a:latin typeface="Times New Roman" panose="02020603050405020304" pitchFamily="18" charset="0"/>
              </a:rPr>
              <a:t>（</a:t>
            </a:r>
            <a:r>
              <a:rPr lang="en-US" altLang="zh-CN">
                <a:latin typeface="Times New Roman" panose="02020603050405020304" pitchFamily="18" charset="0"/>
              </a:rPr>
              <a:t>2</a:t>
            </a:r>
            <a:r>
              <a:rPr lang="zh-CN" altLang="en-US">
                <a:latin typeface="Times New Roman" panose="02020603050405020304" pitchFamily="18" charset="0"/>
              </a:rPr>
              <a:t>）用块内位移取数据字</a:t>
            </a:r>
            <a:endParaRPr lang="en-US" altLang="zh-CN">
              <a:latin typeface="Times New Roman" panose="02020603050405020304" pitchFamily="18" charset="0"/>
            </a:endParaRPr>
          </a:p>
          <a:p>
            <a:pPr lvl="2" eaLnBrk="1" hangingPunct="1">
              <a:lnSpc>
                <a:spcPct val="130000"/>
              </a:lnSpc>
              <a:spcBef>
                <a:spcPct val="0"/>
              </a:spcBef>
              <a:buClrTx/>
              <a:buFont typeface="Wingdings" panose="05000000000000000000" pitchFamily="2" charset="2"/>
              <a:buNone/>
            </a:pPr>
            <a:r>
              <a:rPr lang="zh-CN" altLang="en-US">
                <a:latin typeface="Times New Roman" panose="02020603050405020304" pitchFamily="18" charset="0"/>
              </a:rPr>
              <a:t>（</a:t>
            </a:r>
            <a:r>
              <a:rPr lang="en-US" altLang="zh-CN">
                <a:latin typeface="Times New Roman" panose="02020603050405020304" pitchFamily="18" charset="0"/>
              </a:rPr>
              <a:t>3</a:t>
            </a:r>
            <a:r>
              <a:rPr lang="zh-CN" altLang="en-US">
                <a:latin typeface="Times New Roman" panose="02020603050405020304" pitchFamily="18" charset="0"/>
              </a:rPr>
              <a:t>）有效位是否为</a:t>
            </a:r>
            <a:r>
              <a:rPr lang="en-US" altLang="zh-CN">
                <a:latin typeface="Times New Roman" panose="02020603050405020304" pitchFamily="18" charset="0"/>
              </a:rPr>
              <a:t>1</a:t>
            </a:r>
          </a:p>
          <a:p>
            <a:pPr lvl="2" eaLnBrk="1" hangingPunct="1">
              <a:lnSpc>
                <a:spcPct val="130000"/>
              </a:lnSpc>
              <a:spcBef>
                <a:spcPct val="0"/>
              </a:spcBef>
              <a:buClrTx/>
              <a:buFont typeface="Wingdings" panose="05000000000000000000" pitchFamily="2" charset="2"/>
              <a:buNone/>
            </a:pPr>
            <a:r>
              <a:rPr lang="zh-CN" altLang="en-US">
                <a:latin typeface="Times New Roman" panose="02020603050405020304" pitchFamily="18" charset="0"/>
              </a:rPr>
              <a:t>（</a:t>
            </a:r>
            <a:r>
              <a:rPr lang="en-US" altLang="zh-CN">
                <a:latin typeface="Times New Roman" panose="02020603050405020304" pitchFamily="18" charset="0"/>
              </a:rPr>
              <a:t>4</a:t>
            </a:r>
            <a:r>
              <a:rPr lang="zh-CN" altLang="en-US">
                <a:latin typeface="Times New Roman" panose="02020603050405020304" pitchFamily="18" charset="0"/>
              </a:rPr>
              <a:t>）标识是否匹配</a:t>
            </a:r>
            <a:endParaRPr lang="en-US" altLang="zh-CN">
              <a:latin typeface="Times New Roman" panose="02020603050405020304" pitchFamily="18" charset="0"/>
            </a:endParaRPr>
          </a:p>
          <a:p>
            <a:pPr lvl="2" eaLnBrk="1" hangingPunct="1">
              <a:lnSpc>
                <a:spcPct val="130000"/>
              </a:lnSpc>
              <a:spcBef>
                <a:spcPct val="0"/>
              </a:spcBef>
              <a:buClrTx/>
              <a:buFont typeface="Wingdings" panose="05000000000000000000" pitchFamily="2" charset="2"/>
              <a:buNone/>
            </a:pPr>
            <a:r>
              <a:rPr lang="zh-CN" altLang="en-US">
                <a:latin typeface="Times New Roman" panose="02020603050405020304" pitchFamily="18" charset="0"/>
              </a:rPr>
              <a:t>（</a:t>
            </a:r>
            <a:r>
              <a:rPr lang="en-US" altLang="zh-CN">
                <a:latin typeface="Times New Roman" panose="02020603050405020304" pitchFamily="18" charset="0"/>
              </a:rPr>
              <a:t>5</a:t>
            </a:r>
            <a:r>
              <a:rPr lang="zh-CN" altLang="en-US">
                <a:latin typeface="Times New Roman" panose="02020603050405020304" pitchFamily="18" charset="0"/>
              </a:rPr>
              <a:t>）取走数据字</a:t>
            </a:r>
          </a:p>
          <a:p>
            <a:pPr marL="1085850" lvl="1" indent="-457200" eaLnBrk="1" hangingPunct="1">
              <a:lnSpc>
                <a:spcPct val="130000"/>
              </a:lnSpc>
              <a:spcBef>
                <a:spcPct val="0"/>
              </a:spcBef>
              <a:buClrTx/>
            </a:pPr>
            <a:r>
              <a:rPr lang="zh-CN" altLang="en-US">
                <a:latin typeface="Times New Roman" panose="02020603050405020304" pitchFamily="18" charset="0"/>
                <a:hlinkClick r:id="rId3" action="ppaction://hlinkfile"/>
              </a:rPr>
              <a:t>“</a:t>
            </a:r>
            <a:r>
              <a:rPr lang="zh-CN" altLang="en-US">
                <a:hlinkClick r:id="rId3" action="ppaction://hlinkfile"/>
              </a:rPr>
              <a:t>写</a:t>
            </a:r>
            <a:r>
              <a:rPr lang="zh-CN" altLang="en-US">
                <a:latin typeface="Times New Roman" panose="02020603050405020304" pitchFamily="18" charset="0"/>
                <a:hlinkClick r:id="rId3" action="ppaction://hlinkfile"/>
              </a:rPr>
              <a:t>”</a:t>
            </a:r>
            <a:r>
              <a:rPr lang="zh-CN" altLang="en-US">
                <a:hlinkClick r:id="rId3" action="ppaction://hlinkfile"/>
              </a:rPr>
              <a:t>访问</a:t>
            </a:r>
            <a:r>
              <a:rPr lang="zh-CN" altLang="en-US"/>
              <a:t>命中</a:t>
            </a:r>
          </a:p>
          <a:p>
            <a:pPr marL="457200" indent="-457200" eaLnBrk="1" hangingPunct="1">
              <a:buFont typeface="Wingdings" panose="05000000000000000000" pitchFamily="2" charset="2"/>
              <a:buAutoNum type="arabicPeriod" startAt="3"/>
            </a:pPr>
            <a:endParaRPr lang="en-US" altLang="zh-CN">
              <a:solidFill>
                <a:schemeClr val="tx1"/>
              </a:solidFill>
            </a:endParaRPr>
          </a:p>
        </p:txBody>
      </p:sp>
    </p:spTree>
  </p:cSld>
  <p:clrMapOvr>
    <a:masterClrMapping/>
  </p:clrMapOvr>
  <p:transition>
    <p:pull dir="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tLang="zh-CN">
                <a:latin typeface="黑体" panose="02010609060101010101" pitchFamily="49" charset="-122"/>
              </a:rPr>
              <a:t>5.2 Cache</a:t>
            </a:r>
            <a:r>
              <a:rPr lang="zh-CN" altLang="en-US">
                <a:latin typeface="黑体" panose="02010609060101010101" pitchFamily="49" charset="-122"/>
              </a:rPr>
              <a:t>基本知识</a:t>
            </a:r>
          </a:p>
        </p:txBody>
      </p:sp>
      <p:sp>
        <p:nvSpPr>
          <p:cNvPr id="38915" name="Rectangle 3" descr="Rectangle: Click to edit Master text styles&#10;Second level&#10;Third level&#10;Fourth level&#10;Fifth level"/>
          <p:cNvSpPr>
            <a:spLocks noGrp="1" noChangeArrowheads="1"/>
          </p:cNvSpPr>
          <p:nvPr>
            <p:ph type="body" idx="1"/>
          </p:nvPr>
        </p:nvSpPr>
        <p:spPr/>
        <p:txBody>
          <a:bodyPr/>
          <a:lstStyle/>
          <a:p>
            <a:pPr marL="1085850" lvl="1" indent="-457200" eaLnBrk="1" hangingPunct="1"/>
            <a:r>
              <a:rPr lang="zh-CN" altLang="en-US"/>
              <a:t>设置了一个</a:t>
            </a:r>
            <a:r>
              <a:rPr lang="zh-CN" altLang="en-US">
                <a:solidFill>
                  <a:srgbClr val="D60093"/>
                </a:solidFill>
              </a:rPr>
              <a:t>写缓冲器</a:t>
            </a:r>
          </a:p>
          <a:p>
            <a:pPr lvl="2" eaLnBrk="1" hangingPunct="1">
              <a:buFont typeface="Wingdings" panose="05000000000000000000" pitchFamily="2" charset="2"/>
              <a:buNone/>
            </a:pPr>
            <a:r>
              <a:rPr lang="zh-CN" altLang="en-US"/>
              <a:t>   （提高</a:t>
            </a:r>
            <a:r>
              <a:rPr lang="zh-CN" altLang="en-US">
                <a:latin typeface="Times New Roman" panose="02020603050405020304" pitchFamily="18" charset="0"/>
              </a:rPr>
              <a:t>“</a:t>
            </a:r>
            <a:r>
              <a:rPr lang="zh-CN" altLang="en-US"/>
              <a:t>写</a:t>
            </a:r>
            <a:r>
              <a:rPr lang="zh-CN" altLang="en-US">
                <a:latin typeface="Times New Roman" panose="02020603050405020304" pitchFamily="18" charset="0"/>
              </a:rPr>
              <a:t>”</a:t>
            </a:r>
            <a:r>
              <a:rPr lang="zh-CN" altLang="en-US"/>
              <a:t>访问的速度）</a:t>
            </a:r>
          </a:p>
          <a:p>
            <a:pPr lvl="2" eaLnBrk="1" hangingPunct="1"/>
            <a:r>
              <a:rPr lang="zh-CN" altLang="en-US">
                <a:latin typeface="Times New Roman" panose="02020603050405020304" pitchFamily="18" charset="0"/>
              </a:rPr>
              <a:t>按字寻址的，它含有</a:t>
            </a:r>
            <a:r>
              <a:rPr lang="en-US" altLang="zh-CN">
                <a:solidFill>
                  <a:srgbClr val="9933FF"/>
                </a:solidFill>
                <a:latin typeface="Times New Roman" panose="02020603050405020304" pitchFamily="18" charset="0"/>
              </a:rPr>
              <a:t>4</a:t>
            </a:r>
            <a:r>
              <a:rPr lang="zh-CN" altLang="en-US">
                <a:latin typeface="Times New Roman" panose="02020603050405020304" pitchFamily="18" charset="0"/>
              </a:rPr>
              <a:t>个块，每块大小为</a:t>
            </a:r>
            <a:r>
              <a:rPr lang="en-US" altLang="zh-CN">
                <a:solidFill>
                  <a:srgbClr val="9933FF"/>
                </a:solidFill>
                <a:latin typeface="Times New Roman" panose="02020603050405020304" pitchFamily="18" charset="0"/>
              </a:rPr>
              <a:t>4</a:t>
            </a:r>
            <a:r>
              <a:rPr lang="zh-CN" altLang="en-US">
                <a:latin typeface="Times New Roman" panose="02020603050405020304" pitchFamily="18" charset="0"/>
              </a:rPr>
              <a:t>个字。</a:t>
            </a:r>
          </a:p>
          <a:p>
            <a:pPr lvl="2" eaLnBrk="1" hangingPunct="1"/>
            <a:r>
              <a:rPr lang="zh-CN" altLang="en-US">
                <a:latin typeface="Times New Roman" panose="02020603050405020304" pitchFamily="18" charset="0"/>
              </a:rPr>
              <a:t>当要进行写入操作时，如果写缓冲器不满，那么就把数据和完整的地址写入缓冲器。对</a:t>
            </a:r>
            <a:r>
              <a:rPr lang="en-US" altLang="zh-CN">
                <a:latin typeface="Times New Roman" panose="02020603050405020304" pitchFamily="18" charset="0"/>
              </a:rPr>
              <a:t>CPU</a:t>
            </a:r>
            <a:r>
              <a:rPr lang="zh-CN" altLang="en-US">
                <a:latin typeface="Times New Roman" panose="02020603050405020304" pitchFamily="18" charset="0"/>
              </a:rPr>
              <a:t>而言，本次“写”访问已完成，</a:t>
            </a:r>
            <a:r>
              <a:rPr lang="en-US" altLang="zh-CN">
                <a:latin typeface="Times New Roman" panose="02020603050405020304" pitchFamily="18" charset="0"/>
              </a:rPr>
              <a:t>CPU</a:t>
            </a:r>
            <a:r>
              <a:rPr lang="zh-CN" altLang="en-US">
                <a:latin typeface="Times New Roman" panose="02020603050405020304" pitchFamily="18" charset="0"/>
              </a:rPr>
              <a:t>可以继续往下执行。由写缓冲器负责把该数据写入主存。</a:t>
            </a:r>
          </a:p>
          <a:p>
            <a:pPr lvl="2" eaLnBrk="1" hangingPunct="1"/>
            <a:r>
              <a:rPr lang="zh-CN" altLang="en-US">
                <a:latin typeface="Times New Roman" panose="02020603050405020304" pitchFamily="18" charset="0"/>
              </a:rPr>
              <a:t>在写入缓冲器时，要进行写合并检查。即检查本次写入数据的地址是否与缓冲器内某个有效块的地址匹配。如果匹配，就把新数据与该块合并</a:t>
            </a:r>
            <a:r>
              <a:rPr lang="zh-CN" altLang="en-US"/>
              <a:t> 。</a:t>
            </a:r>
          </a:p>
        </p:txBody>
      </p:sp>
    </p:spTree>
  </p:cSld>
  <p:clrMapOvr>
    <a:masterClrMapping/>
  </p:clrMapOvr>
  <p:transition>
    <p:pull dir="r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zh-CN">
                <a:latin typeface="黑体" panose="02010609060101010101" pitchFamily="49" charset="-122"/>
              </a:rPr>
              <a:t>5.2 Cache</a:t>
            </a:r>
            <a:r>
              <a:rPr lang="zh-CN" altLang="en-US">
                <a:latin typeface="黑体" panose="02010609060101010101" pitchFamily="49" charset="-122"/>
              </a:rPr>
              <a:t>基本知识</a:t>
            </a:r>
          </a:p>
        </p:txBody>
      </p:sp>
      <p:sp>
        <p:nvSpPr>
          <p:cNvPr id="39939" name="Rectangle 3" descr="Rectangle: Click to edit Master text styles&#10;Second level&#10;Third level&#10;Fourth level&#10;Fifth level"/>
          <p:cNvSpPr>
            <a:spLocks noGrp="1" noChangeArrowheads="1"/>
          </p:cNvSpPr>
          <p:nvPr>
            <p:ph type="body" idx="1"/>
          </p:nvPr>
        </p:nvSpPr>
        <p:spPr>
          <a:xfrm>
            <a:off x="685800" y="1219200"/>
            <a:ext cx="7918450" cy="5162550"/>
          </a:xfrm>
        </p:spPr>
        <p:txBody>
          <a:bodyPr/>
          <a:lstStyle/>
          <a:p>
            <a:pPr marL="1085850" lvl="1" indent="-457200" eaLnBrk="1" hangingPunct="1"/>
            <a:r>
              <a:rPr lang="zh-CN" altLang="en-US"/>
              <a:t>发生读不命中与写不命中时的操作</a:t>
            </a:r>
          </a:p>
          <a:p>
            <a:pPr lvl="2" eaLnBrk="1" hangingPunct="1"/>
            <a:r>
              <a:rPr lang="zh-CN" altLang="en-US"/>
              <a:t>读不命中：</a:t>
            </a:r>
            <a:r>
              <a:rPr lang="zh-CN" altLang="en-US">
                <a:latin typeface="Times New Roman" panose="02020603050405020304" pitchFamily="18" charset="0"/>
              </a:rPr>
              <a:t>向</a:t>
            </a:r>
            <a:r>
              <a:rPr lang="en-US" altLang="zh-CN">
                <a:latin typeface="Times New Roman" panose="02020603050405020304" pitchFamily="18" charset="0"/>
              </a:rPr>
              <a:t>CPU</a:t>
            </a:r>
            <a:r>
              <a:rPr lang="zh-CN" altLang="en-US">
                <a:latin typeface="Times New Roman" panose="02020603050405020304" pitchFamily="18" charset="0"/>
              </a:rPr>
              <a:t>发出一个暂停信号，通知它等待，并从下一级存储器中新调入一个数据块（</a:t>
            </a:r>
            <a:r>
              <a:rPr lang="en-US" altLang="zh-CN">
                <a:solidFill>
                  <a:srgbClr val="9933FF"/>
                </a:solidFill>
                <a:latin typeface="Times New Roman" panose="02020603050405020304" pitchFamily="18" charset="0"/>
              </a:rPr>
              <a:t>32</a:t>
            </a:r>
            <a:r>
              <a:rPr lang="zh-CN" altLang="en-US">
                <a:latin typeface="Times New Roman" panose="02020603050405020304" pitchFamily="18" charset="0"/>
              </a:rPr>
              <a:t>字节）。</a:t>
            </a:r>
          </a:p>
          <a:p>
            <a:pPr lvl="2" eaLnBrk="1" hangingPunct="1"/>
            <a:r>
              <a:rPr lang="zh-CN" altLang="en-US">
                <a:latin typeface="Times New Roman" panose="02020603050405020304" pitchFamily="18" charset="0"/>
              </a:rPr>
              <a:t>写不命中：将使数据“绕过”</a:t>
            </a:r>
            <a:r>
              <a:rPr lang="en-US" altLang="zh-CN">
                <a:latin typeface="Times New Roman" panose="02020603050405020304" pitchFamily="18" charset="0"/>
              </a:rPr>
              <a:t>Cache</a:t>
            </a:r>
            <a:r>
              <a:rPr lang="zh-CN" altLang="en-US">
                <a:latin typeface="Times New Roman" panose="02020603050405020304" pitchFamily="18" charset="0"/>
              </a:rPr>
              <a:t>，直接写入主存。 </a:t>
            </a:r>
          </a:p>
          <a:p>
            <a:pPr marL="457200" indent="-457200" eaLnBrk="1" hangingPunct="1">
              <a:buFont typeface="Wingdings" panose="05000000000000000000" pitchFamily="2" charset="2"/>
              <a:buNone/>
            </a:pPr>
            <a:r>
              <a:rPr lang="zh-CN" altLang="sv-SE"/>
              <a:t>对比：</a:t>
            </a:r>
            <a:r>
              <a:rPr lang="sv-SE" altLang="zh-CN">
                <a:solidFill>
                  <a:srgbClr val="40458C"/>
                </a:solidFill>
              </a:rPr>
              <a:t>Alpha AXP 21264</a:t>
            </a:r>
            <a:r>
              <a:rPr lang="zh-CN" altLang="en-US">
                <a:solidFill>
                  <a:srgbClr val="40458C"/>
                </a:solidFill>
              </a:rPr>
              <a:t>的数据</a:t>
            </a:r>
            <a:r>
              <a:rPr lang="sv-SE" altLang="zh-CN">
                <a:solidFill>
                  <a:srgbClr val="40458C"/>
                </a:solidFill>
              </a:rPr>
              <a:t>Cache</a:t>
            </a:r>
            <a:r>
              <a:rPr lang="zh-CN" altLang="en-US">
                <a:solidFill>
                  <a:srgbClr val="40458C"/>
                </a:solidFill>
              </a:rPr>
              <a:t>结构</a:t>
            </a:r>
          </a:p>
          <a:p>
            <a:pPr marL="1085850" lvl="1" indent="-457200" eaLnBrk="1" hangingPunct="1"/>
            <a:r>
              <a:rPr lang="zh-CN" altLang="en-US">
                <a:latin typeface="Times New Roman" panose="02020603050405020304" pitchFamily="18" charset="0"/>
              </a:rPr>
              <a:t>容量：</a:t>
            </a:r>
            <a:r>
              <a:rPr lang="en-US" altLang="zh-CN">
                <a:solidFill>
                  <a:srgbClr val="D60093"/>
                </a:solidFill>
                <a:latin typeface="Times New Roman" panose="02020603050405020304" pitchFamily="18" charset="0"/>
              </a:rPr>
              <a:t>64KB </a:t>
            </a:r>
            <a:r>
              <a:rPr lang="en-US" altLang="zh-CN">
                <a:latin typeface="Times New Roman" panose="02020603050405020304" pitchFamily="18" charset="0"/>
              </a:rPr>
              <a:t>  </a:t>
            </a:r>
            <a:r>
              <a:rPr lang="zh-CN" altLang="en-US">
                <a:latin typeface="Times New Roman" panose="02020603050405020304" pitchFamily="18" charset="0"/>
              </a:rPr>
              <a:t>块大小：</a:t>
            </a:r>
            <a:r>
              <a:rPr lang="en-US" altLang="zh-CN">
                <a:solidFill>
                  <a:srgbClr val="D60093"/>
                </a:solidFill>
                <a:latin typeface="Times New Roman" panose="02020603050405020304" pitchFamily="18" charset="0"/>
              </a:rPr>
              <a:t>64</a:t>
            </a:r>
            <a:r>
              <a:rPr lang="zh-CN" altLang="en-US">
                <a:solidFill>
                  <a:srgbClr val="D60093"/>
                </a:solidFill>
                <a:latin typeface="Times New Roman" panose="02020603050405020304" pitchFamily="18" charset="0"/>
              </a:rPr>
              <a:t>字节</a:t>
            </a:r>
            <a:r>
              <a:rPr lang="zh-CN" altLang="en-US">
                <a:latin typeface="Times New Roman" panose="02020603050405020304" pitchFamily="18" charset="0"/>
              </a:rPr>
              <a:t>     </a:t>
            </a:r>
            <a:r>
              <a:rPr lang="en-US" altLang="zh-CN">
                <a:latin typeface="Times New Roman" panose="02020603050405020304" pitchFamily="18" charset="0"/>
              </a:rPr>
              <a:t>LRU</a:t>
            </a:r>
            <a:r>
              <a:rPr lang="zh-CN" altLang="en-US">
                <a:latin typeface="Times New Roman" panose="02020603050405020304" pitchFamily="18" charset="0"/>
              </a:rPr>
              <a:t>替换策略 </a:t>
            </a:r>
            <a:endParaRPr lang="zh-CN" altLang="en-US">
              <a:solidFill>
                <a:srgbClr val="40458C"/>
              </a:solidFill>
              <a:latin typeface="Times New Roman" panose="02020603050405020304" pitchFamily="18" charset="0"/>
            </a:endParaRPr>
          </a:p>
          <a:p>
            <a:pPr marL="1085850" lvl="1" indent="-457200" eaLnBrk="1" hangingPunct="1"/>
            <a:r>
              <a:rPr lang="zh-CN" altLang="sv-SE"/>
              <a:t>主要区别</a:t>
            </a:r>
          </a:p>
          <a:p>
            <a:pPr lvl="2" eaLnBrk="1" hangingPunct="1"/>
            <a:r>
              <a:rPr lang="zh-CN" altLang="sv-SE">
                <a:latin typeface="Times New Roman" panose="02020603050405020304" pitchFamily="18" charset="0"/>
              </a:rPr>
              <a:t>采用</a:t>
            </a:r>
            <a:r>
              <a:rPr lang="sv-SE" altLang="zh-CN">
                <a:solidFill>
                  <a:srgbClr val="9933FF"/>
                </a:solidFill>
                <a:latin typeface="Times New Roman" panose="02020603050405020304" pitchFamily="18" charset="0"/>
              </a:rPr>
              <a:t>2</a:t>
            </a:r>
            <a:r>
              <a:rPr lang="zh-CN" altLang="sv-SE">
                <a:latin typeface="Times New Roman" panose="02020603050405020304" pitchFamily="18" charset="0"/>
              </a:rPr>
              <a:t>路组相联</a:t>
            </a:r>
          </a:p>
          <a:p>
            <a:pPr lvl="2" eaLnBrk="1" hangingPunct="1"/>
            <a:r>
              <a:rPr lang="zh-CN" altLang="sv-SE">
                <a:latin typeface="Times New Roman" panose="02020603050405020304" pitchFamily="18" charset="0"/>
              </a:rPr>
              <a:t>采用写回法 </a:t>
            </a:r>
          </a:p>
          <a:p>
            <a:pPr marL="1085850" lvl="1" indent="-457200" eaLnBrk="1" hangingPunct="1"/>
            <a:r>
              <a:rPr lang="zh-CN" altLang="sv-SE"/>
              <a:t>没有写缓冲器</a:t>
            </a:r>
            <a:endParaRPr lang="zh-CN" altLang="en-US"/>
          </a:p>
        </p:txBody>
      </p:sp>
    </p:spTree>
  </p:cSld>
  <p:clrMapOvr>
    <a:masterClrMapping/>
  </p:clrMapOvr>
  <p:transition>
    <p:pull dir="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5"/>
          <p:cNvSpPr>
            <a:spLocks noGrp="1" noChangeArrowheads="1"/>
          </p:cNvSpPr>
          <p:nvPr>
            <p:ph type="title"/>
          </p:nvPr>
        </p:nvSpPr>
        <p:spPr/>
        <p:txBody>
          <a:bodyPr/>
          <a:lstStyle/>
          <a:p>
            <a:pPr eaLnBrk="1" hangingPunct="1"/>
            <a:endParaRPr lang="zh-CN" altLang="zh-CN"/>
          </a:p>
        </p:txBody>
      </p:sp>
      <p:graphicFrame>
        <p:nvGraphicFramePr>
          <p:cNvPr id="40963" name="Object 4"/>
          <p:cNvGraphicFramePr>
            <a:graphicFrameLocks noChangeAspect="1"/>
          </p:cNvGraphicFramePr>
          <p:nvPr>
            <p:ph idx="1"/>
          </p:nvPr>
        </p:nvGraphicFramePr>
        <p:xfrm>
          <a:off x="1692275" y="765175"/>
          <a:ext cx="6049963" cy="5538788"/>
        </p:xfrm>
        <a:graphic>
          <a:graphicData uri="http://schemas.openxmlformats.org/presentationml/2006/ole">
            <mc:AlternateContent xmlns:mc="http://schemas.openxmlformats.org/markup-compatibility/2006">
              <mc:Choice xmlns:v="urn:schemas-microsoft-com:vml" Requires="v">
                <p:oleObj spid="_x0000_s40964" name="图片" r:id="rId3" imgW="4447032" imgH="4069080" progId="Word.Picture.8">
                  <p:embed/>
                </p:oleObj>
              </mc:Choice>
              <mc:Fallback>
                <p:oleObj name="图片" r:id="rId3" imgW="4447032" imgH="4069080" progId="Word.Picture.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765175"/>
                        <a:ext cx="6049963" cy="5538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pull dir="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ltLang="zh-CN">
                <a:latin typeface="黑体" panose="02010609060101010101" pitchFamily="49" charset="-122"/>
              </a:rPr>
              <a:t>5.2 Cache</a:t>
            </a:r>
            <a:r>
              <a:rPr lang="zh-CN" altLang="en-US">
                <a:latin typeface="黑体" panose="02010609060101010101" pitchFamily="49" charset="-122"/>
              </a:rPr>
              <a:t>基本知识</a:t>
            </a:r>
          </a:p>
        </p:txBody>
      </p:sp>
      <p:sp>
        <p:nvSpPr>
          <p:cNvPr id="41987" name="Rectangle 3" descr="Rectangle: Click to edit Master text styles&#10;Second level&#10;Third level&#10;Fourth level&#10;Fifth level"/>
          <p:cNvSpPr>
            <a:spLocks noGrp="1" noChangeArrowheads="1"/>
          </p:cNvSpPr>
          <p:nvPr>
            <p:ph type="body" idx="1"/>
          </p:nvPr>
        </p:nvSpPr>
        <p:spPr>
          <a:xfrm>
            <a:off x="685800" y="1773238"/>
            <a:ext cx="8062913" cy="4398962"/>
          </a:xfrm>
        </p:spPr>
        <p:txBody>
          <a:bodyPr/>
          <a:lstStyle/>
          <a:p>
            <a:pPr marL="457200" indent="-457200" eaLnBrk="1" hangingPunct="1">
              <a:lnSpc>
                <a:spcPct val="110000"/>
              </a:lnSpc>
            </a:pPr>
            <a:r>
              <a:rPr lang="zh-CN" altLang="en-US"/>
              <a:t>替换算法</a:t>
            </a:r>
            <a:endParaRPr lang="zh-CN" altLang="en-US">
              <a:solidFill>
                <a:srgbClr val="D60093"/>
              </a:solidFill>
              <a:latin typeface="黑体" panose="02010609060101010101" pitchFamily="49" charset="-122"/>
            </a:endParaRPr>
          </a:p>
          <a:p>
            <a:pPr marL="1085850" lvl="1" indent="-457200" eaLnBrk="1" hangingPunct="1">
              <a:lnSpc>
                <a:spcPct val="110000"/>
              </a:lnSpc>
            </a:pPr>
            <a:r>
              <a:rPr lang="zh-CN" altLang="en-US">
                <a:solidFill>
                  <a:srgbClr val="D60093"/>
                </a:solidFill>
                <a:latin typeface="黑体" panose="02010609060101010101" pitchFamily="49" charset="-122"/>
              </a:rPr>
              <a:t>所</a:t>
            </a:r>
            <a:r>
              <a:rPr lang="zh-CN" altLang="en-US">
                <a:solidFill>
                  <a:srgbClr val="D60093"/>
                </a:solidFill>
                <a:latin typeface="Times New Roman" panose="02020603050405020304" pitchFamily="18" charset="0"/>
              </a:rPr>
              <a:t>要解决的问题：</a:t>
            </a:r>
            <a:r>
              <a:rPr lang="zh-CN" altLang="en-US">
                <a:latin typeface="Times New Roman" panose="02020603050405020304" pitchFamily="18" charset="0"/>
              </a:rPr>
              <a:t>当新调入一块，而</a:t>
            </a:r>
            <a:r>
              <a:rPr lang="en-US" altLang="zh-CN">
                <a:latin typeface="Times New Roman" panose="02020603050405020304" pitchFamily="18" charset="0"/>
              </a:rPr>
              <a:t>Cache</a:t>
            </a:r>
            <a:r>
              <a:rPr lang="zh-CN" altLang="en-US">
                <a:latin typeface="Times New Roman" panose="02020603050405020304" pitchFamily="18" charset="0"/>
              </a:rPr>
              <a:t>又已被占满时，替换哪一块？</a:t>
            </a:r>
          </a:p>
          <a:p>
            <a:pPr lvl="2" eaLnBrk="1" hangingPunct="1">
              <a:lnSpc>
                <a:spcPct val="110000"/>
              </a:lnSpc>
            </a:pPr>
            <a:r>
              <a:rPr lang="zh-CN" altLang="en-US">
                <a:latin typeface="Times New Roman" panose="02020603050405020304" pitchFamily="18" charset="0"/>
              </a:rPr>
              <a:t>直接映像</a:t>
            </a:r>
            <a:r>
              <a:rPr lang="en-US" altLang="zh-CN">
                <a:latin typeface="Times New Roman" panose="02020603050405020304" pitchFamily="18" charset="0"/>
              </a:rPr>
              <a:t>Cache</a:t>
            </a:r>
            <a:r>
              <a:rPr lang="zh-CN" altLang="en-US">
                <a:latin typeface="Times New Roman" panose="02020603050405020304" pitchFamily="18" charset="0"/>
              </a:rPr>
              <a:t>中的替换很简单</a:t>
            </a:r>
          </a:p>
          <a:p>
            <a:pPr lvl="3" eaLnBrk="1" hangingPunct="1">
              <a:lnSpc>
                <a:spcPct val="110000"/>
              </a:lnSpc>
              <a:buFont typeface="Wingdings" panose="05000000000000000000" pitchFamily="2" charset="2"/>
              <a:buNone/>
            </a:pPr>
            <a:r>
              <a:rPr lang="zh-CN" altLang="en-US">
                <a:latin typeface="Times New Roman" panose="02020603050405020304" pitchFamily="18" charset="0"/>
              </a:rPr>
              <a:t>   因为只有一个块，别无选择。</a:t>
            </a:r>
          </a:p>
          <a:p>
            <a:pPr lvl="2" eaLnBrk="1" hangingPunct="1">
              <a:lnSpc>
                <a:spcPct val="110000"/>
              </a:lnSpc>
            </a:pPr>
            <a:r>
              <a:rPr lang="zh-CN" altLang="en-US">
                <a:latin typeface="Times New Roman" panose="02020603050405020304" pitchFamily="18" charset="0"/>
              </a:rPr>
              <a:t>在组相联和全相联</a:t>
            </a:r>
            <a:r>
              <a:rPr lang="en-US" altLang="zh-CN">
                <a:latin typeface="Times New Roman" panose="02020603050405020304" pitchFamily="18" charset="0"/>
              </a:rPr>
              <a:t>Cache</a:t>
            </a:r>
            <a:r>
              <a:rPr lang="zh-CN" altLang="en-US">
                <a:latin typeface="Times New Roman" panose="02020603050405020304" pitchFamily="18" charset="0"/>
              </a:rPr>
              <a:t>中，则有多个块供选择。</a:t>
            </a:r>
          </a:p>
          <a:p>
            <a:pPr marL="1085850" lvl="1" indent="-457200" eaLnBrk="1" hangingPunct="1">
              <a:lnSpc>
                <a:spcPct val="110000"/>
              </a:lnSpc>
            </a:pPr>
            <a:r>
              <a:rPr lang="zh-CN" altLang="en-US">
                <a:latin typeface="Times New Roman" panose="02020603050405020304" pitchFamily="18" charset="0"/>
              </a:rPr>
              <a:t>主要的替换算法有三种</a:t>
            </a:r>
          </a:p>
          <a:p>
            <a:pPr lvl="2" eaLnBrk="1" hangingPunct="1">
              <a:lnSpc>
                <a:spcPct val="110000"/>
              </a:lnSpc>
            </a:pPr>
            <a:r>
              <a:rPr lang="zh-CN" altLang="en-US">
                <a:latin typeface="Times New Roman" panose="02020603050405020304" pitchFamily="18" charset="0"/>
              </a:rPr>
              <a:t>随机法</a:t>
            </a:r>
          </a:p>
          <a:p>
            <a:pPr lvl="3" eaLnBrk="1" hangingPunct="1">
              <a:lnSpc>
                <a:spcPct val="110000"/>
              </a:lnSpc>
              <a:buFont typeface="Wingdings" panose="05000000000000000000" pitchFamily="2" charset="2"/>
              <a:buNone/>
            </a:pPr>
            <a:r>
              <a:rPr lang="zh-CN" altLang="en-US">
                <a:solidFill>
                  <a:srgbClr val="D60093"/>
                </a:solidFill>
                <a:latin typeface="Times New Roman" panose="02020603050405020304" pitchFamily="18" charset="0"/>
              </a:rPr>
              <a:t>      优点：</a:t>
            </a:r>
            <a:r>
              <a:rPr lang="zh-CN" altLang="en-US">
                <a:latin typeface="Times New Roman" panose="02020603050405020304" pitchFamily="18" charset="0"/>
              </a:rPr>
              <a:t>实现简单</a:t>
            </a:r>
          </a:p>
          <a:p>
            <a:pPr lvl="2" eaLnBrk="1" hangingPunct="1">
              <a:lnSpc>
                <a:spcPct val="110000"/>
              </a:lnSpc>
            </a:pPr>
            <a:r>
              <a:rPr lang="zh-CN" altLang="en-US">
                <a:latin typeface="Times New Roman" panose="02020603050405020304" pitchFamily="18" charset="0"/>
              </a:rPr>
              <a:t>先进先出法</a:t>
            </a:r>
            <a:r>
              <a:rPr lang="en-US" altLang="zh-CN">
                <a:latin typeface="Times New Roman" panose="02020603050405020304" pitchFamily="18" charset="0"/>
              </a:rPr>
              <a:t>FIFO</a:t>
            </a:r>
          </a:p>
        </p:txBody>
      </p:sp>
      <p:sp>
        <p:nvSpPr>
          <p:cNvPr id="41988" name="Text Box 4"/>
          <p:cNvSpPr txBox="1">
            <a:spLocks noChangeArrowheads="1"/>
          </p:cNvSpPr>
          <p:nvPr/>
        </p:nvSpPr>
        <p:spPr bwMode="auto">
          <a:xfrm>
            <a:off x="684213" y="1211263"/>
            <a:ext cx="684053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2600">
                <a:solidFill>
                  <a:srgbClr val="0000CC"/>
                </a:solidFill>
                <a:latin typeface="黑体" panose="02010609060101010101" pitchFamily="49" charset="-122"/>
              </a:rPr>
              <a:t>5.2.5 </a:t>
            </a:r>
            <a:r>
              <a:rPr lang="zh-CN" altLang="en-US" sz="2600">
                <a:solidFill>
                  <a:srgbClr val="0000CC"/>
                </a:solidFill>
              </a:rPr>
              <a:t>替换算法</a:t>
            </a:r>
          </a:p>
        </p:txBody>
      </p:sp>
    </p:spTree>
  </p:cSld>
  <p:clrMapOvr>
    <a:masterClrMapping/>
  </p:clrMapOvr>
  <p:transition>
    <p:pull dir="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zh-CN">
                <a:latin typeface="黑体" panose="02010609060101010101" pitchFamily="49" charset="-122"/>
              </a:rPr>
              <a:t>5.2 Cache</a:t>
            </a:r>
            <a:r>
              <a:rPr lang="zh-CN" altLang="en-US">
                <a:latin typeface="黑体" panose="02010609060101010101" pitchFamily="49" charset="-122"/>
              </a:rPr>
              <a:t>基本知识</a:t>
            </a:r>
          </a:p>
        </p:txBody>
      </p:sp>
      <p:sp>
        <p:nvSpPr>
          <p:cNvPr id="43011" name="Rectangle 3" descr="Rectangle: Click to edit Master text styles&#10;Second level&#10;Third level&#10;Fourth level&#10;Fifth level"/>
          <p:cNvSpPr>
            <a:spLocks noGrp="1" noChangeArrowheads="1"/>
          </p:cNvSpPr>
          <p:nvPr>
            <p:ph type="body" idx="1"/>
          </p:nvPr>
        </p:nvSpPr>
        <p:spPr>
          <a:xfrm>
            <a:off x="611188" y="1724025"/>
            <a:ext cx="8134350" cy="4441825"/>
          </a:xfrm>
        </p:spPr>
        <p:txBody>
          <a:bodyPr/>
          <a:lstStyle/>
          <a:p>
            <a:pPr marL="1085850" lvl="1" indent="-457200" eaLnBrk="1" hangingPunct="1"/>
            <a:r>
              <a:rPr lang="zh-CN" altLang="en-US">
                <a:latin typeface="黑体" panose="02010609060101010101" pitchFamily="49" charset="-122"/>
              </a:rPr>
              <a:t>最近最少使用法</a:t>
            </a:r>
            <a:r>
              <a:rPr lang="en-US" altLang="zh-CN">
                <a:latin typeface="黑体" panose="02010609060101010101" pitchFamily="49" charset="-122"/>
              </a:rPr>
              <a:t>LRU</a:t>
            </a:r>
          </a:p>
          <a:p>
            <a:pPr lvl="2" eaLnBrk="1" hangingPunct="1"/>
            <a:r>
              <a:rPr lang="zh-CN" altLang="en-US"/>
              <a:t>选择近期最少被访问的块作为被替换的块。</a:t>
            </a:r>
          </a:p>
          <a:p>
            <a:pPr lvl="2" eaLnBrk="1" hangingPunct="1">
              <a:buFont typeface="Wingdings" panose="05000000000000000000" pitchFamily="2" charset="2"/>
              <a:buNone/>
            </a:pPr>
            <a:r>
              <a:rPr lang="zh-CN" altLang="en-US"/>
              <a:t>　　　　</a:t>
            </a:r>
            <a:r>
              <a:rPr lang="zh-CN" altLang="en-US">
                <a:solidFill>
                  <a:schemeClr val="tx2"/>
                </a:solidFill>
              </a:rPr>
              <a:t>（实现比较困难）</a:t>
            </a:r>
          </a:p>
          <a:p>
            <a:pPr lvl="2" eaLnBrk="1" hangingPunct="1"/>
            <a:r>
              <a:rPr lang="zh-CN" altLang="en-US">
                <a:solidFill>
                  <a:srgbClr val="D60093"/>
                </a:solidFill>
                <a:latin typeface="宋体" panose="02010600030101010101" pitchFamily="2" charset="-122"/>
              </a:rPr>
              <a:t>实际上：</a:t>
            </a:r>
            <a:r>
              <a:rPr lang="zh-CN" altLang="en-US">
                <a:latin typeface="宋体" panose="02010600030101010101" pitchFamily="2" charset="-122"/>
              </a:rPr>
              <a:t>选择最久没有被访问过的块作为被替换的块。</a:t>
            </a:r>
            <a:r>
              <a:rPr lang="zh-CN" altLang="en-US"/>
              <a:t> </a:t>
            </a:r>
            <a:endParaRPr lang="zh-CN" altLang="en-US">
              <a:latin typeface="黑体" panose="02010609060101010101" pitchFamily="49" charset="-122"/>
            </a:endParaRPr>
          </a:p>
          <a:p>
            <a:pPr lvl="2" eaLnBrk="1" hangingPunct="1"/>
            <a:r>
              <a:rPr lang="zh-CN" altLang="en-US">
                <a:solidFill>
                  <a:srgbClr val="D60093"/>
                </a:solidFill>
              </a:rPr>
              <a:t>优点：</a:t>
            </a:r>
            <a:r>
              <a:rPr lang="zh-CN" altLang="en-US"/>
              <a:t>命中率较高</a:t>
            </a:r>
          </a:p>
          <a:p>
            <a:pPr marL="1085850" lvl="1" indent="-457200" eaLnBrk="1" hangingPunct="1"/>
            <a:r>
              <a:rPr lang="en-US" altLang="zh-CN"/>
              <a:t>LRU</a:t>
            </a:r>
            <a:r>
              <a:rPr lang="zh-CN" altLang="en-US"/>
              <a:t>和随机法分别因其不命中率低和实现简单而被广泛采用。</a:t>
            </a:r>
          </a:p>
          <a:p>
            <a:pPr lvl="2" eaLnBrk="1" hangingPunct="1"/>
            <a:r>
              <a:rPr lang="zh-CN" altLang="en-US">
                <a:latin typeface="Times New Roman" panose="02020603050405020304" pitchFamily="18" charset="0"/>
              </a:rPr>
              <a:t>模拟数据表明，对于容量很大的</a:t>
            </a:r>
            <a:r>
              <a:rPr lang="en-US" altLang="zh-CN">
                <a:latin typeface="Times New Roman" panose="02020603050405020304" pitchFamily="18" charset="0"/>
              </a:rPr>
              <a:t>Cache</a:t>
            </a:r>
            <a:r>
              <a:rPr lang="zh-CN" altLang="en-US">
                <a:latin typeface="Times New Roman" panose="02020603050405020304" pitchFamily="18" charset="0"/>
              </a:rPr>
              <a:t>，</a:t>
            </a:r>
            <a:r>
              <a:rPr lang="en-US" altLang="zh-CN">
                <a:latin typeface="Times New Roman" panose="02020603050405020304" pitchFamily="18" charset="0"/>
              </a:rPr>
              <a:t>LRU</a:t>
            </a:r>
            <a:r>
              <a:rPr lang="zh-CN" altLang="en-US">
                <a:latin typeface="Times New Roman" panose="02020603050405020304" pitchFamily="18" charset="0"/>
              </a:rPr>
              <a:t>和随机法的命中率差别不大。</a:t>
            </a:r>
          </a:p>
        </p:txBody>
      </p:sp>
    </p:spTree>
  </p:cSld>
  <p:clrMapOvr>
    <a:masterClrMapping/>
  </p:clrMapOvr>
  <p:transition>
    <p:pull dir="r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ltLang="zh-CN">
                <a:latin typeface="黑体" panose="02010609060101010101" pitchFamily="49" charset="-122"/>
              </a:rPr>
              <a:t>5.2 Cache</a:t>
            </a:r>
            <a:r>
              <a:rPr lang="zh-CN" altLang="en-US">
                <a:latin typeface="黑体" panose="02010609060101010101" pitchFamily="49" charset="-122"/>
              </a:rPr>
              <a:t>基本知识</a:t>
            </a:r>
          </a:p>
        </p:txBody>
      </p:sp>
      <p:sp>
        <p:nvSpPr>
          <p:cNvPr id="44035" name="Rectangle 3" descr="Rectangle: Click to edit Master text styles&#10;Second level&#10;Third level&#10;Fourth level&#10;Fifth level"/>
          <p:cNvSpPr>
            <a:spLocks noGrp="1" noChangeArrowheads="1"/>
          </p:cNvSpPr>
          <p:nvPr>
            <p:ph type="body" idx="1"/>
          </p:nvPr>
        </p:nvSpPr>
        <p:spPr/>
        <p:txBody>
          <a:bodyPr/>
          <a:lstStyle/>
          <a:p>
            <a:pPr marL="457200" indent="-457200" eaLnBrk="1" hangingPunct="1">
              <a:buFont typeface="Wingdings" panose="05000000000000000000" pitchFamily="2" charset="2"/>
              <a:buAutoNum type="arabicPeriod" startAt="2"/>
            </a:pPr>
            <a:r>
              <a:rPr lang="en-US" altLang="zh-CN">
                <a:latin typeface="Times New Roman" panose="02020603050405020304" pitchFamily="18" charset="0"/>
              </a:rPr>
              <a:t>LRU</a:t>
            </a:r>
            <a:r>
              <a:rPr lang="zh-CN" altLang="en-US">
                <a:latin typeface="Times New Roman" panose="02020603050405020304" pitchFamily="18" charset="0"/>
              </a:rPr>
              <a:t>算法的硬件实现 </a:t>
            </a:r>
          </a:p>
          <a:p>
            <a:pPr marL="1085850" lvl="1" indent="-457200" eaLnBrk="1" hangingPunct="1"/>
            <a:r>
              <a:rPr lang="zh-CN" altLang="en-US"/>
              <a:t>堆栈法 </a:t>
            </a:r>
          </a:p>
          <a:p>
            <a:pPr lvl="2" eaLnBrk="1" hangingPunct="1">
              <a:lnSpc>
                <a:spcPct val="130000"/>
              </a:lnSpc>
            </a:pPr>
            <a:r>
              <a:rPr lang="zh-CN" altLang="en-US">
                <a:latin typeface="Times New Roman" panose="02020603050405020304" pitchFamily="18" charset="0"/>
              </a:rPr>
              <a:t>用一个堆栈来记录组相联</a:t>
            </a:r>
            <a:r>
              <a:rPr lang="en-US" altLang="zh-CN">
                <a:latin typeface="Times New Roman" panose="02020603050405020304" pitchFamily="18" charset="0"/>
              </a:rPr>
              <a:t>Cache</a:t>
            </a:r>
            <a:r>
              <a:rPr lang="zh-CN" altLang="en-US">
                <a:latin typeface="Times New Roman" panose="02020603050405020304" pitchFamily="18" charset="0"/>
              </a:rPr>
              <a:t>的同一组中各块被访问的先后次序。</a:t>
            </a:r>
          </a:p>
          <a:p>
            <a:pPr lvl="2" eaLnBrk="1" hangingPunct="1">
              <a:lnSpc>
                <a:spcPct val="130000"/>
              </a:lnSpc>
            </a:pPr>
            <a:r>
              <a:rPr lang="zh-CN" altLang="en-US">
                <a:latin typeface="Times New Roman" panose="02020603050405020304" pitchFamily="18" charset="0"/>
              </a:rPr>
              <a:t>用堆栈元素的物理位置来反映先后次序</a:t>
            </a:r>
          </a:p>
          <a:p>
            <a:pPr lvl="3" eaLnBrk="1" hangingPunct="1">
              <a:lnSpc>
                <a:spcPct val="130000"/>
              </a:lnSpc>
            </a:pPr>
            <a:r>
              <a:rPr lang="zh-CN" altLang="en-US">
                <a:latin typeface="Times New Roman" panose="02020603050405020304" pitchFamily="18" charset="0"/>
              </a:rPr>
              <a:t>栈底记录的是该组中最早被访问过的块，次栈底记录的是该组中第二个被访问过的块，</a:t>
            </a:r>
            <a:r>
              <a:rPr lang="en-US" altLang="zh-CN">
                <a:latin typeface="Times New Roman" panose="02020603050405020304" pitchFamily="18" charset="0"/>
              </a:rPr>
              <a:t>…</a:t>
            </a:r>
            <a:r>
              <a:rPr lang="zh-CN" altLang="en-US">
                <a:latin typeface="Times New Roman" panose="02020603050405020304" pitchFamily="18" charset="0"/>
              </a:rPr>
              <a:t>，栈顶记录的是刚访问过的块。</a:t>
            </a:r>
          </a:p>
          <a:p>
            <a:pPr lvl="3" eaLnBrk="1" hangingPunct="1">
              <a:lnSpc>
                <a:spcPct val="130000"/>
              </a:lnSpc>
            </a:pPr>
            <a:r>
              <a:rPr lang="zh-CN" altLang="en-US">
                <a:latin typeface="Times New Roman" panose="02020603050405020304" pitchFamily="18" charset="0"/>
              </a:rPr>
              <a:t>当需要替换时，从栈底得到应该被替换的块（块地址）。 </a:t>
            </a:r>
          </a:p>
        </p:txBody>
      </p:sp>
    </p:spTree>
  </p:cSld>
  <p:clrMapOvr>
    <a:masterClrMapping/>
  </p:clrMapOvr>
  <p:transition>
    <p:pull dir="rd"/>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5"/>
          <p:cNvSpPr>
            <a:spLocks noGrp="1" noChangeArrowheads="1"/>
          </p:cNvSpPr>
          <p:nvPr>
            <p:ph type="title"/>
          </p:nvPr>
        </p:nvSpPr>
        <p:spPr/>
        <p:txBody>
          <a:bodyPr/>
          <a:lstStyle/>
          <a:p>
            <a:pPr eaLnBrk="1" hangingPunct="1"/>
            <a:r>
              <a:rPr lang="en-US" altLang="zh-CN">
                <a:latin typeface="黑体" panose="02010609060101010101" pitchFamily="49" charset="-122"/>
              </a:rPr>
              <a:t>5.2 Cache</a:t>
            </a:r>
            <a:r>
              <a:rPr lang="zh-CN" altLang="en-US">
                <a:latin typeface="黑体" panose="02010609060101010101" pitchFamily="49" charset="-122"/>
              </a:rPr>
              <a:t>基本知识</a:t>
            </a:r>
          </a:p>
        </p:txBody>
      </p:sp>
      <p:graphicFrame>
        <p:nvGraphicFramePr>
          <p:cNvPr id="45059" name="Object 4"/>
          <p:cNvGraphicFramePr>
            <a:graphicFrameLocks noChangeAspect="1"/>
          </p:cNvGraphicFramePr>
          <p:nvPr>
            <p:ph idx="1"/>
          </p:nvPr>
        </p:nvGraphicFramePr>
        <p:xfrm>
          <a:off x="684213" y="1916113"/>
          <a:ext cx="8027987" cy="3690937"/>
        </p:xfrm>
        <a:graphic>
          <a:graphicData uri="http://schemas.openxmlformats.org/presentationml/2006/ole">
            <mc:AlternateContent xmlns:mc="http://schemas.openxmlformats.org/markup-compatibility/2006">
              <mc:Choice xmlns:v="urn:schemas-microsoft-com:vml" Requires="v">
                <p:oleObj spid="_x0000_s45060" name="图片" r:id="rId3" imgW="5140452" imgH="2362200" progId="Word.Picture.8">
                  <p:embed/>
                </p:oleObj>
              </mc:Choice>
              <mc:Fallback>
                <p:oleObj name="图片" r:id="rId3" imgW="5140452" imgH="2362200" progId="Word.Picture.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1916113"/>
                        <a:ext cx="8027987" cy="3690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pull dir="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4" descr="5-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1789113"/>
            <a:ext cx="6835775" cy="394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Rectangle 5"/>
          <p:cNvSpPr>
            <a:spLocks noChangeArrowheads="1"/>
          </p:cNvSpPr>
          <p:nvPr/>
        </p:nvSpPr>
        <p:spPr bwMode="auto">
          <a:xfrm>
            <a:off x="755650" y="1484313"/>
            <a:ext cx="7920038" cy="1295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a:solidFill>
                <a:schemeClr val="tx1"/>
              </a:solidFill>
            </a:endParaRPr>
          </a:p>
        </p:txBody>
      </p:sp>
      <p:sp>
        <p:nvSpPr>
          <p:cNvPr id="7172" name="Rectangle 2"/>
          <p:cNvSpPr>
            <a:spLocks noGrp="1" noChangeArrowheads="1"/>
          </p:cNvSpPr>
          <p:nvPr>
            <p:ph type="title"/>
          </p:nvPr>
        </p:nvSpPr>
        <p:spPr/>
        <p:txBody>
          <a:bodyPr/>
          <a:lstStyle/>
          <a:p>
            <a:pPr eaLnBrk="1" hangingPunct="1"/>
            <a:r>
              <a:rPr lang="en-US" altLang="zh-CN">
                <a:latin typeface="黑体" panose="02010609060101010101" pitchFamily="49" charset="-122"/>
              </a:rPr>
              <a:t>5.1 </a:t>
            </a:r>
            <a:r>
              <a:rPr lang="zh-CN" altLang="en-US">
                <a:latin typeface="黑体" panose="02010609060101010101" pitchFamily="49" charset="-122"/>
              </a:rPr>
              <a:t>存储器的层次结构</a:t>
            </a:r>
          </a:p>
        </p:txBody>
      </p:sp>
      <p:sp>
        <p:nvSpPr>
          <p:cNvPr id="7173" name="Rectangle 3" descr="Rectangle: Click to edit Master text styles&#10;Second level&#10;Third level&#10;Fourth level&#10;Fifth level"/>
          <p:cNvSpPr>
            <a:spLocks noGrp="1" noChangeArrowheads="1"/>
          </p:cNvSpPr>
          <p:nvPr>
            <p:ph type="body" idx="1"/>
          </p:nvPr>
        </p:nvSpPr>
        <p:spPr>
          <a:xfrm>
            <a:off x="1047750" y="1219200"/>
            <a:ext cx="7772400" cy="1704975"/>
          </a:xfrm>
        </p:spPr>
        <p:txBody>
          <a:bodyPr/>
          <a:lstStyle/>
          <a:p>
            <a:pPr marL="457200" indent="-457200" eaLnBrk="1" hangingPunct="1">
              <a:buFont typeface="Wingdings" panose="05000000000000000000" pitchFamily="2" charset="2"/>
              <a:buAutoNum type="arabicPeriod" startAt="4"/>
            </a:pPr>
            <a:r>
              <a:rPr lang="zh-CN" altLang="en-US"/>
              <a:t>解决方法</a:t>
            </a:r>
          </a:p>
          <a:p>
            <a:pPr marL="1085850" lvl="1" indent="-457200" eaLnBrk="1" hangingPunct="1">
              <a:buFont typeface="Wingdings" panose="05000000000000000000" pitchFamily="2" charset="2"/>
              <a:buNone/>
            </a:pPr>
            <a:r>
              <a:rPr lang="zh-CN" altLang="en-US"/>
              <a:t>    采用多种存储器技术，构成所谓的</a:t>
            </a:r>
            <a:r>
              <a:rPr lang="zh-CN" altLang="en-US">
                <a:solidFill>
                  <a:srgbClr val="FF0000"/>
                </a:solidFill>
              </a:rPr>
              <a:t>存储层次。</a:t>
            </a:r>
          </a:p>
          <a:p>
            <a:pPr marL="457200" indent="-457200" eaLnBrk="1" hangingPunct="1">
              <a:lnSpc>
                <a:spcPct val="130000"/>
              </a:lnSpc>
              <a:spcBef>
                <a:spcPct val="0"/>
              </a:spcBef>
              <a:buClrTx/>
              <a:buFontTx/>
              <a:buNone/>
            </a:pPr>
            <a:r>
              <a:rPr lang="zh-CN" altLang="en-US" b="1">
                <a:solidFill>
                  <a:srgbClr val="FFFF66"/>
                </a:solidFill>
                <a:latin typeface="宋体" panose="02010600030101010101" pitchFamily="2" charset="-122"/>
                <a:ea typeface="宋体" panose="02010600030101010101" pitchFamily="2" charset="-122"/>
              </a:rPr>
              <a:t>         </a:t>
            </a:r>
            <a:endParaRPr lang="en-US" altLang="zh-CN" b="1">
              <a:solidFill>
                <a:srgbClr val="FF0000"/>
              </a:solidFill>
              <a:latin typeface="宋体" panose="02010600030101010101" pitchFamily="2" charset="-122"/>
              <a:ea typeface="宋体" panose="02010600030101010101" pitchFamily="2" charset="-122"/>
            </a:endParaRPr>
          </a:p>
        </p:txBody>
      </p:sp>
      <p:sp>
        <p:nvSpPr>
          <p:cNvPr id="7174" name="Text Box 6"/>
          <p:cNvSpPr txBox="1">
            <a:spLocks noChangeArrowheads="1"/>
          </p:cNvSpPr>
          <p:nvPr/>
        </p:nvSpPr>
        <p:spPr bwMode="auto">
          <a:xfrm>
            <a:off x="3995738" y="5805488"/>
            <a:ext cx="31670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zh-CN" altLang="en-US" sz="2000" b="1">
                <a:solidFill>
                  <a:srgbClr val="000000"/>
                </a:solidFill>
                <a:latin typeface="宋体" panose="02010600030101010101" pitchFamily="2" charset="-122"/>
                <a:ea typeface="宋体" panose="02010600030101010101" pitchFamily="2" charset="-122"/>
              </a:rPr>
              <a:t>多级存储层次</a:t>
            </a:r>
          </a:p>
        </p:txBody>
      </p:sp>
    </p:spTree>
  </p:cSld>
  <p:clrMapOvr>
    <a:masterClrMapping/>
  </p:clrMapOvr>
  <p:transition>
    <p:pull dir="rd"/>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ltLang="zh-CN">
                <a:latin typeface="黑体" panose="02010609060101010101" pitchFamily="49" charset="-122"/>
              </a:rPr>
              <a:t>5.2 Cache</a:t>
            </a:r>
            <a:r>
              <a:rPr lang="zh-CN" altLang="en-US">
                <a:latin typeface="黑体" panose="02010609060101010101" pitchFamily="49" charset="-122"/>
              </a:rPr>
              <a:t>基本知识</a:t>
            </a:r>
          </a:p>
        </p:txBody>
      </p:sp>
      <p:sp>
        <p:nvSpPr>
          <p:cNvPr id="46083" name="Rectangle 3" descr="Rectangle: Click to edit Master text styles&#10;Second level&#10;Third level&#10;Fourth level&#10;Fifth level"/>
          <p:cNvSpPr>
            <a:spLocks noGrp="1" noChangeArrowheads="1"/>
          </p:cNvSpPr>
          <p:nvPr>
            <p:ph type="body" idx="1"/>
          </p:nvPr>
        </p:nvSpPr>
        <p:spPr>
          <a:xfrm>
            <a:off x="34925" y="1219200"/>
            <a:ext cx="8424863" cy="4953000"/>
          </a:xfrm>
        </p:spPr>
        <p:txBody>
          <a:bodyPr/>
          <a:lstStyle/>
          <a:p>
            <a:pPr lvl="2" eaLnBrk="1" hangingPunct="1">
              <a:lnSpc>
                <a:spcPct val="130000"/>
              </a:lnSpc>
            </a:pPr>
            <a:r>
              <a:rPr lang="zh-CN" altLang="en-US"/>
              <a:t>堆栈中的内容必须动态更新 </a:t>
            </a:r>
          </a:p>
          <a:p>
            <a:pPr lvl="3" eaLnBrk="1" hangingPunct="1">
              <a:lnSpc>
                <a:spcPct val="130000"/>
              </a:lnSpc>
            </a:pPr>
            <a:r>
              <a:rPr lang="zh-CN" altLang="en-US">
                <a:latin typeface="Times New Roman" panose="02020603050405020304" pitchFamily="18" charset="0"/>
              </a:rPr>
              <a:t>当</a:t>
            </a:r>
            <a:r>
              <a:rPr lang="en-US" altLang="zh-CN">
                <a:latin typeface="Times New Roman" panose="02020603050405020304" pitchFamily="18" charset="0"/>
              </a:rPr>
              <a:t>Cache</a:t>
            </a:r>
            <a:r>
              <a:rPr lang="zh-CN" altLang="en-US">
                <a:solidFill>
                  <a:srgbClr val="D60093"/>
                </a:solidFill>
                <a:latin typeface="Times New Roman" panose="02020603050405020304" pitchFamily="18" charset="0"/>
              </a:rPr>
              <a:t>访问命中</a:t>
            </a:r>
            <a:r>
              <a:rPr lang="zh-CN" altLang="en-US">
                <a:latin typeface="Times New Roman" panose="02020603050405020304" pitchFamily="18" charset="0"/>
              </a:rPr>
              <a:t>时，通过用块地址进行相联查找，在堆栈中找到相应的元素，然后把该元素的上面的所有元素下压一个位置，同时把本次访问的块地址抽出来，从最上面压入栈顶。而该元素下面的所有元素则保持不动。</a:t>
            </a:r>
          </a:p>
          <a:p>
            <a:pPr lvl="3" eaLnBrk="1" hangingPunct="1">
              <a:lnSpc>
                <a:spcPct val="130000"/>
              </a:lnSpc>
            </a:pPr>
            <a:r>
              <a:rPr lang="zh-CN" altLang="en-US">
                <a:latin typeface="Times New Roman" panose="02020603050405020304" pitchFamily="18" charset="0"/>
              </a:rPr>
              <a:t>如果</a:t>
            </a:r>
            <a:r>
              <a:rPr lang="en-US" altLang="zh-CN">
                <a:latin typeface="Times New Roman" panose="02020603050405020304" pitchFamily="18" charset="0"/>
              </a:rPr>
              <a:t>Cache</a:t>
            </a:r>
            <a:r>
              <a:rPr lang="zh-CN" altLang="en-US">
                <a:solidFill>
                  <a:srgbClr val="D60093"/>
                </a:solidFill>
                <a:latin typeface="Times New Roman" panose="02020603050405020304" pitchFamily="18" charset="0"/>
              </a:rPr>
              <a:t>访问不命中</a:t>
            </a:r>
            <a:r>
              <a:rPr lang="zh-CN" altLang="en-US">
                <a:latin typeface="Times New Roman" panose="02020603050405020304" pitchFamily="18" charset="0"/>
              </a:rPr>
              <a:t>，则把本次访问的块地址从最上面压入栈顶，堆栈中所有原来的元素都下移一个位置。如果</a:t>
            </a:r>
            <a:r>
              <a:rPr lang="en-US" altLang="zh-CN">
                <a:latin typeface="Times New Roman" panose="02020603050405020304" pitchFamily="18" charset="0"/>
              </a:rPr>
              <a:t>Cache</a:t>
            </a:r>
            <a:r>
              <a:rPr lang="zh-CN" altLang="en-US">
                <a:latin typeface="Times New Roman" panose="02020603050405020304" pitchFamily="18" charset="0"/>
              </a:rPr>
              <a:t>中该组已经没有空闲块，就要替换一个块。这时从栈底被挤出去的块地址就是需要被替换的块的块地址。</a:t>
            </a:r>
          </a:p>
        </p:txBody>
      </p:sp>
    </p:spTree>
  </p:cSld>
  <p:clrMapOvr>
    <a:masterClrMapping/>
  </p:clrMapOvr>
  <p:transition>
    <p:pull dir="r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altLang="zh-CN">
                <a:latin typeface="黑体" panose="02010609060101010101" pitchFamily="49" charset="-122"/>
              </a:rPr>
              <a:t>5.2 Cache</a:t>
            </a:r>
            <a:r>
              <a:rPr lang="zh-CN" altLang="en-US">
                <a:latin typeface="黑体" panose="02010609060101010101" pitchFamily="49" charset="-122"/>
              </a:rPr>
              <a:t>基本知识</a:t>
            </a:r>
          </a:p>
        </p:txBody>
      </p:sp>
      <p:sp>
        <p:nvSpPr>
          <p:cNvPr id="47107" name="Rectangle 3" descr="Rectangle: Click to edit Master text styles&#10;Second level&#10;Third level&#10;Fourth level&#10;Fifth level"/>
          <p:cNvSpPr>
            <a:spLocks noGrp="1" noChangeArrowheads="1"/>
          </p:cNvSpPr>
          <p:nvPr>
            <p:ph type="body" idx="1"/>
          </p:nvPr>
        </p:nvSpPr>
        <p:spPr>
          <a:xfrm>
            <a:off x="323850" y="1219200"/>
            <a:ext cx="8351838" cy="4953000"/>
          </a:xfrm>
        </p:spPr>
        <p:txBody>
          <a:bodyPr/>
          <a:lstStyle/>
          <a:p>
            <a:pPr lvl="2" eaLnBrk="1" hangingPunct="1">
              <a:lnSpc>
                <a:spcPct val="110000"/>
              </a:lnSpc>
            </a:pPr>
            <a:r>
              <a:rPr lang="zh-CN" altLang="en-US"/>
              <a:t>堆栈法所需要的硬件</a:t>
            </a:r>
          </a:p>
          <a:p>
            <a:pPr lvl="3" eaLnBrk="1" hangingPunct="1">
              <a:lnSpc>
                <a:spcPct val="110000"/>
              </a:lnSpc>
            </a:pPr>
            <a:r>
              <a:rPr lang="zh-CN" altLang="en-US"/>
              <a:t>需要为每一组都设置一个项数与相联度相同的小堆栈，每一项的位数为</a:t>
            </a:r>
            <a:r>
              <a:rPr lang="en-US" altLang="zh-CN">
                <a:solidFill>
                  <a:srgbClr val="9933FF"/>
                </a:solidFill>
                <a:latin typeface="Times New Roman" panose="02020603050405020304" pitchFamily="18" charset="0"/>
              </a:rPr>
              <a:t>log</a:t>
            </a:r>
            <a:r>
              <a:rPr lang="en-US" altLang="zh-CN" baseline="-25000">
                <a:solidFill>
                  <a:srgbClr val="9933FF"/>
                </a:solidFill>
                <a:latin typeface="Times New Roman" panose="02020603050405020304" pitchFamily="18" charset="0"/>
              </a:rPr>
              <a:t>2</a:t>
            </a:r>
            <a:r>
              <a:rPr lang="en-US" altLang="zh-CN">
                <a:solidFill>
                  <a:srgbClr val="9933FF"/>
                </a:solidFill>
                <a:latin typeface="Times New Roman" panose="02020603050405020304" pitchFamily="18" charset="0"/>
              </a:rPr>
              <a:t>n</a:t>
            </a:r>
            <a:r>
              <a:rPr lang="zh-CN" altLang="en-US">
                <a:latin typeface="Times New Roman" panose="02020603050405020304" pitchFamily="18" charset="0"/>
              </a:rPr>
              <a:t>位。</a:t>
            </a:r>
          </a:p>
          <a:p>
            <a:pPr lvl="2" eaLnBrk="1" hangingPunct="1">
              <a:lnSpc>
                <a:spcPct val="110000"/>
              </a:lnSpc>
            </a:pPr>
            <a:r>
              <a:rPr lang="zh-CN" altLang="en-US">
                <a:latin typeface="Times New Roman" panose="02020603050405020304" pitchFamily="18" charset="0"/>
              </a:rPr>
              <a:t>硬件堆栈所需的功能</a:t>
            </a:r>
          </a:p>
          <a:p>
            <a:pPr lvl="3" eaLnBrk="1" hangingPunct="1">
              <a:lnSpc>
                <a:spcPct val="110000"/>
              </a:lnSpc>
            </a:pPr>
            <a:r>
              <a:rPr lang="zh-CN" altLang="en-US">
                <a:latin typeface="Times New Roman" panose="02020603050405020304" pitchFamily="18" charset="0"/>
              </a:rPr>
              <a:t>相联比较</a:t>
            </a:r>
          </a:p>
          <a:p>
            <a:pPr lvl="3" eaLnBrk="1" hangingPunct="1">
              <a:lnSpc>
                <a:spcPct val="110000"/>
              </a:lnSpc>
            </a:pPr>
            <a:r>
              <a:rPr lang="zh-CN" altLang="en-US">
                <a:latin typeface="Times New Roman" panose="02020603050405020304" pitchFamily="18" charset="0"/>
              </a:rPr>
              <a:t>能全部下移、部分下移和从中间取出一项的功能</a:t>
            </a:r>
          </a:p>
          <a:p>
            <a:pPr lvl="2" eaLnBrk="1" hangingPunct="1">
              <a:lnSpc>
                <a:spcPct val="110000"/>
              </a:lnSpc>
            </a:pPr>
            <a:r>
              <a:rPr lang="zh-CN" altLang="en-US">
                <a:solidFill>
                  <a:srgbClr val="E24C05"/>
                </a:solidFill>
              </a:rPr>
              <a:t>速度较低，</a:t>
            </a:r>
            <a:r>
              <a:rPr lang="zh-CN" altLang="en-US">
                <a:solidFill>
                  <a:srgbClr val="E24C05"/>
                </a:solidFill>
                <a:latin typeface="Times New Roman" panose="02020603050405020304" pitchFamily="18" charset="0"/>
              </a:rPr>
              <a:t>成本较高</a:t>
            </a:r>
            <a:r>
              <a:rPr lang="zh-CN" altLang="en-US">
                <a:latin typeface="Times New Roman" panose="02020603050405020304" pitchFamily="18" charset="0"/>
              </a:rPr>
              <a:t>（只适用于相联度较小的</a:t>
            </a:r>
            <a:r>
              <a:rPr lang="en-US" altLang="zh-CN">
                <a:latin typeface="Times New Roman" panose="02020603050405020304" pitchFamily="18" charset="0"/>
              </a:rPr>
              <a:t>LRU</a:t>
            </a:r>
            <a:r>
              <a:rPr lang="zh-CN" altLang="en-US">
                <a:latin typeface="Times New Roman" panose="02020603050405020304" pitchFamily="18" charset="0"/>
              </a:rPr>
              <a:t>算法）</a:t>
            </a:r>
          </a:p>
          <a:p>
            <a:pPr marL="1085850" lvl="1" indent="-457200" eaLnBrk="1" hangingPunct="1">
              <a:lnSpc>
                <a:spcPct val="110000"/>
              </a:lnSpc>
            </a:pPr>
            <a:r>
              <a:rPr lang="zh-CN" altLang="en-US"/>
              <a:t>比较对法 </a:t>
            </a:r>
          </a:p>
          <a:p>
            <a:pPr lvl="2" eaLnBrk="1" hangingPunct="1">
              <a:lnSpc>
                <a:spcPct val="110000"/>
              </a:lnSpc>
            </a:pPr>
            <a:r>
              <a:rPr lang="zh-CN" altLang="en-US">
                <a:solidFill>
                  <a:srgbClr val="D60093"/>
                </a:solidFill>
              </a:rPr>
              <a:t>基本思路</a:t>
            </a:r>
          </a:p>
          <a:p>
            <a:pPr lvl="2" eaLnBrk="1" hangingPunct="1">
              <a:lnSpc>
                <a:spcPct val="110000"/>
              </a:lnSpc>
              <a:buFont typeface="Wingdings" panose="05000000000000000000" pitchFamily="2" charset="2"/>
              <a:buNone/>
            </a:pPr>
            <a:r>
              <a:rPr lang="zh-CN" altLang="en-US">
                <a:latin typeface="Times New Roman" panose="02020603050405020304" pitchFamily="18" charset="0"/>
              </a:rPr>
              <a:t>               让各块两两组合，构成比较对。每一个比较对用一个触发器的状态来表示它所相关的两个块最近一次被访问的远近次序，再经过门电路就可找到</a:t>
            </a:r>
            <a:r>
              <a:rPr lang="en-US" altLang="zh-CN">
                <a:solidFill>
                  <a:srgbClr val="9933FF"/>
                </a:solidFill>
                <a:latin typeface="Times New Roman" panose="02020603050405020304" pitchFamily="18" charset="0"/>
              </a:rPr>
              <a:t>LRU</a:t>
            </a:r>
            <a:r>
              <a:rPr lang="zh-CN" altLang="en-US">
                <a:latin typeface="Times New Roman" panose="02020603050405020304" pitchFamily="18" charset="0"/>
              </a:rPr>
              <a:t>块</a:t>
            </a:r>
            <a:r>
              <a:rPr lang="zh-CN" altLang="en-US"/>
              <a:t>。 </a:t>
            </a:r>
          </a:p>
        </p:txBody>
      </p:sp>
    </p:spTree>
  </p:cSld>
  <p:clrMapOvr>
    <a:masterClrMapping/>
  </p:clrMapOvr>
  <p:transition>
    <p:pull dir="r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a:latin typeface="黑体" panose="02010609060101010101" pitchFamily="49" charset="-122"/>
              </a:rPr>
              <a:t>5.2 Cache</a:t>
            </a:r>
            <a:r>
              <a:rPr lang="zh-CN" altLang="en-US">
                <a:latin typeface="黑体" panose="02010609060101010101" pitchFamily="49" charset="-122"/>
              </a:rPr>
              <a:t>基本知识</a:t>
            </a:r>
          </a:p>
        </p:txBody>
      </p:sp>
      <p:sp>
        <p:nvSpPr>
          <p:cNvPr id="48131" name="Rectangle 3" descr="Rectangle: Click to edit Master text styles&#10;Second level&#10;Third level&#10;Fourth level&#10;Fifth level"/>
          <p:cNvSpPr>
            <a:spLocks noGrp="1" noChangeArrowheads="1"/>
          </p:cNvSpPr>
          <p:nvPr>
            <p:ph type="body" idx="1"/>
          </p:nvPr>
        </p:nvSpPr>
        <p:spPr>
          <a:xfrm>
            <a:off x="611188" y="1219200"/>
            <a:ext cx="7916862" cy="4953000"/>
          </a:xfrm>
        </p:spPr>
        <p:txBody>
          <a:bodyPr/>
          <a:lstStyle/>
          <a:p>
            <a:pPr marL="457200" indent="-457200" eaLnBrk="1" hangingPunct="1">
              <a:lnSpc>
                <a:spcPct val="110000"/>
              </a:lnSpc>
              <a:buFont typeface="Wingdings" panose="05000000000000000000" pitchFamily="2" charset="2"/>
              <a:buNone/>
            </a:pPr>
            <a:r>
              <a:rPr lang="en-US" altLang="zh-CN" sz="2000" b="1">
                <a:latin typeface="宋体" panose="02010600030101010101" pitchFamily="2" charset="-122"/>
                <a:ea typeface="宋体" panose="02010600030101010101" pitchFamily="2" charset="-122"/>
              </a:rPr>
              <a:t>    </a:t>
            </a:r>
            <a:r>
              <a:rPr lang="zh-CN" altLang="en-US" sz="2000" b="1">
                <a:latin typeface="宋体" panose="02010600030101010101" pitchFamily="2" charset="-122"/>
                <a:ea typeface="宋体" panose="02010600030101010101" pitchFamily="2" charset="-122"/>
              </a:rPr>
              <a:t>例如：</a:t>
            </a:r>
            <a:r>
              <a:rPr lang="zh-CN" altLang="en-US" sz="2000" b="1">
                <a:solidFill>
                  <a:srgbClr val="000000"/>
                </a:solidFill>
                <a:latin typeface="Times New Roman" panose="02020603050405020304" pitchFamily="18" charset="0"/>
                <a:ea typeface="宋体" panose="02010600030101010101" pitchFamily="2" charset="-122"/>
              </a:rPr>
              <a:t>假设有</a:t>
            </a:r>
            <a:r>
              <a:rPr lang="en-US" altLang="zh-CN" sz="2000" b="1">
                <a:solidFill>
                  <a:srgbClr val="000000"/>
                </a:solidFill>
                <a:latin typeface="Times New Roman" panose="02020603050405020304" pitchFamily="18" charset="0"/>
                <a:ea typeface="宋体" panose="02010600030101010101" pitchFamily="2" charset="-122"/>
              </a:rPr>
              <a:t>A</a:t>
            </a:r>
            <a:r>
              <a:rPr lang="zh-CN" altLang="en-US" sz="2000" b="1">
                <a:solidFill>
                  <a:srgbClr val="000000"/>
                </a:solidFill>
                <a:latin typeface="Times New Roman" panose="02020603050405020304" pitchFamily="18" charset="0"/>
                <a:ea typeface="宋体" panose="02010600030101010101" pitchFamily="2" charset="-122"/>
              </a:rPr>
              <a:t>、</a:t>
            </a:r>
            <a:r>
              <a:rPr lang="en-US" altLang="zh-CN" sz="2000" b="1">
                <a:solidFill>
                  <a:srgbClr val="000000"/>
                </a:solidFill>
                <a:latin typeface="Times New Roman" panose="02020603050405020304" pitchFamily="18" charset="0"/>
                <a:ea typeface="宋体" panose="02010600030101010101" pitchFamily="2" charset="-122"/>
              </a:rPr>
              <a:t>B</a:t>
            </a:r>
            <a:r>
              <a:rPr lang="zh-CN" altLang="en-US" sz="2000" b="1">
                <a:solidFill>
                  <a:srgbClr val="000000"/>
                </a:solidFill>
                <a:latin typeface="Times New Roman" panose="02020603050405020304" pitchFamily="18" charset="0"/>
                <a:ea typeface="宋体" panose="02010600030101010101" pitchFamily="2" charset="-122"/>
              </a:rPr>
              <a:t>、</a:t>
            </a:r>
            <a:r>
              <a:rPr lang="en-US" altLang="zh-CN" sz="2000" b="1">
                <a:solidFill>
                  <a:srgbClr val="000000"/>
                </a:solidFill>
                <a:latin typeface="Times New Roman" panose="02020603050405020304" pitchFamily="18" charset="0"/>
                <a:ea typeface="宋体" panose="02010600030101010101" pitchFamily="2" charset="-122"/>
              </a:rPr>
              <a:t>C</a:t>
            </a:r>
            <a:r>
              <a:rPr lang="zh-CN" altLang="en-US" sz="2000" b="1">
                <a:solidFill>
                  <a:srgbClr val="000000"/>
                </a:solidFill>
                <a:latin typeface="Times New Roman" panose="02020603050405020304" pitchFamily="18" charset="0"/>
                <a:ea typeface="宋体" panose="02010600030101010101" pitchFamily="2" charset="-122"/>
              </a:rPr>
              <a:t>三个块，可以组成</a:t>
            </a:r>
            <a:r>
              <a:rPr lang="en-US" altLang="zh-CN" sz="2000" b="1">
                <a:solidFill>
                  <a:srgbClr val="000000"/>
                </a:solidFill>
                <a:latin typeface="Times New Roman" panose="02020603050405020304" pitchFamily="18" charset="0"/>
                <a:ea typeface="宋体" panose="02010600030101010101" pitchFamily="2" charset="-122"/>
              </a:rPr>
              <a:t>3</a:t>
            </a:r>
            <a:r>
              <a:rPr lang="zh-CN" altLang="en-US" sz="2000" b="1">
                <a:solidFill>
                  <a:srgbClr val="000000"/>
                </a:solidFill>
                <a:latin typeface="Times New Roman" panose="02020603050405020304" pitchFamily="18" charset="0"/>
                <a:ea typeface="宋体" panose="02010600030101010101" pitchFamily="2" charset="-122"/>
              </a:rPr>
              <a:t>对：</a:t>
            </a:r>
            <a:r>
              <a:rPr lang="en-US" altLang="zh-CN" sz="2000" b="1">
                <a:solidFill>
                  <a:srgbClr val="9933FF"/>
                </a:solidFill>
                <a:latin typeface="Times New Roman" panose="02020603050405020304" pitchFamily="18" charset="0"/>
                <a:ea typeface="宋体" panose="02010600030101010101" pitchFamily="2" charset="-122"/>
              </a:rPr>
              <a:t>AB</a:t>
            </a:r>
            <a:r>
              <a:rPr lang="zh-CN" altLang="en-US" sz="2000" b="1">
                <a:solidFill>
                  <a:srgbClr val="9933FF"/>
                </a:solidFill>
                <a:latin typeface="Times New Roman" panose="02020603050405020304" pitchFamily="18" charset="0"/>
                <a:ea typeface="宋体" panose="02010600030101010101" pitchFamily="2" charset="-122"/>
              </a:rPr>
              <a:t>、</a:t>
            </a:r>
            <a:r>
              <a:rPr lang="en-US" altLang="zh-CN" sz="2000" b="1">
                <a:solidFill>
                  <a:srgbClr val="9933FF"/>
                </a:solidFill>
                <a:latin typeface="Times New Roman" panose="02020603050405020304" pitchFamily="18" charset="0"/>
                <a:ea typeface="宋体" panose="02010600030101010101" pitchFamily="2" charset="-122"/>
              </a:rPr>
              <a:t>AC</a:t>
            </a:r>
            <a:r>
              <a:rPr lang="zh-CN" altLang="en-US" sz="2000" b="1">
                <a:solidFill>
                  <a:srgbClr val="9933FF"/>
                </a:solidFill>
                <a:latin typeface="Times New Roman" panose="02020603050405020304" pitchFamily="18" charset="0"/>
                <a:ea typeface="宋体" panose="02010600030101010101" pitchFamily="2" charset="-122"/>
              </a:rPr>
              <a:t>、</a:t>
            </a:r>
          </a:p>
          <a:p>
            <a:pPr marL="457200" indent="-457200" eaLnBrk="1" hangingPunct="1">
              <a:lnSpc>
                <a:spcPct val="110000"/>
              </a:lnSpc>
              <a:buFont typeface="Wingdings" panose="05000000000000000000" pitchFamily="2" charset="2"/>
              <a:buNone/>
            </a:pPr>
            <a:r>
              <a:rPr lang="en-US" altLang="zh-CN" sz="2000" b="1">
                <a:solidFill>
                  <a:srgbClr val="9933FF"/>
                </a:solidFill>
                <a:latin typeface="Times New Roman" panose="02020603050405020304" pitchFamily="18" charset="0"/>
                <a:ea typeface="宋体" panose="02010600030101010101" pitchFamily="2" charset="-122"/>
              </a:rPr>
              <a:t>BC</a:t>
            </a:r>
            <a:r>
              <a:rPr lang="zh-CN" altLang="en-US" sz="2000" b="1">
                <a:solidFill>
                  <a:srgbClr val="000000"/>
                </a:solidFill>
                <a:latin typeface="Times New Roman" panose="02020603050405020304" pitchFamily="18" charset="0"/>
                <a:ea typeface="宋体" panose="02010600030101010101" pitchFamily="2" charset="-122"/>
              </a:rPr>
              <a:t>。每一对中块的访问次序分别用“对触发器”</a:t>
            </a:r>
            <a:r>
              <a:rPr lang="en-US" altLang="zh-CN" sz="2000" b="1">
                <a:solidFill>
                  <a:srgbClr val="9933FF"/>
                </a:solidFill>
                <a:latin typeface="Times New Roman" panose="02020603050405020304" pitchFamily="18" charset="0"/>
                <a:ea typeface="宋体" panose="02010600030101010101" pitchFamily="2" charset="-122"/>
              </a:rPr>
              <a:t>T</a:t>
            </a:r>
            <a:r>
              <a:rPr lang="en-US" altLang="zh-CN" sz="2000" b="1" baseline="-25000">
                <a:solidFill>
                  <a:srgbClr val="9933FF"/>
                </a:solidFill>
                <a:latin typeface="Times New Roman" panose="02020603050405020304" pitchFamily="18" charset="0"/>
                <a:ea typeface="宋体" panose="02010600030101010101" pitchFamily="2" charset="-122"/>
              </a:rPr>
              <a:t>AB</a:t>
            </a:r>
            <a:r>
              <a:rPr lang="zh-CN" altLang="en-US" sz="2000" b="1">
                <a:solidFill>
                  <a:srgbClr val="9933FF"/>
                </a:solidFill>
                <a:latin typeface="Times New Roman" panose="02020603050405020304" pitchFamily="18" charset="0"/>
                <a:ea typeface="宋体" panose="02010600030101010101" pitchFamily="2" charset="-122"/>
              </a:rPr>
              <a:t>、</a:t>
            </a:r>
            <a:r>
              <a:rPr lang="en-US" altLang="zh-CN" sz="2000" b="1">
                <a:solidFill>
                  <a:srgbClr val="9933FF"/>
                </a:solidFill>
                <a:latin typeface="Times New Roman" panose="02020603050405020304" pitchFamily="18" charset="0"/>
                <a:ea typeface="宋体" panose="02010600030101010101" pitchFamily="2" charset="-122"/>
              </a:rPr>
              <a:t>T</a:t>
            </a:r>
            <a:r>
              <a:rPr lang="en-US" altLang="zh-CN" sz="2000" b="1" baseline="-25000">
                <a:solidFill>
                  <a:srgbClr val="9933FF"/>
                </a:solidFill>
                <a:latin typeface="Times New Roman" panose="02020603050405020304" pitchFamily="18" charset="0"/>
                <a:ea typeface="宋体" panose="02010600030101010101" pitchFamily="2" charset="-122"/>
              </a:rPr>
              <a:t>AC</a:t>
            </a:r>
            <a:r>
              <a:rPr lang="zh-CN" altLang="en-US" sz="2000" b="1">
                <a:solidFill>
                  <a:srgbClr val="9933FF"/>
                </a:solidFill>
                <a:latin typeface="Times New Roman" panose="02020603050405020304" pitchFamily="18" charset="0"/>
                <a:ea typeface="宋体" panose="02010600030101010101" pitchFamily="2" charset="-122"/>
              </a:rPr>
              <a:t>、</a:t>
            </a:r>
            <a:r>
              <a:rPr lang="en-US" altLang="zh-CN" sz="2000" b="1">
                <a:solidFill>
                  <a:srgbClr val="9933FF"/>
                </a:solidFill>
                <a:latin typeface="Times New Roman" panose="02020603050405020304" pitchFamily="18" charset="0"/>
                <a:ea typeface="宋体" panose="02010600030101010101" pitchFamily="2" charset="-122"/>
              </a:rPr>
              <a:t>T</a:t>
            </a:r>
            <a:r>
              <a:rPr lang="en-US" altLang="zh-CN" sz="2000" b="1" baseline="-25000">
                <a:solidFill>
                  <a:srgbClr val="9933FF"/>
                </a:solidFill>
                <a:latin typeface="Times New Roman" panose="02020603050405020304" pitchFamily="18" charset="0"/>
                <a:ea typeface="宋体" panose="02010600030101010101" pitchFamily="2" charset="-122"/>
              </a:rPr>
              <a:t>BC</a:t>
            </a:r>
            <a:r>
              <a:rPr lang="zh-CN" altLang="en-US" sz="2000" b="1">
                <a:solidFill>
                  <a:srgbClr val="000000"/>
                </a:solidFill>
                <a:latin typeface="Times New Roman" panose="02020603050405020304" pitchFamily="18" charset="0"/>
                <a:ea typeface="宋体" panose="02010600030101010101" pitchFamily="2" charset="-122"/>
              </a:rPr>
              <a:t>表示。</a:t>
            </a:r>
          </a:p>
          <a:p>
            <a:pPr marL="1085850" lvl="1" indent="-457200" eaLnBrk="1" hangingPunct="1">
              <a:lnSpc>
                <a:spcPct val="110000"/>
              </a:lnSpc>
              <a:buClr>
                <a:schemeClr val="hlink"/>
              </a:buClr>
              <a:buSzPct val="60000"/>
              <a:buFont typeface="Wingdings" panose="05000000000000000000" pitchFamily="2" charset="2"/>
              <a:buChar char="p"/>
            </a:pPr>
            <a:r>
              <a:rPr lang="en-US" altLang="zh-CN" sz="2000" b="1">
                <a:solidFill>
                  <a:srgbClr val="D60093"/>
                </a:solidFill>
                <a:latin typeface="Times New Roman" panose="02020603050405020304" pitchFamily="18" charset="0"/>
                <a:ea typeface="宋体" panose="02010600030101010101" pitchFamily="2" charset="-122"/>
              </a:rPr>
              <a:t>T</a:t>
            </a:r>
            <a:r>
              <a:rPr lang="en-US" altLang="zh-CN" sz="2000" b="1" baseline="-25000">
                <a:solidFill>
                  <a:srgbClr val="D60093"/>
                </a:solidFill>
                <a:latin typeface="Times New Roman" panose="02020603050405020304" pitchFamily="18" charset="0"/>
                <a:ea typeface="宋体" panose="02010600030101010101" pitchFamily="2" charset="-122"/>
              </a:rPr>
              <a:t>AB</a:t>
            </a:r>
            <a:r>
              <a:rPr lang="zh-CN" altLang="en-US" sz="2000" b="1">
                <a:solidFill>
                  <a:srgbClr val="000000"/>
                </a:solidFill>
                <a:latin typeface="Times New Roman" panose="02020603050405020304" pitchFamily="18" charset="0"/>
                <a:ea typeface="宋体" panose="02010600030101010101" pitchFamily="2" charset="-122"/>
              </a:rPr>
              <a:t>为“</a:t>
            </a:r>
            <a:r>
              <a:rPr lang="en-US" altLang="zh-CN" sz="2000" b="1">
                <a:solidFill>
                  <a:srgbClr val="D60093"/>
                </a:solidFill>
                <a:latin typeface="Times New Roman" panose="02020603050405020304" pitchFamily="18" charset="0"/>
                <a:ea typeface="宋体" panose="02010600030101010101" pitchFamily="2" charset="-122"/>
              </a:rPr>
              <a:t>1</a:t>
            </a:r>
            <a:r>
              <a:rPr lang="en-US" altLang="zh-CN" sz="2000" b="1">
                <a:solidFill>
                  <a:srgbClr val="000000"/>
                </a:solidFill>
                <a:latin typeface="Times New Roman" panose="02020603050405020304" pitchFamily="18" charset="0"/>
                <a:ea typeface="宋体" panose="02010600030101010101" pitchFamily="2" charset="-122"/>
              </a:rPr>
              <a:t>”</a:t>
            </a:r>
            <a:r>
              <a:rPr lang="zh-CN" altLang="en-US" sz="2000" b="1">
                <a:solidFill>
                  <a:srgbClr val="000000"/>
                </a:solidFill>
                <a:latin typeface="Times New Roman" panose="02020603050405020304" pitchFamily="18" charset="0"/>
                <a:ea typeface="宋体" panose="02010600030101010101" pitchFamily="2" charset="-122"/>
              </a:rPr>
              <a:t>，表示</a:t>
            </a:r>
            <a:r>
              <a:rPr lang="en-US" altLang="zh-CN" sz="2000" b="1">
                <a:solidFill>
                  <a:srgbClr val="D60093"/>
                </a:solidFill>
                <a:latin typeface="Times New Roman" panose="02020603050405020304" pitchFamily="18" charset="0"/>
                <a:ea typeface="宋体" panose="02010600030101010101" pitchFamily="2" charset="-122"/>
              </a:rPr>
              <a:t>A</a:t>
            </a:r>
            <a:r>
              <a:rPr lang="zh-CN" altLang="en-US" sz="2000" b="1">
                <a:solidFill>
                  <a:srgbClr val="000000"/>
                </a:solidFill>
                <a:latin typeface="Times New Roman" panose="02020603050405020304" pitchFamily="18" charset="0"/>
                <a:ea typeface="宋体" panose="02010600030101010101" pitchFamily="2" charset="-122"/>
              </a:rPr>
              <a:t>比</a:t>
            </a:r>
            <a:r>
              <a:rPr lang="en-US" altLang="zh-CN" sz="2000" b="1">
                <a:solidFill>
                  <a:srgbClr val="D60093"/>
                </a:solidFill>
                <a:latin typeface="Times New Roman" panose="02020603050405020304" pitchFamily="18" charset="0"/>
                <a:ea typeface="宋体" panose="02010600030101010101" pitchFamily="2" charset="-122"/>
              </a:rPr>
              <a:t>B</a:t>
            </a:r>
            <a:r>
              <a:rPr lang="zh-CN" altLang="en-US" sz="2000" b="1">
                <a:solidFill>
                  <a:srgbClr val="000000"/>
                </a:solidFill>
                <a:latin typeface="Times New Roman" panose="02020603050405020304" pitchFamily="18" charset="0"/>
                <a:ea typeface="宋体" panose="02010600030101010101" pitchFamily="2" charset="-122"/>
              </a:rPr>
              <a:t>更近被访问过；</a:t>
            </a:r>
          </a:p>
          <a:p>
            <a:pPr marL="1085850" lvl="1" indent="-457200" eaLnBrk="1" hangingPunct="1">
              <a:lnSpc>
                <a:spcPct val="110000"/>
              </a:lnSpc>
              <a:buClr>
                <a:schemeClr val="hlink"/>
              </a:buClr>
              <a:buSzPct val="60000"/>
              <a:buFont typeface="Wingdings" panose="05000000000000000000" pitchFamily="2" charset="2"/>
              <a:buChar char="p"/>
            </a:pPr>
            <a:r>
              <a:rPr lang="en-US" altLang="zh-CN" sz="2000" b="1">
                <a:solidFill>
                  <a:srgbClr val="D60093"/>
                </a:solidFill>
                <a:latin typeface="Times New Roman" panose="02020603050405020304" pitchFamily="18" charset="0"/>
                <a:ea typeface="宋体" panose="02010600030101010101" pitchFamily="2" charset="-122"/>
              </a:rPr>
              <a:t>T</a:t>
            </a:r>
            <a:r>
              <a:rPr lang="en-US" altLang="zh-CN" sz="2000" b="1" baseline="-25000">
                <a:solidFill>
                  <a:srgbClr val="D60093"/>
                </a:solidFill>
                <a:latin typeface="Times New Roman" panose="02020603050405020304" pitchFamily="18" charset="0"/>
                <a:ea typeface="宋体" panose="02010600030101010101" pitchFamily="2" charset="-122"/>
              </a:rPr>
              <a:t>AB</a:t>
            </a:r>
            <a:r>
              <a:rPr lang="zh-CN" altLang="en-US" sz="2000" b="1">
                <a:solidFill>
                  <a:srgbClr val="000000"/>
                </a:solidFill>
                <a:latin typeface="Times New Roman" panose="02020603050405020304" pitchFamily="18" charset="0"/>
                <a:ea typeface="宋体" panose="02010600030101010101" pitchFamily="2" charset="-122"/>
              </a:rPr>
              <a:t>为“</a:t>
            </a:r>
            <a:r>
              <a:rPr lang="en-US" altLang="zh-CN" sz="2000" b="1">
                <a:solidFill>
                  <a:srgbClr val="D60093"/>
                </a:solidFill>
                <a:latin typeface="Times New Roman" panose="02020603050405020304" pitchFamily="18" charset="0"/>
                <a:ea typeface="宋体" panose="02010600030101010101" pitchFamily="2" charset="-122"/>
              </a:rPr>
              <a:t>0</a:t>
            </a:r>
            <a:r>
              <a:rPr lang="en-US" altLang="zh-CN" sz="2000" b="1">
                <a:solidFill>
                  <a:srgbClr val="000000"/>
                </a:solidFill>
                <a:latin typeface="Times New Roman" panose="02020603050405020304" pitchFamily="18" charset="0"/>
                <a:ea typeface="宋体" panose="02010600030101010101" pitchFamily="2" charset="-122"/>
              </a:rPr>
              <a:t>”</a:t>
            </a:r>
            <a:r>
              <a:rPr lang="zh-CN" altLang="en-US" sz="2000" b="1">
                <a:solidFill>
                  <a:srgbClr val="000000"/>
                </a:solidFill>
                <a:latin typeface="Times New Roman" panose="02020603050405020304" pitchFamily="18" charset="0"/>
                <a:ea typeface="宋体" panose="02010600030101010101" pitchFamily="2" charset="-122"/>
              </a:rPr>
              <a:t>，表示</a:t>
            </a:r>
            <a:r>
              <a:rPr lang="en-US" altLang="zh-CN" sz="2000" b="1">
                <a:solidFill>
                  <a:srgbClr val="D60093"/>
                </a:solidFill>
                <a:latin typeface="Times New Roman" panose="02020603050405020304" pitchFamily="18" charset="0"/>
                <a:ea typeface="宋体" panose="02010600030101010101" pitchFamily="2" charset="-122"/>
              </a:rPr>
              <a:t>B</a:t>
            </a:r>
            <a:r>
              <a:rPr lang="zh-CN" altLang="en-US" sz="2000" b="1">
                <a:solidFill>
                  <a:srgbClr val="000000"/>
                </a:solidFill>
                <a:latin typeface="Times New Roman" panose="02020603050405020304" pitchFamily="18" charset="0"/>
                <a:ea typeface="宋体" panose="02010600030101010101" pitchFamily="2" charset="-122"/>
              </a:rPr>
              <a:t>比</a:t>
            </a:r>
            <a:r>
              <a:rPr lang="en-US" altLang="zh-CN" sz="2000" b="1">
                <a:solidFill>
                  <a:srgbClr val="D60093"/>
                </a:solidFill>
                <a:latin typeface="Times New Roman" panose="02020603050405020304" pitchFamily="18" charset="0"/>
                <a:ea typeface="宋体" panose="02010600030101010101" pitchFamily="2" charset="-122"/>
              </a:rPr>
              <a:t>A</a:t>
            </a:r>
            <a:r>
              <a:rPr lang="zh-CN" altLang="en-US" sz="2000" b="1">
                <a:solidFill>
                  <a:srgbClr val="000000"/>
                </a:solidFill>
                <a:latin typeface="Times New Roman" panose="02020603050405020304" pitchFamily="18" charset="0"/>
                <a:ea typeface="宋体" panose="02010600030101010101" pitchFamily="2" charset="-122"/>
              </a:rPr>
              <a:t>更近被访问过。</a:t>
            </a:r>
          </a:p>
          <a:p>
            <a:pPr marL="1085850" lvl="1" indent="-457200" eaLnBrk="1" hangingPunct="1">
              <a:lnSpc>
                <a:spcPct val="110000"/>
              </a:lnSpc>
              <a:buClr>
                <a:schemeClr val="hlink"/>
              </a:buClr>
              <a:buSzPct val="60000"/>
              <a:buFont typeface="Wingdings" panose="05000000000000000000" pitchFamily="2" charset="2"/>
              <a:buChar char="p"/>
            </a:pPr>
            <a:r>
              <a:rPr lang="en-US" altLang="zh-CN" sz="2000" b="1">
                <a:solidFill>
                  <a:srgbClr val="D60093"/>
                </a:solidFill>
                <a:latin typeface="Times New Roman" panose="02020603050405020304" pitchFamily="18" charset="0"/>
                <a:ea typeface="宋体" panose="02010600030101010101" pitchFamily="2" charset="-122"/>
              </a:rPr>
              <a:t>T</a:t>
            </a:r>
            <a:r>
              <a:rPr lang="en-US" altLang="zh-CN" sz="2000" b="1" baseline="-25000">
                <a:solidFill>
                  <a:srgbClr val="D60093"/>
                </a:solidFill>
                <a:latin typeface="Times New Roman" panose="02020603050405020304" pitchFamily="18" charset="0"/>
                <a:ea typeface="宋体" panose="02010600030101010101" pitchFamily="2" charset="-122"/>
              </a:rPr>
              <a:t>AC</a:t>
            </a:r>
            <a:r>
              <a:rPr lang="zh-CN" altLang="en-US" sz="2000" b="1">
                <a:solidFill>
                  <a:srgbClr val="000000"/>
                </a:solidFill>
                <a:latin typeface="Times New Roman" panose="02020603050405020304" pitchFamily="18" charset="0"/>
                <a:ea typeface="宋体" panose="02010600030101010101" pitchFamily="2" charset="-122"/>
              </a:rPr>
              <a:t>、</a:t>
            </a:r>
            <a:r>
              <a:rPr lang="en-US" altLang="zh-CN" sz="2000" b="1">
                <a:solidFill>
                  <a:srgbClr val="D60093"/>
                </a:solidFill>
                <a:latin typeface="Times New Roman" panose="02020603050405020304" pitchFamily="18" charset="0"/>
                <a:ea typeface="宋体" panose="02010600030101010101" pitchFamily="2" charset="-122"/>
              </a:rPr>
              <a:t>T</a:t>
            </a:r>
            <a:r>
              <a:rPr lang="en-US" altLang="zh-CN" sz="2000" b="1" baseline="-25000">
                <a:solidFill>
                  <a:srgbClr val="D60093"/>
                </a:solidFill>
                <a:latin typeface="Times New Roman" panose="02020603050405020304" pitchFamily="18" charset="0"/>
                <a:ea typeface="宋体" panose="02010600030101010101" pitchFamily="2" charset="-122"/>
              </a:rPr>
              <a:t>BC</a:t>
            </a:r>
            <a:r>
              <a:rPr lang="zh-CN" altLang="en-US" sz="2000" b="1">
                <a:solidFill>
                  <a:srgbClr val="000000"/>
                </a:solidFill>
                <a:latin typeface="Times New Roman" panose="02020603050405020304" pitchFamily="18" charset="0"/>
                <a:ea typeface="宋体" panose="02010600030101010101" pitchFamily="2" charset="-122"/>
              </a:rPr>
              <a:t>也是按这样的规则定义。</a:t>
            </a:r>
          </a:p>
          <a:p>
            <a:pPr marL="457200" indent="-457200" eaLnBrk="1" hangingPunct="1">
              <a:lnSpc>
                <a:spcPct val="110000"/>
              </a:lnSpc>
              <a:buFont typeface="Wingdings" panose="05000000000000000000" pitchFamily="2" charset="2"/>
              <a:buNone/>
            </a:pPr>
            <a:r>
              <a:rPr lang="zh-CN" altLang="en-US" sz="2000" b="1">
                <a:solidFill>
                  <a:srgbClr val="000000"/>
                </a:solidFill>
                <a:latin typeface="Times New Roman" panose="02020603050405020304" pitchFamily="18" charset="0"/>
                <a:ea typeface="宋体" panose="02010600030101010101" pitchFamily="2" charset="-122"/>
              </a:rPr>
              <a:t>        </a:t>
            </a:r>
            <a:r>
              <a:rPr lang="zh-CN" altLang="en-US" sz="2000" b="1">
                <a:solidFill>
                  <a:schemeClr val="tx1"/>
                </a:solidFill>
                <a:latin typeface="Times New Roman" panose="02020603050405020304" pitchFamily="18" charset="0"/>
                <a:ea typeface="宋体" panose="02010600030101010101" pitchFamily="2" charset="-122"/>
              </a:rPr>
              <a:t>显然，当</a:t>
            </a:r>
            <a:r>
              <a:rPr lang="en-US" altLang="zh-CN" sz="2000" b="1">
                <a:solidFill>
                  <a:srgbClr val="9933FF"/>
                </a:solidFill>
                <a:latin typeface="Times New Roman" panose="02020603050405020304" pitchFamily="18" charset="0"/>
                <a:ea typeface="宋体" panose="02010600030101010101" pitchFamily="2" charset="-122"/>
              </a:rPr>
              <a:t>T</a:t>
            </a:r>
            <a:r>
              <a:rPr lang="en-US" altLang="zh-CN" sz="2000" b="1" baseline="-25000">
                <a:solidFill>
                  <a:srgbClr val="9933FF"/>
                </a:solidFill>
                <a:latin typeface="Times New Roman" panose="02020603050405020304" pitchFamily="18" charset="0"/>
                <a:ea typeface="宋体" panose="02010600030101010101" pitchFamily="2" charset="-122"/>
              </a:rPr>
              <a:t>AC</a:t>
            </a:r>
            <a:r>
              <a:rPr lang="zh-CN" altLang="en-US" sz="2000" b="1">
                <a:solidFill>
                  <a:srgbClr val="9933FF"/>
                </a:solidFill>
                <a:latin typeface="Times New Roman" panose="02020603050405020304" pitchFamily="18" charset="0"/>
                <a:ea typeface="宋体" panose="02010600030101010101" pitchFamily="2" charset="-122"/>
              </a:rPr>
              <a:t>＝</a:t>
            </a:r>
            <a:r>
              <a:rPr lang="en-US" altLang="zh-CN" sz="2000" b="1">
                <a:solidFill>
                  <a:srgbClr val="9933FF"/>
                </a:solidFill>
                <a:latin typeface="Times New Roman" panose="02020603050405020304" pitchFamily="18" charset="0"/>
                <a:ea typeface="宋体" panose="02010600030101010101" pitchFamily="2" charset="-122"/>
              </a:rPr>
              <a:t>1</a:t>
            </a:r>
            <a:r>
              <a:rPr lang="zh-CN" altLang="en-US" sz="2000" b="1">
                <a:solidFill>
                  <a:schemeClr val="tx1"/>
                </a:solidFill>
                <a:latin typeface="Times New Roman" panose="02020603050405020304" pitchFamily="18" charset="0"/>
                <a:ea typeface="宋体" panose="02010600030101010101" pitchFamily="2" charset="-122"/>
              </a:rPr>
              <a:t>且</a:t>
            </a:r>
            <a:r>
              <a:rPr lang="en-US" altLang="zh-CN" sz="2000" b="1">
                <a:solidFill>
                  <a:srgbClr val="9933FF"/>
                </a:solidFill>
                <a:latin typeface="Times New Roman" panose="02020603050405020304" pitchFamily="18" charset="0"/>
                <a:ea typeface="宋体" panose="02010600030101010101" pitchFamily="2" charset="-122"/>
              </a:rPr>
              <a:t>T</a:t>
            </a:r>
            <a:r>
              <a:rPr lang="en-US" altLang="zh-CN" sz="2000" b="1" baseline="-25000">
                <a:solidFill>
                  <a:srgbClr val="9933FF"/>
                </a:solidFill>
                <a:latin typeface="Times New Roman" panose="02020603050405020304" pitchFamily="18" charset="0"/>
                <a:ea typeface="宋体" panose="02010600030101010101" pitchFamily="2" charset="-122"/>
              </a:rPr>
              <a:t>BC</a:t>
            </a:r>
            <a:r>
              <a:rPr lang="zh-CN" altLang="en-US" sz="2000" b="1">
                <a:solidFill>
                  <a:srgbClr val="9933FF"/>
                </a:solidFill>
                <a:latin typeface="Times New Roman" panose="02020603050405020304" pitchFamily="18" charset="0"/>
                <a:ea typeface="宋体" panose="02010600030101010101" pitchFamily="2" charset="-122"/>
              </a:rPr>
              <a:t>＝</a:t>
            </a:r>
            <a:r>
              <a:rPr lang="en-US" altLang="zh-CN" sz="2000" b="1">
                <a:solidFill>
                  <a:srgbClr val="9933FF"/>
                </a:solidFill>
                <a:latin typeface="Times New Roman" panose="02020603050405020304" pitchFamily="18" charset="0"/>
                <a:ea typeface="宋体" panose="02010600030101010101" pitchFamily="2" charset="-122"/>
              </a:rPr>
              <a:t>1</a:t>
            </a:r>
            <a:r>
              <a:rPr lang="zh-CN" altLang="en-US" sz="2000" b="1">
                <a:solidFill>
                  <a:schemeClr val="tx1"/>
                </a:solidFill>
                <a:latin typeface="Times New Roman" panose="02020603050405020304" pitchFamily="18" charset="0"/>
                <a:ea typeface="宋体" panose="02010600030101010101" pitchFamily="2" charset="-122"/>
              </a:rPr>
              <a:t>时，</a:t>
            </a:r>
            <a:r>
              <a:rPr lang="en-US" altLang="zh-CN" sz="2000" b="1">
                <a:solidFill>
                  <a:srgbClr val="9933FF"/>
                </a:solidFill>
                <a:latin typeface="Times New Roman" panose="02020603050405020304" pitchFamily="18" charset="0"/>
                <a:ea typeface="宋体" panose="02010600030101010101" pitchFamily="2" charset="-122"/>
              </a:rPr>
              <a:t>C</a:t>
            </a:r>
            <a:r>
              <a:rPr lang="zh-CN" altLang="en-US" sz="2000" b="1">
                <a:solidFill>
                  <a:schemeClr val="tx1"/>
                </a:solidFill>
                <a:latin typeface="Times New Roman" panose="02020603050405020304" pitchFamily="18" charset="0"/>
                <a:ea typeface="宋体" panose="02010600030101010101" pitchFamily="2" charset="-122"/>
              </a:rPr>
              <a:t>就是最久没有被访问过了。</a:t>
            </a:r>
          </a:p>
          <a:p>
            <a:pPr marL="457200" indent="-457200" eaLnBrk="1" hangingPunct="1">
              <a:lnSpc>
                <a:spcPct val="110000"/>
              </a:lnSpc>
              <a:buFont typeface="Wingdings" panose="05000000000000000000" pitchFamily="2" charset="2"/>
              <a:buNone/>
            </a:pPr>
            <a:r>
              <a:rPr lang="zh-CN" altLang="en-US" sz="2000" b="1">
                <a:solidFill>
                  <a:srgbClr val="000000"/>
                </a:solidFill>
                <a:latin typeface="Times New Roman" panose="02020603050405020304" pitchFamily="18" charset="0"/>
                <a:ea typeface="宋体" panose="02010600030101010101" pitchFamily="2" charset="-122"/>
              </a:rPr>
              <a:t>                 （</a:t>
            </a:r>
            <a:r>
              <a:rPr lang="en-US" altLang="zh-CN" sz="2000" b="1">
                <a:solidFill>
                  <a:srgbClr val="000000"/>
                </a:solidFill>
                <a:latin typeface="Times New Roman" panose="02020603050405020304" pitchFamily="18" charset="0"/>
                <a:ea typeface="宋体" panose="02010600030101010101" pitchFamily="2" charset="-122"/>
              </a:rPr>
              <a:t>A</a:t>
            </a:r>
            <a:r>
              <a:rPr lang="zh-CN" altLang="en-US" sz="2000" b="1">
                <a:solidFill>
                  <a:srgbClr val="000000"/>
                </a:solidFill>
                <a:latin typeface="Times New Roman" panose="02020603050405020304" pitchFamily="18" charset="0"/>
                <a:ea typeface="宋体" panose="02010600030101010101" pitchFamily="2" charset="-122"/>
              </a:rPr>
              <a:t>比</a:t>
            </a:r>
            <a:r>
              <a:rPr lang="en-US" altLang="zh-CN" sz="2000" b="1">
                <a:solidFill>
                  <a:srgbClr val="000000"/>
                </a:solidFill>
                <a:latin typeface="Times New Roman" panose="02020603050405020304" pitchFamily="18" charset="0"/>
                <a:ea typeface="宋体" panose="02010600030101010101" pitchFamily="2" charset="-122"/>
              </a:rPr>
              <a:t>C</a:t>
            </a:r>
            <a:r>
              <a:rPr lang="zh-CN" altLang="en-US" sz="2000" b="1">
                <a:solidFill>
                  <a:srgbClr val="000000"/>
                </a:solidFill>
                <a:latin typeface="Times New Roman" panose="02020603050405020304" pitchFamily="18" charset="0"/>
                <a:ea typeface="宋体" panose="02010600030101010101" pitchFamily="2" charset="-122"/>
              </a:rPr>
              <a:t>更近被访问过、且</a:t>
            </a:r>
            <a:r>
              <a:rPr lang="en-US" altLang="zh-CN" sz="2000" b="1">
                <a:solidFill>
                  <a:srgbClr val="000000"/>
                </a:solidFill>
                <a:latin typeface="Times New Roman" panose="02020603050405020304" pitchFamily="18" charset="0"/>
                <a:ea typeface="宋体" panose="02010600030101010101" pitchFamily="2" charset="-122"/>
              </a:rPr>
              <a:t>B</a:t>
            </a:r>
            <a:r>
              <a:rPr lang="zh-CN" altLang="en-US" sz="2000" b="1">
                <a:solidFill>
                  <a:srgbClr val="000000"/>
                </a:solidFill>
                <a:latin typeface="Times New Roman" panose="02020603050405020304" pitchFamily="18" charset="0"/>
                <a:ea typeface="宋体" panose="02010600030101010101" pitchFamily="2" charset="-122"/>
              </a:rPr>
              <a:t>比</a:t>
            </a:r>
            <a:r>
              <a:rPr lang="en-US" altLang="zh-CN" sz="2000" b="1">
                <a:solidFill>
                  <a:srgbClr val="000000"/>
                </a:solidFill>
                <a:latin typeface="Times New Roman" panose="02020603050405020304" pitchFamily="18" charset="0"/>
                <a:ea typeface="宋体" panose="02010600030101010101" pitchFamily="2" charset="-122"/>
              </a:rPr>
              <a:t>C</a:t>
            </a:r>
            <a:r>
              <a:rPr lang="zh-CN" altLang="en-US" sz="2000" b="1">
                <a:solidFill>
                  <a:srgbClr val="000000"/>
                </a:solidFill>
                <a:latin typeface="Times New Roman" panose="02020603050405020304" pitchFamily="18" charset="0"/>
                <a:ea typeface="宋体" panose="02010600030101010101" pitchFamily="2" charset="-122"/>
              </a:rPr>
              <a:t>也是更近被访问过）</a:t>
            </a:r>
          </a:p>
          <a:p>
            <a:pPr marL="457200" indent="-457200" eaLnBrk="1" hangingPunct="1">
              <a:lnSpc>
                <a:spcPct val="110000"/>
              </a:lnSpc>
              <a:buFont typeface="Wingdings" panose="05000000000000000000" pitchFamily="2" charset="2"/>
              <a:buNone/>
            </a:pPr>
            <a:r>
              <a:rPr lang="zh-CN" altLang="en-US" sz="2000" b="1">
                <a:solidFill>
                  <a:srgbClr val="000000"/>
                </a:solidFill>
                <a:latin typeface="Times New Roman" panose="02020603050405020304" pitchFamily="18" charset="0"/>
                <a:ea typeface="宋体" panose="02010600030101010101" pitchFamily="2" charset="-122"/>
              </a:rPr>
              <a:t>         即：</a:t>
            </a:r>
            <a:r>
              <a:rPr lang="en-US" altLang="zh-CN" sz="2000" b="1">
                <a:solidFill>
                  <a:srgbClr val="000000"/>
                </a:solidFill>
                <a:latin typeface="Times New Roman" panose="02020603050405020304" pitchFamily="18" charset="0"/>
                <a:ea typeface="宋体" panose="02010600030101010101" pitchFamily="2" charset="-122"/>
              </a:rPr>
              <a:t>C</a:t>
            </a:r>
            <a:r>
              <a:rPr lang="en-US" altLang="zh-CN" sz="2000" b="1" baseline="-25000">
                <a:solidFill>
                  <a:srgbClr val="000000"/>
                </a:solidFill>
                <a:latin typeface="Times New Roman" panose="02020603050405020304" pitchFamily="18" charset="0"/>
                <a:ea typeface="宋体" panose="02010600030101010101" pitchFamily="2" charset="-122"/>
              </a:rPr>
              <a:t>LRU</a:t>
            </a:r>
            <a:r>
              <a:rPr lang="en-US" altLang="zh-CN" sz="2000" b="1">
                <a:solidFill>
                  <a:srgbClr val="000000"/>
                </a:solidFill>
                <a:latin typeface="Times New Roman" panose="02020603050405020304" pitchFamily="18" charset="0"/>
                <a:ea typeface="宋体" panose="02010600030101010101" pitchFamily="2" charset="-122"/>
              </a:rPr>
              <a:t> = T</a:t>
            </a:r>
            <a:r>
              <a:rPr lang="en-US" altLang="zh-CN" sz="2000" b="1" baseline="-25000">
                <a:solidFill>
                  <a:srgbClr val="000000"/>
                </a:solidFill>
                <a:latin typeface="Times New Roman" panose="02020603050405020304" pitchFamily="18" charset="0"/>
                <a:ea typeface="宋体" panose="02010600030101010101" pitchFamily="2" charset="-122"/>
              </a:rPr>
              <a:t>AC</a:t>
            </a:r>
            <a:r>
              <a:rPr lang="en-US" altLang="zh-CN" sz="2000" b="1">
                <a:solidFill>
                  <a:srgbClr val="000000"/>
                </a:solidFill>
                <a:latin typeface="Times New Roman" panose="02020603050405020304" pitchFamily="18" charset="0"/>
                <a:ea typeface="宋体" panose="02010600030101010101" pitchFamily="2" charset="-122"/>
              </a:rPr>
              <a:t>·T</a:t>
            </a:r>
            <a:r>
              <a:rPr lang="en-US" altLang="zh-CN" sz="2000" b="1" baseline="-25000">
                <a:solidFill>
                  <a:srgbClr val="000000"/>
                </a:solidFill>
                <a:latin typeface="Times New Roman" panose="02020603050405020304" pitchFamily="18" charset="0"/>
                <a:ea typeface="宋体" panose="02010600030101010101" pitchFamily="2" charset="-122"/>
              </a:rPr>
              <a:t>BC</a:t>
            </a:r>
          </a:p>
          <a:p>
            <a:pPr marL="457200" indent="-457200" eaLnBrk="1" hangingPunct="1">
              <a:lnSpc>
                <a:spcPct val="110000"/>
              </a:lnSpc>
              <a:buFont typeface="Wingdings" panose="05000000000000000000" pitchFamily="2" charset="2"/>
              <a:buNone/>
            </a:pPr>
            <a:r>
              <a:rPr lang="en-US" altLang="zh-CN" sz="2000" b="1">
                <a:solidFill>
                  <a:srgbClr val="000000"/>
                </a:solidFill>
                <a:latin typeface="Times New Roman" panose="02020603050405020304" pitchFamily="18" charset="0"/>
                <a:ea typeface="宋体" panose="02010600030101010101" pitchFamily="2" charset="-122"/>
              </a:rPr>
              <a:t>        </a:t>
            </a:r>
            <a:r>
              <a:rPr lang="zh-CN" altLang="en-US" sz="2000" b="1">
                <a:solidFill>
                  <a:srgbClr val="000000"/>
                </a:solidFill>
                <a:latin typeface="Times New Roman" panose="02020603050405020304" pitchFamily="18" charset="0"/>
                <a:ea typeface="宋体" panose="02010600030101010101" pitchFamily="2" charset="-122"/>
              </a:rPr>
              <a:t>同理可得：</a:t>
            </a:r>
          </a:p>
          <a:p>
            <a:pPr marL="457200" indent="-457200" eaLnBrk="1" hangingPunct="1">
              <a:lnSpc>
                <a:spcPct val="110000"/>
              </a:lnSpc>
              <a:buFont typeface="Wingdings" panose="05000000000000000000" pitchFamily="2" charset="2"/>
              <a:buNone/>
            </a:pPr>
            <a:r>
              <a:rPr lang="zh-CN" altLang="en-US" sz="2000" b="1">
                <a:solidFill>
                  <a:srgbClr val="000000"/>
                </a:solidFill>
                <a:latin typeface="Times New Roman" panose="02020603050405020304" pitchFamily="18" charset="0"/>
                <a:ea typeface="宋体" panose="02010600030101010101" pitchFamily="2" charset="-122"/>
              </a:rPr>
              <a:t>  </a:t>
            </a:r>
          </a:p>
          <a:p>
            <a:pPr marL="457200" indent="-457200" eaLnBrk="1" hangingPunct="1">
              <a:lnSpc>
                <a:spcPct val="110000"/>
              </a:lnSpc>
              <a:buFont typeface="Wingdings" panose="05000000000000000000" pitchFamily="2" charset="2"/>
              <a:buNone/>
            </a:pPr>
            <a:br>
              <a:rPr lang="zh-CN" altLang="en-US" sz="2000" b="1">
                <a:solidFill>
                  <a:srgbClr val="000000"/>
                </a:solidFill>
                <a:latin typeface="Times New Roman" panose="02020603050405020304" pitchFamily="18" charset="0"/>
                <a:ea typeface="宋体" panose="02010600030101010101" pitchFamily="2" charset="-122"/>
              </a:rPr>
            </a:br>
            <a:r>
              <a:rPr lang="zh-CN" altLang="en-US" sz="2000" b="1">
                <a:solidFill>
                  <a:srgbClr val="000000"/>
                </a:solidFill>
                <a:latin typeface="Times New Roman" panose="02020603050405020304" pitchFamily="18" charset="0"/>
                <a:ea typeface="宋体" panose="02010600030101010101" pitchFamily="2" charset="-122"/>
              </a:rPr>
              <a:t>用触发器和与门实现上述逻辑的电路： </a:t>
            </a:r>
          </a:p>
        </p:txBody>
      </p:sp>
      <p:sp>
        <p:nvSpPr>
          <p:cNvPr id="48132" name="Rectangle 5"/>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a:solidFill>
                <a:schemeClr val="tx1"/>
              </a:solidFill>
            </a:endParaRPr>
          </a:p>
        </p:txBody>
      </p:sp>
      <p:graphicFrame>
        <p:nvGraphicFramePr>
          <p:cNvPr id="48133" name="Object 4"/>
          <p:cNvGraphicFramePr>
            <a:graphicFrameLocks noChangeAspect="1"/>
          </p:cNvGraphicFramePr>
          <p:nvPr/>
        </p:nvGraphicFramePr>
        <p:xfrm>
          <a:off x="2484438" y="4868863"/>
          <a:ext cx="1800225" cy="369887"/>
        </p:xfrm>
        <a:graphic>
          <a:graphicData uri="http://schemas.openxmlformats.org/presentationml/2006/ole">
            <mc:AlternateContent xmlns:mc="http://schemas.openxmlformats.org/markup-compatibility/2006">
              <mc:Choice xmlns:v="urn:schemas-microsoft-com:vml" Requires="v">
                <p:oleObj spid="_x0000_s48136" name="公式" r:id="rId3" imgW="1066337" imgH="215806" progId="Equation.3">
                  <p:embed/>
                </p:oleObj>
              </mc:Choice>
              <mc:Fallback>
                <p:oleObj name="公式" r:id="rId3" imgW="1066337" imgH="215806"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4438" y="4868863"/>
                        <a:ext cx="1800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34" name="Rectangle 7"/>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a:solidFill>
                <a:schemeClr val="tx1"/>
              </a:solidFill>
            </a:endParaRPr>
          </a:p>
        </p:txBody>
      </p:sp>
      <p:graphicFrame>
        <p:nvGraphicFramePr>
          <p:cNvPr id="48135" name="Object 6"/>
          <p:cNvGraphicFramePr>
            <a:graphicFrameLocks noChangeAspect="1"/>
          </p:cNvGraphicFramePr>
          <p:nvPr/>
        </p:nvGraphicFramePr>
        <p:xfrm>
          <a:off x="4716463" y="4868863"/>
          <a:ext cx="1800225" cy="369887"/>
        </p:xfrm>
        <a:graphic>
          <a:graphicData uri="http://schemas.openxmlformats.org/presentationml/2006/ole">
            <mc:AlternateContent xmlns:mc="http://schemas.openxmlformats.org/markup-compatibility/2006">
              <mc:Choice xmlns:v="urn:schemas-microsoft-com:vml" Requires="v">
                <p:oleObj spid="_x0000_s48137" name="公式" r:id="rId5" imgW="1066337" imgH="215806" progId="Equation.3">
                  <p:embed/>
                </p:oleObj>
              </mc:Choice>
              <mc:Fallback>
                <p:oleObj name="公式" r:id="rId5" imgW="1066337" imgH="215806"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463" y="4868863"/>
                        <a:ext cx="1800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pull dir="r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ltLang="zh-CN">
                <a:latin typeface="黑体" panose="02010609060101010101" pitchFamily="49" charset="-122"/>
              </a:rPr>
              <a:t>5.2 Cache</a:t>
            </a:r>
            <a:r>
              <a:rPr lang="zh-CN" altLang="en-US">
                <a:latin typeface="黑体" panose="02010609060101010101" pitchFamily="49" charset="-122"/>
              </a:rPr>
              <a:t>基本知识</a:t>
            </a:r>
          </a:p>
        </p:txBody>
      </p:sp>
      <p:graphicFrame>
        <p:nvGraphicFramePr>
          <p:cNvPr id="49155" name="Object 6"/>
          <p:cNvGraphicFramePr>
            <a:graphicFrameLocks noChangeAspect="1"/>
          </p:cNvGraphicFramePr>
          <p:nvPr>
            <p:ph idx="1"/>
          </p:nvPr>
        </p:nvGraphicFramePr>
        <p:xfrm>
          <a:off x="1763713" y="1700213"/>
          <a:ext cx="5832475" cy="3248025"/>
        </p:xfrm>
        <a:graphic>
          <a:graphicData uri="http://schemas.openxmlformats.org/presentationml/2006/ole">
            <mc:AlternateContent xmlns:mc="http://schemas.openxmlformats.org/markup-compatibility/2006">
              <mc:Choice xmlns:v="urn:schemas-microsoft-com:vml" Requires="v">
                <p:oleObj spid="_x0000_s49157" name="图片" r:id="rId3" imgW="2715768" imgH="1511808" progId="Word.Picture.8">
                  <p:embed/>
                </p:oleObj>
              </mc:Choice>
              <mc:Fallback>
                <p:oleObj name="图片" r:id="rId3" imgW="2715768" imgH="1511808" progId="Word.Picture.8">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1700213"/>
                        <a:ext cx="5832475" cy="3248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156" name="Text Box 8"/>
          <p:cNvSpPr txBox="1">
            <a:spLocks noChangeArrowheads="1"/>
          </p:cNvSpPr>
          <p:nvPr/>
        </p:nvSpPr>
        <p:spPr bwMode="auto">
          <a:xfrm>
            <a:off x="3203575" y="5157788"/>
            <a:ext cx="34559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zh-CN" altLang="en-US" sz="2000" b="1">
                <a:solidFill>
                  <a:schemeClr val="tx1"/>
                </a:solidFill>
                <a:latin typeface="宋体" panose="02010600030101010101" pitchFamily="2" charset="-122"/>
                <a:ea typeface="宋体" panose="02010600030101010101" pitchFamily="2" charset="-122"/>
              </a:rPr>
              <a:t>用比较对法实现</a:t>
            </a:r>
            <a:r>
              <a:rPr lang="en-US" altLang="zh-CN" sz="2000" b="1">
                <a:solidFill>
                  <a:schemeClr val="tx1"/>
                </a:solidFill>
                <a:latin typeface="宋体" panose="02010600030101010101" pitchFamily="2" charset="-122"/>
                <a:ea typeface="宋体" panose="02010600030101010101" pitchFamily="2" charset="-122"/>
              </a:rPr>
              <a:t>LRU</a:t>
            </a:r>
            <a:r>
              <a:rPr lang="zh-CN" altLang="en-US" sz="2000" b="1">
                <a:solidFill>
                  <a:schemeClr val="tx1"/>
                </a:solidFill>
                <a:latin typeface="宋体" panose="02010600030101010101" pitchFamily="2" charset="-122"/>
                <a:ea typeface="宋体" panose="02010600030101010101" pitchFamily="2" charset="-122"/>
              </a:rPr>
              <a:t>算法</a:t>
            </a:r>
            <a:r>
              <a:rPr lang="zh-CN" altLang="en-US">
                <a:solidFill>
                  <a:schemeClr val="tx1"/>
                </a:solidFill>
              </a:rPr>
              <a:t> </a:t>
            </a:r>
          </a:p>
        </p:txBody>
      </p:sp>
    </p:spTree>
  </p:cSld>
  <p:clrMapOvr>
    <a:masterClrMapping/>
  </p:clrMapOvr>
  <p:transition>
    <p:pull dir="rd"/>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altLang="zh-CN">
                <a:latin typeface="黑体" panose="02010609060101010101" pitchFamily="49" charset="-122"/>
              </a:rPr>
              <a:t>5.2 Cache</a:t>
            </a:r>
            <a:r>
              <a:rPr lang="zh-CN" altLang="en-US">
                <a:latin typeface="黑体" panose="02010609060101010101" pitchFamily="49" charset="-122"/>
              </a:rPr>
              <a:t>基本知识</a:t>
            </a:r>
          </a:p>
        </p:txBody>
      </p:sp>
      <p:sp>
        <p:nvSpPr>
          <p:cNvPr id="50179" name="Rectangle 3" descr="Rectangle: Click to edit Master text styles&#10;Second level&#10;Third level&#10;Fourth level&#10;Fifth level"/>
          <p:cNvSpPr>
            <a:spLocks noGrp="1" noChangeArrowheads="1"/>
          </p:cNvSpPr>
          <p:nvPr>
            <p:ph type="body" idx="1"/>
          </p:nvPr>
        </p:nvSpPr>
        <p:spPr/>
        <p:txBody>
          <a:bodyPr/>
          <a:lstStyle/>
          <a:p>
            <a:pPr lvl="2" eaLnBrk="1" hangingPunct="1"/>
            <a:r>
              <a:rPr lang="zh-CN" altLang="en-US"/>
              <a:t>比较对法所需的硬件量</a:t>
            </a:r>
          </a:p>
          <a:p>
            <a:pPr lvl="3" eaLnBrk="1" hangingPunct="1"/>
            <a:r>
              <a:rPr lang="zh-CN" altLang="en-US"/>
              <a:t>与门 </a:t>
            </a:r>
          </a:p>
          <a:p>
            <a:pPr lvl="2" eaLnBrk="1" hangingPunct="1">
              <a:buFont typeface="Wingdings" panose="05000000000000000000" pitchFamily="2" charset="2"/>
              <a:buNone/>
            </a:pPr>
            <a:r>
              <a:rPr lang="zh-CN" altLang="en-US"/>
              <a:t>             有多少个块，就要有多少个与门； 每个与门的输入端要连接所有与之相关的触发器。 </a:t>
            </a:r>
          </a:p>
          <a:p>
            <a:pPr lvl="2" eaLnBrk="1" hangingPunct="1">
              <a:buFont typeface="Wingdings" panose="05000000000000000000" pitchFamily="2" charset="2"/>
              <a:buNone/>
            </a:pPr>
            <a:r>
              <a:rPr lang="zh-CN" altLang="en-US">
                <a:latin typeface="Times New Roman" panose="02020603050405020304" pitchFamily="18" charset="0"/>
              </a:rPr>
              <a:t>              对于一个具有</a:t>
            </a:r>
            <a:r>
              <a:rPr lang="en-US" altLang="zh-CN">
                <a:solidFill>
                  <a:srgbClr val="9933FF"/>
                </a:solidFill>
                <a:latin typeface="Times New Roman" panose="02020603050405020304" pitchFamily="18" charset="0"/>
              </a:rPr>
              <a:t>P</a:t>
            </a:r>
            <a:r>
              <a:rPr lang="zh-CN" altLang="en-US">
                <a:latin typeface="Times New Roman" panose="02020603050405020304" pitchFamily="18" charset="0"/>
              </a:rPr>
              <a:t>块的组中的任何一个块来说，由于它可以跟除了它自己以外的所有其他的块两两组合，所以与该块相关的比较对触发器个数为</a:t>
            </a:r>
            <a:r>
              <a:rPr lang="en-US" altLang="zh-CN">
                <a:solidFill>
                  <a:srgbClr val="9933FF"/>
                </a:solidFill>
                <a:latin typeface="Times New Roman" panose="02020603050405020304" pitchFamily="18" charset="0"/>
              </a:rPr>
              <a:t>P</a:t>
            </a:r>
            <a:r>
              <a:rPr lang="zh-CN" altLang="en-US">
                <a:solidFill>
                  <a:srgbClr val="9933FF"/>
                </a:solidFill>
                <a:latin typeface="Times New Roman" panose="02020603050405020304" pitchFamily="18" charset="0"/>
              </a:rPr>
              <a:t>－</a:t>
            </a:r>
            <a:r>
              <a:rPr lang="en-US" altLang="zh-CN">
                <a:solidFill>
                  <a:srgbClr val="9933FF"/>
                </a:solidFill>
                <a:latin typeface="Times New Roman" panose="02020603050405020304" pitchFamily="18" charset="0"/>
              </a:rPr>
              <a:t>1</a:t>
            </a:r>
            <a:r>
              <a:rPr lang="zh-CN" altLang="en-US">
                <a:latin typeface="Times New Roman" panose="02020603050405020304" pitchFamily="18" charset="0"/>
              </a:rPr>
              <a:t>，因而其相应的与门的输入端数是</a:t>
            </a:r>
            <a:r>
              <a:rPr lang="en-US" altLang="zh-CN">
                <a:solidFill>
                  <a:srgbClr val="9933FF"/>
                </a:solidFill>
                <a:latin typeface="Times New Roman" panose="02020603050405020304" pitchFamily="18" charset="0"/>
              </a:rPr>
              <a:t>P</a:t>
            </a:r>
            <a:r>
              <a:rPr lang="zh-CN" altLang="en-US">
                <a:solidFill>
                  <a:srgbClr val="9933FF"/>
                </a:solidFill>
                <a:latin typeface="Times New Roman" panose="02020603050405020304" pitchFamily="18" charset="0"/>
              </a:rPr>
              <a:t>－</a:t>
            </a:r>
            <a:r>
              <a:rPr lang="en-US" altLang="zh-CN">
                <a:solidFill>
                  <a:srgbClr val="9933FF"/>
                </a:solidFill>
                <a:latin typeface="Times New Roman" panose="02020603050405020304" pitchFamily="18" charset="0"/>
              </a:rPr>
              <a:t>1</a:t>
            </a:r>
            <a:r>
              <a:rPr lang="zh-CN" altLang="en-US">
                <a:latin typeface="Times New Roman" panose="02020603050405020304" pitchFamily="18" charset="0"/>
              </a:rPr>
              <a:t>。 </a:t>
            </a:r>
          </a:p>
          <a:p>
            <a:pPr lvl="3" eaLnBrk="1" hangingPunct="1"/>
            <a:r>
              <a:rPr lang="zh-CN" altLang="en-US"/>
              <a:t>触发器</a:t>
            </a:r>
          </a:p>
          <a:p>
            <a:pPr lvl="2" eaLnBrk="1" hangingPunct="1">
              <a:buFont typeface="Wingdings" panose="05000000000000000000" pitchFamily="2" charset="2"/>
              <a:buNone/>
            </a:pPr>
            <a:r>
              <a:rPr lang="zh-CN" altLang="en-US"/>
              <a:t>              所需要的触发器的个数与两两组合的比较对的数目相同。 </a:t>
            </a:r>
          </a:p>
        </p:txBody>
      </p:sp>
    </p:spTree>
  </p:cSld>
  <p:clrMapOvr>
    <a:masterClrMapping/>
  </p:clrMapOvr>
  <p:transition>
    <p:pull dir="r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endParaRPr lang="zh-CN" altLang="zh-CN"/>
          </a:p>
        </p:txBody>
      </p:sp>
      <p:sp>
        <p:nvSpPr>
          <p:cNvPr id="51203" name="Text Box 4"/>
          <p:cNvSpPr txBox="1">
            <a:spLocks noChangeArrowheads="1"/>
          </p:cNvSpPr>
          <p:nvPr/>
        </p:nvSpPr>
        <p:spPr bwMode="auto">
          <a:xfrm>
            <a:off x="755650" y="1681163"/>
            <a:ext cx="7667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zh-CN" altLang="en-US" sz="2000" b="1">
                <a:solidFill>
                  <a:schemeClr val="tx1"/>
                </a:solidFill>
                <a:latin typeface="宋体" panose="02010600030101010101" pitchFamily="2" charset="-122"/>
                <a:ea typeface="宋体" panose="02010600030101010101" pitchFamily="2" charset="-122"/>
              </a:rPr>
              <a:t>比较对触发器个数、与门的个数、与门的输入端数与块数</a:t>
            </a:r>
            <a:r>
              <a:rPr lang="en-US" altLang="zh-CN" sz="2000" b="1">
                <a:solidFill>
                  <a:schemeClr val="tx1"/>
                </a:solidFill>
                <a:latin typeface="宋体" panose="02010600030101010101" pitchFamily="2" charset="-122"/>
                <a:ea typeface="宋体" panose="02010600030101010101" pitchFamily="2" charset="-122"/>
              </a:rPr>
              <a:t>P</a:t>
            </a:r>
            <a:r>
              <a:rPr lang="zh-CN" altLang="en-US" sz="2000" b="1">
                <a:solidFill>
                  <a:schemeClr val="tx1"/>
                </a:solidFill>
                <a:latin typeface="宋体" panose="02010600030101010101" pitchFamily="2" charset="-122"/>
                <a:ea typeface="宋体" panose="02010600030101010101" pitchFamily="2" charset="-122"/>
              </a:rPr>
              <a:t>的关系 </a:t>
            </a:r>
          </a:p>
        </p:txBody>
      </p:sp>
      <p:sp>
        <p:nvSpPr>
          <p:cNvPr id="51204" name="Rectangle 23"/>
          <p:cNvSpPr>
            <a:spLocks noChangeArrowheads="1"/>
          </p:cNvSpPr>
          <p:nvPr/>
        </p:nvSpPr>
        <p:spPr bwMode="auto">
          <a:xfrm>
            <a:off x="7667625" y="3194050"/>
            <a:ext cx="865188" cy="8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a:solidFill>
                <a:schemeClr val="tx1"/>
              </a:solidFill>
            </a:endParaRPr>
          </a:p>
        </p:txBody>
      </p:sp>
      <p:graphicFrame>
        <p:nvGraphicFramePr>
          <p:cNvPr id="51205" name="Object 5"/>
          <p:cNvGraphicFramePr>
            <a:graphicFrameLocks noChangeAspect="1"/>
          </p:cNvGraphicFramePr>
          <p:nvPr/>
        </p:nvGraphicFramePr>
        <p:xfrm>
          <a:off x="7667625" y="3194050"/>
          <a:ext cx="720725" cy="496888"/>
        </p:xfrm>
        <a:graphic>
          <a:graphicData uri="http://schemas.openxmlformats.org/presentationml/2006/ole">
            <mc:AlternateContent xmlns:mc="http://schemas.openxmlformats.org/markup-compatibility/2006">
              <mc:Choice xmlns:v="urn:schemas-microsoft-com:vml" Requires="v">
                <p:oleObj spid="_x0000_s51259" name="公式" r:id="rId3" imgW="457002" imgH="317362" progId="Equation.3">
                  <p:embed/>
                </p:oleObj>
              </mc:Choice>
              <mc:Fallback>
                <p:oleObj name="公式" r:id="rId3" imgW="457002" imgH="317362"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7625" y="3194050"/>
                        <a:ext cx="7207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87380" name="Group 244"/>
          <p:cNvGraphicFramePr>
            <a:graphicFrameLocks noGrp="1"/>
          </p:cNvGraphicFramePr>
          <p:nvPr/>
        </p:nvGraphicFramePr>
        <p:xfrm>
          <a:off x="468313" y="2401888"/>
          <a:ext cx="8064500" cy="2900362"/>
        </p:xfrm>
        <a:graphic>
          <a:graphicData uri="http://schemas.openxmlformats.org/drawingml/2006/table">
            <a:tbl>
              <a:tblPr/>
              <a:tblGrid>
                <a:gridCol w="1798637">
                  <a:extLst>
                    <a:ext uri="{9D8B030D-6E8A-4147-A177-3AD203B41FA5}">
                      <a16:colId xmlns:a16="http://schemas.microsoft.com/office/drawing/2014/main" val="20000"/>
                    </a:ext>
                  </a:extLst>
                </a:gridCol>
                <a:gridCol w="731838">
                  <a:extLst>
                    <a:ext uri="{9D8B030D-6E8A-4147-A177-3AD203B41FA5}">
                      <a16:colId xmlns:a16="http://schemas.microsoft.com/office/drawing/2014/main" val="20001"/>
                    </a:ext>
                  </a:extLst>
                </a:gridCol>
                <a:gridCol w="731837">
                  <a:extLst>
                    <a:ext uri="{9D8B030D-6E8A-4147-A177-3AD203B41FA5}">
                      <a16:colId xmlns:a16="http://schemas.microsoft.com/office/drawing/2014/main" val="20002"/>
                    </a:ext>
                  </a:extLst>
                </a:gridCol>
                <a:gridCol w="731838">
                  <a:extLst>
                    <a:ext uri="{9D8B030D-6E8A-4147-A177-3AD203B41FA5}">
                      <a16:colId xmlns:a16="http://schemas.microsoft.com/office/drawing/2014/main" val="20003"/>
                    </a:ext>
                  </a:extLst>
                </a:gridCol>
                <a:gridCol w="731837">
                  <a:extLst>
                    <a:ext uri="{9D8B030D-6E8A-4147-A177-3AD203B41FA5}">
                      <a16:colId xmlns:a16="http://schemas.microsoft.com/office/drawing/2014/main" val="20004"/>
                    </a:ext>
                  </a:extLst>
                </a:gridCol>
                <a:gridCol w="744538">
                  <a:extLst>
                    <a:ext uri="{9D8B030D-6E8A-4147-A177-3AD203B41FA5}">
                      <a16:colId xmlns:a16="http://schemas.microsoft.com/office/drawing/2014/main" val="20005"/>
                    </a:ext>
                  </a:extLst>
                </a:gridCol>
                <a:gridCol w="860425">
                  <a:extLst>
                    <a:ext uri="{9D8B030D-6E8A-4147-A177-3AD203B41FA5}">
                      <a16:colId xmlns:a16="http://schemas.microsoft.com/office/drawing/2014/main" val="20006"/>
                    </a:ext>
                  </a:extLst>
                </a:gridCol>
                <a:gridCol w="731837">
                  <a:extLst>
                    <a:ext uri="{9D8B030D-6E8A-4147-A177-3AD203B41FA5}">
                      <a16:colId xmlns:a16="http://schemas.microsoft.com/office/drawing/2014/main" val="20007"/>
                    </a:ext>
                  </a:extLst>
                </a:gridCol>
                <a:gridCol w="1001713">
                  <a:extLst>
                    <a:ext uri="{9D8B030D-6E8A-4147-A177-3AD203B41FA5}">
                      <a16:colId xmlns:a16="http://schemas.microsoft.com/office/drawing/2014/main" val="20008"/>
                    </a:ext>
                  </a:extLst>
                </a:gridCol>
              </a:tblGrid>
              <a:tr h="475613">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40000"/>
                        </a:lnSpc>
                        <a:spcBef>
                          <a:spcPct val="0"/>
                        </a:spcBef>
                        <a:spcAft>
                          <a:spcPct val="0"/>
                        </a:spcAft>
                        <a:buClrTx/>
                        <a:buSzTx/>
                        <a:buFontTx/>
                        <a:buNone/>
                        <a:tabLst/>
                      </a:pPr>
                      <a:r>
                        <a:rPr kumimoji="1" lang="zh-CN" altLang="en-US" sz="1800" b="1" i="0" u="none" strike="noStrike" cap="none" normalizeH="0" baseline="0">
                          <a:ln>
                            <a:noFill/>
                          </a:ln>
                          <a:solidFill>
                            <a:srgbClr val="E24C05"/>
                          </a:solidFill>
                          <a:effectLst/>
                          <a:latin typeface="Times New Roman" pitchFamily="18" charset="0"/>
                          <a:ea typeface="宋体" pitchFamily="2" charset="-122"/>
                        </a:rPr>
                        <a:t>组内块数</a:t>
                      </a: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40000"/>
                        </a:lnSpc>
                        <a:spcBef>
                          <a:spcPct val="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3</a:t>
                      </a: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40000"/>
                        </a:lnSpc>
                        <a:spcBef>
                          <a:spcPct val="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4</a:t>
                      </a: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40000"/>
                        </a:lnSpc>
                        <a:spcBef>
                          <a:spcPct val="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8</a:t>
                      </a: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40000"/>
                        </a:lnSpc>
                        <a:spcBef>
                          <a:spcPct val="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16</a:t>
                      </a: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40000"/>
                        </a:lnSpc>
                        <a:spcBef>
                          <a:spcPct val="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64</a:t>
                      </a: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40000"/>
                        </a:lnSpc>
                        <a:spcBef>
                          <a:spcPct val="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256</a:t>
                      </a: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40000"/>
                        </a:lnSpc>
                        <a:spcBef>
                          <a:spcPct val="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a:t>
                      </a: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40000"/>
                        </a:lnSpc>
                        <a:spcBef>
                          <a:spcPct val="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P</a:t>
                      </a: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55965">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40000"/>
                        </a:lnSpc>
                        <a:spcBef>
                          <a:spcPct val="0"/>
                        </a:spcBef>
                        <a:spcAft>
                          <a:spcPct val="0"/>
                        </a:spcAft>
                        <a:buClrTx/>
                        <a:buSzTx/>
                        <a:buFontTx/>
                        <a:buNone/>
                        <a:tabLst/>
                      </a:pPr>
                      <a:r>
                        <a:rPr kumimoji="1" lang="zh-CN" altLang="en-US" sz="1800" b="1" i="0" u="none" strike="noStrike" cap="none" normalizeH="0" baseline="0">
                          <a:ln>
                            <a:noFill/>
                          </a:ln>
                          <a:solidFill>
                            <a:srgbClr val="E24C05"/>
                          </a:solidFill>
                          <a:effectLst/>
                          <a:latin typeface="Times New Roman" pitchFamily="18" charset="0"/>
                          <a:ea typeface="宋体" pitchFamily="2" charset="-122"/>
                        </a:rPr>
                        <a:t>触发器个数</a:t>
                      </a: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40000"/>
                        </a:lnSpc>
                        <a:spcBef>
                          <a:spcPct val="0"/>
                        </a:spcBef>
                        <a:spcAft>
                          <a:spcPct val="0"/>
                        </a:spcAft>
                        <a:buClrTx/>
                        <a:buSzTx/>
                        <a:buFontTx/>
                        <a:buNone/>
                        <a:tabLst/>
                      </a:pPr>
                      <a:r>
                        <a:rPr kumimoji="1" lang="en-US" altLang="zh-CN" sz="1800" b="1" i="0" u="none" strike="noStrike" cap="none" normalizeH="0" baseline="0">
                          <a:ln>
                            <a:noFill/>
                          </a:ln>
                          <a:solidFill>
                            <a:srgbClr val="000000"/>
                          </a:solidFill>
                          <a:effectLst/>
                          <a:latin typeface="Times New Roman" pitchFamily="18" charset="0"/>
                          <a:ea typeface="宋体" pitchFamily="2" charset="-122"/>
                        </a:rPr>
                        <a:t>3</a:t>
                      </a: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40000"/>
                        </a:lnSpc>
                        <a:spcBef>
                          <a:spcPct val="0"/>
                        </a:spcBef>
                        <a:spcAft>
                          <a:spcPct val="0"/>
                        </a:spcAft>
                        <a:buClrTx/>
                        <a:buSzTx/>
                        <a:buFontTx/>
                        <a:buNone/>
                        <a:tabLst/>
                      </a:pPr>
                      <a:r>
                        <a:rPr kumimoji="1" lang="en-US" altLang="zh-CN" sz="1800" b="1" i="0" u="none" strike="noStrike" cap="none" normalizeH="0" baseline="0">
                          <a:ln>
                            <a:noFill/>
                          </a:ln>
                          <a:solidFill>
                            <a:srgbClr val="000000"/>
                          </a:solidFill>
                          <a:effectLst/>
                          <a:latin typeface="Times New Roman" pitchFamily="18" charset="0"/>
                          <a:ea typeface="宋体" pitchFamily="2" charset="-122"/>
                        </a:rPr>
                        <a:t>6</a:t>
                      </a: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40000"/>
                        </a:lnSpc>
                        <a:spcBef>
                          <a:spcPct val="0"/>
                        </a:spcBef>
                        <a:spcAft>
                          <a:spcPct val="0"/>
                        </a:spcAft>
                        <a:buClrTx/>
                        <a:buSzTx/>
                        <a:buFontTx/>
                        <a:buNone/>
                        <a:tabLst/>
                      </a:pPr>
                      <a:r>
                        <a:rPr kumimoji="1" lang="en-US" altLang="zh-CN" sz="1800" b="1" i="0" u="none" strike="noStrike" cap="none" normalizeH="0" baseline="0">
                          <a:ln>
                            <a:noFill/>
                          </a:ln>
                          <a:solidFill>
                            <a:srgbClr val="000000"/>
                          </a:solidFill>
                          <a:effectLst/>
                          <a:latin typeface="Times New Roman" pitchFamily="18" charset="0"/>
                          <a:ea typeface="宋体" pitchFamily="2" charset="-122"/>
                        </a:rPr>
                        <a:t>28</a:t>
                      </a: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40000"/>
                        </a:lnSpc>
                        <a:spcBef>
                          <a:spcPct val="0"/>
                        </a:spcBef>
                        <a:spcAft>
                          <a:spcPct val="0"/>
                        </a:spcAft>
                        <a:buClrTx/>
                        <a:buSzTx/>
                        <a:buFontTx/>
                        <a:buNone/>
                        <a:tabLst/>
                      </a:pPr>
                      <a:r>
                        <a:rPr kumimoji="1" lang="en-US" altLang="zh-CN" sz="1800" b="1" i="0" u="none" strike="noStrike" cap="none" normalizeH="0" baseline="0">
                          <a:ln>
                            <a:noFill/>
                          </a:ln>
                          <a:solidFill>
                            <a:srgbClr val="000000"/>
                          </a:solidFill>
                          <a:effectLst/>
                          <a:latin typeface="Times New Roman" pitchFamily="18" charset="0"/>
                          <a:ea typeface="宋体" pitchFamily="2" charset="-122"/>
                        </a:rPr>
                        <a:t>120</a:t>
                      </a: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40000"/>
                        </a:lnSpc>
                        <a:spcBef>
                          <a:spcPct val="0"/>
                        </a:spcBef>
                        <a:spcAft>
                          <a:spcPct val="0"/>
                        </a:spcAft>
                        <a:buClrTx/>
                        <a:buSzTx/>
                        <a:buFontTx/>
                        <a:buNone/>
                        <a:tabLst/>
                      </a:pPr>
                      <a:r>
                        <a:rPr kumimoji="1" lang="en-US" altLang="zh-CN" sz="1800" b="1" i="0" u="none" strike="noStrike" cap="none" normalizeH="0" baseline="0">
                          <a:ln>
                            <a:noFill/>
                          </a:ln>
                          <a:solidFill>
                            <a:srgbClr val="000000"/>
                          </a:solidFill>
                          <a:effectLst/>
                          <a:latin typeface="Times New Roman" pitchFamily="18" charset="0"/>
                          <a:ea typeface="宋体" pitchFamily="2" charset="-122"/>
                        </a:rPr>
                        <a:t>2016</a:t>
                      </a: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40000"/>
                        </a:lnSpc>
                        <a:spcBef>
                          <a:spcPct val="0"/>
                        </a:spcBef>
                        <a:spcAft>
                          <a:spcPct val="0"/>
                        </a:spcAft>
                        <a:buClrTx/>
                        <a:buSzTx/>
                        <a:buFontTx/>
                        <a:buNone/>
                        <a:tabLst/>
                      </a:pPr>
                      <a:r>
                        <a:rPr kumimoji="1" lang="en-US" altLang="zh-CN" sz="1800" b="1" i="0" u="none" strike="noStrike" cap="none" normalizeH="0" baseline="0">
                          <a:ln>
                            <a:noFill/>
                          </a:ln>
                          <a:solidFill>
                            <a:srgbClr val="000000"/>
                          </a:solidFill>
                          <a:effectLst/>
                          <a:latin typeface="Times New Roman" pitchFamily="18" charset="0"/>
                          <a:ea typeface="宋体" pitchFamily="2" charset="-122"/>
                        </a:rPr>
                        <a:t>32640</a:t>
                      </a: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40000"/>
                        </a:lnSpc>
                        <a:spcBef>
                          <a:spcPct val="0"/>
                        </a:spcBef>
                        <a:spcAft>
                          <a:spcPct val="0"/>
                        </a:spcAft>
                        <a:buClrTx/>
                        <a:buSzTx/>
                        <a:buFontTx/>
                        <a:buNone/>
                        <a:tabLst/>
                      </a:pPr>
                      <a:r>
                        <a:rPr kumimoji="1" lang="en-US" altLang="zh-CN" sz="1800" b="1" i="0" u="none" strike="noStrike" cap="none" normalizeH="0" baseline="0">
                          <a:ln>
                            <a:noFill/>
                          </a:ln>
                          <a:solidFill>
                            <a:srgbClr val="000000"/>
                          </a:solidFill>
                          <a:effectLst/>
                          <a:latin typeface="Times New Roman" pitchFamily="18" charset="0"/>
                          <a:ea typeface="宋体" pitchFamily="2" charset="-122"/>
                        </a:rPr>
                        <a:t>…</a:t>
                      </a: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40000"/>
                        </a:lnSpc>
                        <a:spcBef>
                          <a:spcPct val="20000"/>
                        </a:spcBef>
                        <a:spcAft>
                          <a:spcPct val="0"/>
                        </a:spcAft>
                        <a:buClr>
                          <a:schemeClr val="tx1"/>
                        </a:buClr>
                        <a:buSzTx/>
                        <a:buFont typeface="Wingdings" pitchFamily="2" charset="2"/>
                        <a:buNone/>
                        <a:tabLst/>
                      </a:pPr>
                      <a:endParaRPr kumimoji="1" lang="zh-CN" altLang="zh-CN" sz="1800" b="1" i="0" u="none" strike="noStrike" cap="none" normalizeH="0" baseline="0">
                        <a:ln>
                          <a:noFill/>
                        </a:ln>
                        <a:solidFill>
                          <a:srgbClr val="000000"/>
                        </a:solidFill>
                        <a:effectLst/>
                        <a:latin typeface="Times New Roman" pitchFamily="18" charset="0"/>
                        <a:ea typeface="宋体"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27188">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40000"/>
                        </a:lnSpc>
                        <a:spcBef>
                          <a:spcPct val="0"/>
                        </a:spcBef>
                        <a:spcAft>
                          <a:spcPct val="0"/>
                        </a:spcAft>
                        <a:buClrTx/>
                        <a:buSzTx/>
                        <a:buFontTx/>
                        <a:buNone/>
                        <a:tabLst/>
                      </a:pPr>
                      <a:r>
                        <a:rPr kumimoji="1" lang="zh-CN" altLang="en-US" sz="1800" b="1" i="0" u="none" strike="noStrike" cap="none" normalizeH="0" baseline="0">
                          <a:ln>
                            <a:noFill/>
                          </a:ln>
                          <a:solidFill>
                            <a:srgbClr val="E24C05"/>
                          </a:solidFill>
                          <a:effectLst/>
                          <a:latin typeface="Times New Roman" pitchFamily="18" charset="0"/>
                          <a:ea typeface="宋体" pitchFamily="2" charset="-122"/>
                        </a:rPr>
                        <a:t>与门个数</a:t>
                      </a: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40000"/>
                        </a:lnSpc>
                        <a:spcBef>
                          <a:spcPct val="0"/>
                        </a:spcBef>
                        <a:spcAft>
                          <a:spcPct val="0"/>
                        </a:spcAft>
                        <a:buClrTx/>
                        <a:buSzTx/>
                        <a:buFontTx/>
                        <a:buNone/>
                        <a:tabLst/>
                      </a:pPr>
                      <a:r>
                        <a:rPr kumimoji="1" lang="en-US" altLang="zh-CN" sz="1800" b="1" i="0" u="none" strike="noStrike" cap="none" normalizeH="0" baseline="0">
                          <a:ln>
                            <a:noFill/>
                          </a:ln>
                          <a:solidFill>
                            <a:srgbClr val="000000"/>
                          </a:solidFill>
                          <a:effectLst/>
                          <a:latin typeface="Times New Roman" pitchFamily="18" charset="0"/>
                          <a:ea typeface="宋体" pitchFamily="2" charset="-122"/>
                        </a:rPr>
                        <a:t>3</a:t>
                      </a: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40000"/>
                        </a:lnSpc>
                        <a:spcBef>
                          <a:spcPct val="0"/>
                        </a:spcBef>
                        <a:spcAft>
                          <a:spcPct val="0"/>
                        </a:spcAft>
                        <a:buClrTx/>
                        <a:buSzTx/>
                        <a:buFontTx/>
                        <a:buNone/>
                        <a:tabLst/>
                      </a:pPr>
                      <a:r>
                        <a:rPr kumimoji="1" lang="en-US" altLang="zh-CN" sz="1800" b="1" i="0" u="none" strike="noStrike" cap="none" normalizeH="0" baseline="0">
                          <a:ln>
                            <a:noFill/>
                          </a:ln>
                          <a:solidFill>
                            <a:srgbClr val="000000"/>
                          </a:solidFill>
                          <a:effectLst/>
                          <a:latin typeface="Times New Roman" pitchFamily="18" charset="0"/>
                          <a:ea typeface="宋体" pitchFamily="2" charset="-122"/>
                        </a:rPr>
                        <a:t>4</a:t>
                      </a: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40000"/>
                        </a:lnSpc>
                        <a:spcBef>
                          <a:spcPct val="0"/>
                        </a:spcBef>
                        <a:spcAft>
                          <a:spcPct val="0"/>
                        </a:spcAft>
                        <a:buClrTx/>
                        <a:buSzTx/>
                        <a:buFontTx/>
                        <a:buNone/>
                        <a:tabLst/>
                      </a:pPr>
                      <a:r>
                        <a:rPr kumimoji="1" lang="en-US" altLang="zh-CN" sz="1800" b="1" i="0" u="none" strike="noStrike" cap="none" normalizeH="0" baseline="0">
                          <a:ln>
                            <a:noFill/>
                          </a:ln>
                          <a:solidFill>
                            <a:srgbClr val="000000"/>
                          </a:solidFill>
                          <a:effectLst/>
                          <a:latin typeface="Times New Roman" pitchFamily="18" charset="0"/>
                          <a:ea typeface="宋体" pitchFamily="2" charset="-122"/>
                        </a:rPr>
                        <a:t>8</a:t>
                      </a: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40000"/>
                        </a:lnSpc>
                        <a:spcBef>
                          <a:spcPct val="0"/>
                        </a:spcBef>
                        <a:spcAft>
                          <a:spcPct val="0"/>
                        </a:spcAft>
                        <a:buClrTx/>
                        <a:buSzTx/>
                        <a:buFontTx/>
                        <a:buNone/>
                        <a:tabLst/>
                      </a:pPr>
                      <a:r>
                        <a:rPr kumimoji="1" lang="en-US" altLang="zh-CN" sz="1800" b="1" i="0" u="none" strike="noStrike" cap="none" normalizeH="0" baseline="0">
                          <a:ln>
                            <a:noFill/>
                          </a:ln>
                          <a:solidFill>
                            <a:srgbClr val="000000"/>
                          </a:solidFill>
                          <a:effectLst/>
                          <a:latin typeface="Times New Roman" pitchFamily="18" charset="0"/>
                          <a:ea typeface="宋体" pitchFamily="2" charset="-122"/>
                        </a:rPr>
                        <a:t>16</a:t>
                      </a: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40000"/>
                        </a:lnSpc>
                        <a:spcBef>
                          <a:spcPct val="0"/>
                        </a:spcBef>
                        <a:spcAft>
                          <a:spcPct val="0"/>
                        </a:spcAft>
                        <a:buClrTx/>
                        <a:buSzTx/>
                        <a:buFontTx/>
                        <a:buNone/>
                        <a:tabLst/>
                      </a:pPr>
                      <a:r>
                        <a:rPr kumimoji="1" lang="en-US" altLang="zh-CN" sz="1800" b="1" i="0" u="none" strike="noStrike" cap="none" normalizeH="0" baseline="0">
                          <a:ln>
                            <a:noFill/>
                          </a:ln>
                          <a:solidFill>
                            <a:srgbClr val="000000"/>
                          </a:solidFill>
                          <a:effectLst/>
                          <a:latin typeface="Times New Roman" pitchFamily="18" charset="0"/>
                          <a:ea typeface="宋体" pitchFamily="2" charset="-122"/>
                        </a:rPr>
                        <a:t>64</a:t>
                      </a: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40000"/>
                        </a:lnSpc>
                        <a:spcBef>
                          <a:spcPct val="0"/>
                        </a:spcBef>
                        <a:spcAft>
                          <a:spcPct val="0"/>
                        </a:spcAft>
                        <a:buClrTx/>
                        <a:buSzTx/>
                        <a:buFontTx/>
                        <a:buNone/>
                        <a:tabLst/>
                      </a:pPr>
                      <a:r>
                        <a:rPr kumimoji="1" lang="en-US" altLang="zh-CN" sz="1800" b="1" i="0" u="none" strike="noStrike" cap="none" normalizeH="0" baseline="0">
                          <a:ln>
                            <a:noFill/>
                          </a:ln>
                          <a:solidFill>
                            <a:srgbClr val="000000"/>
                          </a:solidFill>
                          <a:effectLst/>
                          <a:latin typeface="Times New Roman" pitchFamily="18" charset="0"/>
                          <a:ea typeface="宋体" pitchFamily="2" charset="-122"/>
                        </a:rPr>
                        <a:t>256</a:t>
                      </a: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40000"/>
                        </a:lnSpc>
                        <a:spcBef>
                          <a:spcPct val="0"/>
                        </a:spcBef>
                        <a:spcAft>
                          <a:spcPct val="0"/>
                        </a:spcAft>
                        <a:buClrTx/>
                        <a:buSzTx/>
                        <a:buFontTx/>
                        <a:buNone/>
                        <a:tabLst/>
                      </a:pPr>
                      <a:r>
                        <a:rPr kumimoji="1" lang="en-US" altLang="zh-CN" sz="1800" b="1" i="0" u="none" strike="noStrike" cap="none" normalizeH="0" baseline="0">
                          <a:ln>
                            <a:noFill/>
                          </a:ln>
                          <a:solidFill>
                            <a:srgbClr val="000000"/>
                          </a:solidFill>
                          <a:effectLst/>
                          <a:latin typeface="Times New Roman" pitchFamily="18" charset="0"/>
                          <a:ea typeface="宋体" pitchFamily="2" charset="-122"/>
                        </a:rPr>
                        <a:t>…</a:t>
                      </a: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40000"/>
                        </a:lnSpc>
                        <a:spcBef>
                          <a:spcPct val="0"/>
                        </a:spcBef>
                        <a:spcAft>
                          <a:spcPct val="0"/>
                        </a:spcAft>
                        <a:buClrTx/>
                        <a:buSzTx/>
                        <a:buFontTx/>
                        <a:buNone/>
                        <a:tabLst/>
                      </a:pPr>
                      <a:r>
                        <a:rPr kumimoji="1" lang="en-US" altLang="zh-CN" sz="1800" b="1" i="0" u="none" strike="noStrike" cap="none" normalizeH="0" baseline="0">
                          <a:ln>
                            <a:noFill/>
                          </a:ln>
                          <a:solidFill>
                            <a:srgbClr val="000000"/>
                          </a:solidFill>
                          <a:effectLst/>
                          <a:latin typeface="Times New Roman" pitchFamily="18" charset="0"/>
                          <a:ea typeface="宋体" pitchFamily="2" charset="-122"/>
                        </a:rPr>
                        <a:t>P</a:t>
                      </a: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41596">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40000"/>
                        </a:lnSpc>
                        <a:spcBef>
                          <a:spcPct val="0"/>
                        </a:spcBef>
                        <a:spcAft>
                          <a:spcPct val="0"/>
                        </a:spcAft>
                        <a:buClrTx/>
                        <a:buSzTx/>
                        <a:buFontTx/>
                        <a:buNone/>
                        <a:tabLst/>
                      </a:pPr>
                      <a:r>
                        <a:rPr kumimoji="1" lang="zh-CN" altLang="en-US" sz="1800" b="1" i="0" u="none" strike="noStrike" cap="none" normalizeH="0" baseline="0">
                          <a:ln>
                            <a:noFill/>
                          </a:ln>
                          <a:solidFill>
                            <a:srgbClr val="E24C05"/>
                          </a:solidFill>
                          <a:effectLst/>
                          <a:latin typeface="Times New Roman" pitchFamily="18" charset="0"/>
                          <a:ea typeface="宋体" pitchFamily="2" charset="-122"/>
                        </a:rPr>
                        <a:t>与门输入端个数</a:t>
                      </a: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40000"/>
                        </a:lnSpc>
                        <a:spcBef>
                          <a:spcPct val="0"/>
                        </a:spcBef>
                        <a:spcAft>
                          <a:spcPct val="0"/>
                        </a:spcAft>
                        <a:buClrTx/>
                        <a:buSzTx/>
                        <a:buFontTx/>
                        <a:buNone/>
                        <a:tabLst/>
                      </a:pPr>
                      <a:r>
                        <a:rPr kumimoji="1" lang="en-US" altLang="zh-CN" sz="1800" b="1" i="0" u="none" strike="noStrike" cap="none" normalizeH="0" baseline="0">
                          <a:ln>
                            <a:noFill/>
                          </a:ln>
                          <a:solidFill>
                            <a:srgbClr val="000000"/>
                          </a:solidFill>
                          <a:effectLst/>
                          <a:latin typeface="Times New Roman" pitchFamily="18" charset="0"/>
                          <a:ea typeface="宋体" pitchFamily="2" charset="-122"/>
                        </a:rPr>
                        <a:t>2</a:t>
                      </a: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40000"/>
                        </a:lnSpc>
                        <a:spcBef>
                          <a:spcPct val="0"/>
                        </a:spcBef>
                        <a:spcAft>
                          <a:spcPct val="0"/>
                        </a:spcAft>
                        <a:buClrTx/>
                        <a:buSzTx/>
                        <a:buFontTx/>
                        <a:buNone/>
                        <a:tabLst/>
                      </a:pPr>
                      <a:r>
                        <a:rPr kumimoji="1" lang="en-US" altLang="zh-CN" sz="1800" b="1" i="0" u="none" strike="noStrike" cap="none" normalizeH="0" baseline="0">
                          <a:ln>
                            <a:noFill/>
                          </a:ln>
                          <a:solidFill>
                            <a:srgbClr val="000000"/>
                          </a:solidFill>
                          <a:effectLst/>
                          <a:latin typeface="Times New Roman" pitchFamily="18" charset="0"/>
                          <a:ea typeface="宋体" pitchFamily="2" charset="-122"/>
                        </a:rPr>
                        <a:t>3</a:t>
                      </a: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40000"/>
                        </a:lnSpc>
                        <a:spcBef>
                          <a:spcPct val="0"/>
                        </a:spcBef>
                        <a:spcAft>
                          <a:spcPct val="0"/>
                        </a:spcAft>
                        <a:buClrTx/>
                        <a:buSzTx/>
                        <a:buFontTx/>
                        <a:buNone/>
                        <a:tabLst/>
                      </a:pPr>
                      <a:r>
                        <a:rPr kumimoji="1" lang="en-US" altLang="zh-CN" sz="1800" b="1" i="0" u="none" strike="noStrike" cap="none" normalizeH="0" baseline="0">
                          <a:ln>
                            <a:noFill/>
                          </a:ln>
                          <a:solidFill>
                            <a:srgbClr val="000000"/>
                          </a:solidFill>
                          <a:effectLst/>
                          <a:latin typeface="Times New Roman" pitchFamily="18" charset="0"/>
                          <a:ea typeface="宋体" pitchFamily="2" charset="-122"/>
                        </a:rPr>
                        <a:t>7</a:t>
                      </a: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40000"/>
                        </a:lnSpc>
                        <a:spcBef>
                          <a:spcPct val="0"/>
                        </a:spcBef>
                        <a:spcAft>
                          <a:spcPct val="0"/>
                        </a:spcAft>
                        <a:buClrTx/>
                        <a:buSzTx/>
                        <a:buFontTx/>
                        <a:buNone/>
                        <a:tabLst/>
                      </a:pPr>
                      <a:r>
                        <a:rPr kumimoji="1" lang="en-US" altLang="zh-CN" sz="1800" b="1" i="0" u="none" strike="noStrike" cap="none" normalizeH="0" baseline="0">
                          <a:ln>
                            <a:noFill/>
                          </a:ln>
                          <a:solidFill>
                            <a:srgbClr val="000000"/>
                          </a:solidFill>
                          <a:effectLst/>
                          <a:latin typeface="Times New Roman" pitchFamily="18" charset="0"/>
                          <a:ea typeface="宋体" pitchFamily="2" charset="-122"/>
                        </a:rPr>
                        <a:t>15</a:t>
                      </a: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40000"/>
                        </a:lnSpc>
                        <a:spcBef>
                          <a:spcPct val="0"/>
                        </a:spcBef>
                        <a:spcAft>
                          <a:spcPct val="0"/>
                        </a:spcAft>
                        <a:buClrTx/>
                        <a:buSzTx/>
                        <a:buFontTx/>
                        <a:buNone/>
                        <a:tabLst/>
                      </a:pPr>
                      <a:r>
                        <a:rPr kumimoji="1" lang="en-US" altLang="zh-CN" sz="1800" b="1" i="0" u="none" strike="noStrike" cap="none" normalizeH="0" baseline="0">
                          <a:ln>
                            <a:noFill/>
                          </a:ln>
                          <a:solidFill>
                            <a:srgbClr val="000000"/>
                          </a:solidFill>
                          <a:effectLst/>
                          <a:latin typeface="Times New Roman" pitchFamily="18" charset="0"/>
                          <a:ea typeface="宋体" pitchFamily="2" charset="-122"/>
                        </a:rPr>
                        <a:t>63</a:t>
                      </a: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40000"/>
                        </a:lnSpc>
                        <a:spcBef>
                          <a:spcPct val="0"/>
                        </a:spcBef>
                        <a:spcAft>
                          <a:spcPct val="0"/>
                        </a:spcAft>
                        <a:buClrTx/>
                        <a:buSzTx/>
                        <a:buFontTx/>
                        <a:buNone/>
                        <a:tabLst/>
                      </a:pPr>
                      <a:r>
                        <a:rPr kumimoji="1" lang="en-US" altLang="zh-CN" sz="1800" b="1" i="0" u="none" strike="noStrike" cap="none" normalizeH="0" baseline="0">
                          <a:ln>
                            <a:noFill/>
                          </a:ln>
                          <a:solidFill>
                            <a:srgbClr val="000000"/>
                          </a:solidFill>
                          <a:effectLst/>
                          <a:latin typeface="Times New Roman" pitchFamily="18" charset="0"/>
                          <a:ea typeface="宋体" pitchFamily="2" charset="-122"/>
                        </a:rPr>
                        <a:t>255</a:t>
                      </a: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40000"/>
                        </a:lnSpc>
                        <a:spcBef>
                          <a:spcPct val="0"/>
                        </a:spcBef>
                        <a:spcAft>
                          <a:spcPct val="0"/>
                        </a:spcAft>
                        <a:buClrTx/>
                        <a:buSzTx/>
                        <a:buFontTx/>
                        <a:buNone/>
                        <a:tabLst/>
                      </a:pPr>
                      <a:r>
                        <a:rPr kumimoji="1" lang="en-US" altLang="zh-CN" sz="1800" b="1" i="0" u="none" strike="noStrike" cap="none" normalizeH="0" baseline="0">
                          <a:ln>
                            <a:noFill/>
                          </a:ln>
                          <a:solidFill>
                            <a:srgbClr val="000000"/>
                          </a:solidFill>
                          <a:effectLst/>
                          <a:latin typeface="Times New Roman" pitchFamily="18" charset="0"/>
                          <a:ea typeface="宋体" pitchFamily="2" charset="-122"/>
                        </a:rPr>
                        <a:t>…</a:t>
                      </a: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itchFamily="2" charset="2"/>
                        <a:defRPr kumimoji="1" sz="2000">
                          <a:solidFill>
                            <a:srgbClr val="E24C05"/>
                          </a:solidFill>
                          <a:latin typeface="Tahoma" pitchFamily="34" charset="0"/>
                          <a:ea typeface="黑体" pitchFamily="2" charset="-122"/>
                        </a:defRPr>
                      </a:lvl1pPr>
                      <a:lvl2pPr marL="742950" indent="-285750" eaLnBrk="0" hangingPunct="0">
                        <a:lnSpc>
                          <a:spcPct val="120000"/>
                        </a:lnSpc>
                        <a:spcBef>
                          <a:spcPct val="20000"/>
                        </a:spcBef>
                        <a:buClr>
                          <a:schemeClr val="tx1"/>
                        </a:buClr>
                        <a:buSzPct val="90000"/>
                        <a:buFont typeface="Wingdings" pitchFamily="2" charset="2"/>
                        <a:defRPr kumimoji="1" sz="2000">
                          <a:solidFill>
                            <a:schemeClr val="tx1"/>
                          </a:solidFill>
                          <a:latin typeface="Tahoma" pitchFamily="34" charset="0"/>
                          <a:ea typeface="黑体" pitchFamily="2" charset="-122"/>
                        </a:defRPr>
                      </a:lvl2pPr>
                      <a:lvl3pPr marL="1143000" indent="-228600" eaLnBrk="0" hangingPunct="0">
                        <a:lnSpc>
                          <a:spcPct val="120000"/>
                        </a:lnSpc>
                        <a:spcBef>
                          <a:spcPct val="20000"/>
                        </a:spcBef>
                        <a:buClr>
                          <a:schemeClr val="hlink"/>
                        </a:buClr>
                        <a:buSzPct val="60000"/>
                        <a:buFont typeface="Wingdings" pitchFamily="2" charset="2"/>
                        <a:defRPr kumimoji="1" b="1">
                          <a:solidFill>
                            <a:srgbClr val="000000"/>
                          </a:solidFill>
                          <a:latin typeface="Tahoma" pitchFamily="34" charset="0"/>
                          <a:ea typeface="宋体" pitchFamily="2" charset="-122"/>
                        </a:defRPr>
                      </a:lvl3pPr>
                      <a:lvl4pPr marL="1600200" indent="-228600" eaLnBrk="0" hangingPunct="0">
                        <a:lnSpc>
                          <a:spcPct val="120000"/>
                        </a:lnSpc>
                        <a:spcBef>
                          <a:spcPct val="20000"/>
                        </a:spcBef>
                        <a:buClr>
                          <a:srgbClr val="006600"/>
                        </a:buClr>
                        <a:buSzPct val="65000"/>
                        <a:buFont typeface="Wingdings" pitchFamily="2" charset="2"/>
                        <a:defRPr kumimoji="1" b="1">
                          <a:solidFill>
                            <a:schemeClr val="tx1"/>
                          </a:solidFill>
                          <a:latin typeface="Tahoma" pitchFamily="34" charset="0"/>
                          <a:ea typeface="宋体" pitchFamily="2" charset="-122"/>
                        </a:defRPr>
                      </a:lvl4pPr>
                      <a:lvl5pPr marL="2057400" indent="-228600" eaLnBrk="0" hangingPunct="0">
                        <a:lnSpc>
                          <a:spcPct val="120000"/>
                        </a:lnSpc>
                        <a:spcBef>
                          <a:spcPct val="20000"/>
                        </a:spcBef>
                        <a:buClr>
                          <a:schemeClr val="hlink"/>
                        </a:buClr>
                        <a:buSzPct val="60000"/>
                        <a:buFont typeface="Wingdings" pitchFamily="2" charset="2"/>
                        <a:defRPr kumimoji="1" b="1">
                          <a:solidFill>
                            <a:schemeClr val="tx1"/>
                          </a:solidFill>
                          <a:latin typeface="Tahoma" pitchFamily="34" charset="0"/>
                          <a:ea typeface="宋体"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itchFamily="2" charset="2"/>
                        <a:defRPr kumimoji="1" b="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40000"/>
                        </a:lnSpc>
                        <a:spcBef>
                          <a:spcPct val="0"/>
                        </a:spcBef>
                        <a:spcAft>
                          <a:spcPct val="0"/>
                        </a:spcAft>
                        <a:buClrTx/>
                        <a:buSzTx/>
                        <a:buFontTx/>
                        <a:buNone/>
                        <a:tabLst/>
                      </a:pPr>
                      <a:r>
                        <a:rPr kumimoji="1" lang="en-US" altLang="zh-CN" sz="1800" b="1" i="0" u="none" strike="noStrike" cap="none" normalizeH="0" baseline="0">
                          <a:ln>
                            <a:noFill/>
                          </a:ln>
                          <a:solidFill>
                            <a:srgbClr val="000000"/>
                          </a:solidFill>
                          <a:effectLst/>
                          <a:latin typeface="Times New Roman" pitchFamily="18" charset="0"/>
                          <a:ea typeface="宋体" pitchFamily="2" charset="-122"/>
                        </a:rPr>
                        <a:t>P-1</a:t>
                      </a: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51258" name="Rectangle 240"/>
          <p:cNvSpPr>
            <a:spLocks noChangeArrowheads="1"/>
          </p:cNvSpPr>
          <p:nvPr/>
        </p:nvSpPr>
        <p:spPr bwMode="auto">
          <a:xfrm>
            <a:off x="0" y="28829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0"/>
              </a:spcBef>
              <a:buClrTx/>
              <a:buFontTx/>
              <a:buNone/>
            </a:pPr>
            <a:endParaRPr lang="zh-CN" altLang="zh-CN">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p:pull dir="r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altLang="zh-CN">
                <a:latin typeface="黑体" panose="02010609060101010101" pitchFamily="49" charset="-122"/>
              </a:rPr>
              <a:t>5.2 Cache</a:t>
            </a:r>
            <a:r>
              <a:rPr lang="zh-CN" altLang="en-US">
                <a:latin typeface="黑体" panose="02010609060101010101" pitchFamily="49" charset="-122"/>
              </a:rPr>
              <a:t>基本知识</a:t>
            </a:r>
          </a:p>
        </p:txBody>
      </p:sp>
      <p:sp>
        <p:nvSpPr>
          <p:cNvPr id="52227" name="Rectangle 3" descr="Rectangle: Click to edit Master text styles&#10;Second level&#10;Third level&#10;Fourth level&#10;Fifth level"/>
          <p:cNvSpPr>
            <a:spLocks noGrp="1" noChangeArrowheads="1"/>
          </p:cNvSpPr>
          <p:nvPr>
            <p:ph type="body" idx="1"/>
          </p:nvPr>
        </p:nvSpPr>
        <p:spPr>
          <a:xfrm>
            <a:off x="-396875" y="1219200"/>
            <a:ext cx="9217025" cy="4946650"/>
          </a:xfrm>
        </p:spPr>
        <p:txBody>
          <a:bodyPr/>
          <a:lstStyle/>
          <a:p>
            <a:pPr lvl="3" eaLnBrk="1" hangingPunct="1">
              <a:lnSpc>
                <a:spcPct val="130000"/>
              </a:lnSpc>
            </a:pPr>
            <a:r>
              <a:rPr lang="zh-CN" altLang="en-US">
                <a:latin typeface="Times New Roman" panose="02020603050405020304" pitchFamily="18" charset="0"/>
              </a:rPr>
              <a:t>块数少时，所需要的硬件较少， </a:t>
            </a:r>
          </a:p>
          <a:p>
            <a:pPr lvl="3" eaLnBrk="1" hangingPunct="1">
              <a:lnSpc>
                <a:spcPct val="130000"/>
              </a:lnSpc>
            </a:pPr>
            <a:r>
              <a:rPr lang="zh-CN" altLang="en-US">
                <a:latin typeface="Times New Roman" panose="02020603050405020304" pitchFamily="18" charset="0"/>
              </a:rPr>
              <a:t>随着组内块数</a:t>
            </a:r>
            <a:r>
              <a:rPr lang="en-US" altLang="zh-CN">
                <a:solidFill>
                  <a:srgbClr val="9933FF"/>
                </a:solidFill>
                <a:latin typeface="Times New Roman" panose="02020603050405020304" pitchFamily="18" charset="0"/>
              </a:rPr>
              <a:t>P</a:t>
            </a:r>
            <a:r>
              <a:rPr lang="zh-CN" altLang="en-US">
                <a:latin typeface="Times New Roman" panose="02020603050405020304" pitchFamily="18" charset="0"/>
              </a:rPr>
              <a:t>的增加，所需的触发器的个数会以平方的关系迅速增加，门的输入端数也线性增加。</a:t>
            </a:r>
          </a:p>
          <a:p>
            <a:pPr lvl="3" eaLnBrk="1" hangingPunct="1">
              <a:lnSpc>
                <a:spcPct val="130000"/>
              </a:lnSpc>
              <a:buFont typeface="Wingdings" panose="05000000000000000000" pitchFamily="2" charset="2"/>
              <a:buNone/>
            </a:pPr>
            <a:r>
              <a:rPr lang="zh-CN" altLang="en-US">
                <a:latin typeface="Times New Roman" panose="02020603050405020304" pitchFamily="18" charset="0"/>
              </a:rPr>
              <a:t>           </a:t>
            </a:r>
            <a:r>
              <a:rPr lang="zh-CN" altLang="en-US">
                <a:solidFill>
                  <a:srgbClr val="008000"/>
                </a:solidFill>
                <a:latin typeface="Times New Roman" panose="02020603050405020304" pitchFamily="18" charset="0"/>
              </a:rPr>
              <a:t>（硬件实现的成本很高） </a:t>
            </a:r>
          </a:p>
          <a:p>
            <a:pPr lvl="2" eaLnBrk="1" hangingPunct="1">
              <a:lnSpc>
                <a:spcPct val="130000"/>
              </a:lnSpc>
            </a:pPr>
            <a:r>
              <a:rPr lang="zh-CN" altLang="en-US"/>
              <a:t>当组内块数较多时，可以用多级状态位技术减少所需的硬件量。 </a:t>
            </a:r>
          </a:p>
          <a:p>
            <a:pPr marL="1085850" lvl="1" indent="-457200" eaLnBrk="1" hangingPunct="1">
              <a:lnSpc>
                <a:spcPct val="130000"/>
              </a:lnSpc>
              <a:buFont typeface="Wingdings" panose="05000000000000000000" pitchFamily="2" charset="2"/>
              <a:buNone/>
            </a:pPr>
            <a:r>
              <a:rPr lang="zh-CN" altLang="en-US" sz="2000" b="1">
                <a:solidFill>
                  <a:srgbClr val="E24C05"/>
                </a:solidFill>
                <a:latin typeface="Times New Roman" panose="02020603050405020304" pitchFamily="18" charset="0"/>
                <a:ea typeface="宋体" panose="02010600030101010101" pitchFamily="2" charset="-122"/>
              </a:rPr>
              <a:t>               例如</a:t>
            </a:r>
            <a:r>
              <a:rPr lang="zh-CN" altLang="en-US" sz="2000" b="1">
                <a:solidFill>
                  <a:srgbClr val="000000"/>
                </a:solidFill>
                <a:latin typeface="Times New Roman" panose="02020603050405020304" pitchFamily="18" charset="0"/>
                <a:ea typeface="宋体" panose="02010600030101010101" pitchFamily="2" charset="-122"/>
              </a:rPr>
              <a:t>：在</a:t>
            </a:r>
            <a:r>
              <a:rPr lang="en-US" altLang="zh-CN" sz="2000" b="1">
                <a:solidFill>
                  <a:srgbClr val="000000"/>
                </a:solidFill>
                <a:latin typeface="Times New Roman" panose="02020603050405020304" pitchFamily="18" charset="0"/>
                <a:ea typeface="宋体" panose="02010600030101010101" pitchFamily="2" charset="-122"/>
              </a:rPr>
              <a:t>IBM 3033</a:t>
            </a:r>
            <a:r>
              <a:rPr lang="zh-CN" altLang="en-US" sz="2000" b="1">
                <a:solidFill>
                  <a:srgbClr val="000000"/>
                </a:solidFill>
                <a:latin typeface="Times New Roman" panose="02020603050405020304" pitchFamily="18" charset="0"/>
                <a:ea typeface="宋体" panose="02010600030101010101" pitchFamily="2" charset="-122"/>
              </a:rPr>
              <a:t>中</a:t>
            </a:r>
          </a:p>
          <a:p>
            <a:pPr marL="1085850" lvl="1" indent="-457200" eaLnBrk="1" hangingPunct="1">
              <a:lnSpc>
                <a:spcPct val="130000"/>
              </a:lnSpc>
              <a:buFont typeface="Wingdings" panose="05000000000000000000" pitchFamily="2" charset="2"/>
              <a:buNone/>
            </a:pPr>
            <a:r>
              <a:rPr lang="zh-CN" altLang="en-US" sz="2000" b="1">
                <a:solidFill>
                  <a:srgbClr val="000000"/>
                </a:solidFill>
                <a:latin typeface="Times New Roman" panose="02020603050405020304" pitchFamily="18" charset="0"/>
                <a:ea typeface="宋体" panose="02010600030101010101" pitchFamily="2" charset="-122"/>
              </a:rPr>
              <a:t>                      组内块数为</a:t>
            </a:r>
            <a:r>
              <a:rPr lang="en-US" altLang="zh-CN" sz="2000" b="1">
                <a:solidFill>
                  <a:srgbClr val="9933FF"/>
                </a:solidFill>
                <a:latin typeface="Times New Roman" panose="02020603050405020304" pitchFamily="18" charset="0"/>
                <a:ea typeface="宋体" panose="02010600030101010101" pitchFamily="2" charset="-122"/>
              </a:rPr>
              <a:t>16</a:t>
            </a:r>
            <a:r>
              <a:rPr lang="zh-CN" altLang="en-US" sz="2000" b="1">
                <a:solidFill>
                  <a:srgbClr val="000000"/>
                </a:solidFill>
                <a:latin typeface="Times New Roman" panose="02020603050405020304" pitchFamily="18" charset="0"/>
                <a:ea typeface="宋体" panose="02010600030101010101" pitchFamily="2" charset="-122"/>
              </a:rPr>
              <a:t>，可分成群、对、行</a:t>
            </a:r>
            <a:r>
              <a:rPr lang="en-US" altLang="zh-CN" sz="2000" b="1">
                <a:solidFill>
                  <a:srgbClr val="9933FF"/>
                </a:solidFill>
                <a:latin typeface="Times New Roman" panose="02020603050405020304" pitchFamily="18" charset="0"/>
                <a:ea typeface="宋体" panose="02010600030101010101" pitchFamily="2" charset="-122"/>
              </a:rPr>
              <a:t>3</a:t>
            </a:r>
            <a:r>
              <a:rPr lang="zh-CN" altLang="en-US" sz="2000" b="1">
                <a:solidFill>
                  <a:srgbClr val="000000"/>
                </a:solidFill>
                <a:latin typeface="Times New Roman" panose="02020603050405020304" pitchFamily="18" charset="0"/>
                <a:ea typeface="宋体" panose="02010600030101010101" pitchFamily="2" charset="-122"/>
              </a:rPr>
              <a:t>级。</a:t>
            </a:r>
          </a:p>
          <a:p>
            <a:pPr marL="1085850" lvl="1" indent="-457200" eaLnBrk="1" hangingPunct="1">
              <a:lnSpc>
                <a:spcPct val="130000"/>
              </a:lnSpc>
              <a:buFont typeface="Wingdings" panose="05000000000000000000" pitchFamily="2" charset="2"/>
              <a:buNone/>
            </a:pPr>
            <a:r>
              <a:rPr lang="zh-CN" altLang="en-US" sz="2000" b="1">
                <a:solidFill>
                  <a:srgbClr val="000000"/>
                </a:solidFill>
                <a:latin typeface="Times New Roman" panose="02020603050405020304" pitchFamily="18" charset="0"/>
                <a:ea typeface="宋体" panose="02010600030101010101" pitchFamily="2" charset="-122"/>
              </a:rPr>
              <a:t>                      先分成</a:t>
            </a:r>
            <a:r>
              <a:rPr lang="en-US" altLang="zh-CN" sz="2000" b="1">
                <a:solidFill>
                  <a:srgbClr val="9933FF"/>
                </a:solidFill>
                <a:latin typeface="Times New Roman" panose="02020603050405020304" pitchFamily="18" charset="0"/>
                <a:ea typeface="宋体" panose="02010600030101010101" pitchFamily="2" charset="-122"/>
              </a:rPr>
              <a:t>4</a:t>
            </a:r>
            <a:r>
              <a:rPr lang="zh-CN" altLang="en-US" sz="2000" b="1">
                <a:solidFill>
                  <a:srgbClr val="000000"/>
                </a:solidFill>
                <a:latin typeface="Times New Roman" panose="02020603050405020304" pitchFamily="18" charset="0"/>
                <a:ea typeface="宋体" panose="02010600030101010101" pitchFamily="2" charset="-122"/>
              </a:rPr>
              <a:t>群，每群两对，每对两行。</a:t>
            </a:r>
          </a:p>
          <a:p>
            <a:pPr marL="1085850" lvl="1" indent="-457200" eaLnBrk="1" hangingPunct="1">
              <a:lnSpc>
                <a:spcPct val="130000"/>
              </a:lnSpc>
              <a:buFont typeface="Wingdings" panose="05000000000000000000" pitchFamily="2" charset="2"/>
              <a:buNone/>
            </a:pPr>
            <a:r>
              <a:rPr lang="zh-CN" altLang="en-US" sz="2000" b="1">
                <a:solidFill>
                  <a:srgbClr val="000000"/>
                </a:solidFill>
                <a:latin typeface="Times New Roman" panose="02020603050405020304" pitchFamily="18" charset="0"/>
                <a:ea typeface="宋体" panose="02010600030101010101" pitchFamily="2" charset="-122"/>
              </a:rPr>
              <a:t>                      选</a:t>
            </a:r>
            <a:r>
              <a:rPr lang="en-US" altLang="zh-CN" sz="2000" b="1">
                <a:solidFill>
                  <a:srgbClr val="000000"/>
                </a:solidFill>
                <a:latin typeface="Times New Roman" panose="02020603050405020304" pitchFamily="18" charset="0"/>
                <a:ea typeface="宋体" panose="02010600030101010101" pitchFamily="2" charset="-122"/>
              </a:rPr>
              <a:t>LRU</a:t>
            </a:r>
            <a:r>
              <a:rPr lang="zh-CN" altLang="en-US" sz="2000" b="1">
                <a:solidFill>
                  <a:srgbClr val="000000"/>
                </a:solidFill>
                <a:latin typeface="Times New Roman" panose="02020603050405020304" pitchFamily="18" charset="0"/>
                <a:ea typeface="宋体" panose="02010600030101010101" pitchFamily="2" charset="-122"/>
              </a:rPr>
              <a:t>群需</a:t>
            </a:r>
            <a:r>
              <a:rPr lang="en-US" altLang="zh-CN" sz="2000" b="1">
                <a:solidFill>
                  <a:srgbClr val="9933FF"/>
                </a:solidFill>
                <a:latin typeface="Times New Roman" panose="02020603050405020304" pitchFamily="18" charset="0"/>
                <a:ea typeface="宋体" panose="02010600030101010101" pitchFamily="2" charset="-122"/>
              </a:rPr>
              <a:t>6</a:t>
            </a:r>
            <a:r>
              <a:rPr lang="zh-CN" altLang="en-US" sz="2000" b="1">
                <a:solidFill>
                  <a:srgbClr val="000000"/>
                </a:solidFill>
                <a:latin typeface="Times New Roman" panose="02020603050405020304" pitchFamily="18" charset="0"/>
                <a:ea typeface="宋体" panose="02010600030101010101" pitchFamily="2" charset="-122"/>
              </a:rPr>
              <a:t>个触发器；</a:t>
            </a:r>
          </a:p>
          <a:p>
            <a:pPr marL="1085850" lvl="1" indent="-457200" eaLnBrk="1" hangingPunct="1">
              <a:lnSpc>
                <a:spcPct val="130000"/>
              </a:lnSpc>
              <a:buFont typeface="Wingdings" panose="05000000000000000000" pitchFamily="2" charset="2"/>
              <a:buNone/>
            </a:pPr>
            <a:r>
              <a:rPr lang="zh-CN" altLang="en-US" sz="2000" b="1">
                <a:solidFill>
                  <a:srgbClr val="000000"/>
                </a:solidFill>
                <a:latin typeface="Times New Roman" panose="02020603050405020304" pitchFamily="18" charset="0"/>
                <a:ea typeface="宋体" panose="02010600030101010101" pitchFamily="2" charset="-122"/>
              </a:rPr>
              <a:t>                     每群中选</a:t>
            </a:r>
            <a:r>
              <a:rPr lang="en-US" altLang="zh-CN" sz="2000" b="1">
                <a:solidFill>
                  <a:srgbClr val="000000"/>
                </a:solidFill>
                <a:latin typeface="Times New Roman" panose="02020603050405020304" pitchFamily="18" charset="0"/>
                <a:ea typeface="宋体" panose="02010600030101010101" pitchFamily="2" charset="-122"/>
              </a:rPr>
              <a:t>LRU</a:t>
            </a:r>
            <a:r>
              <a:rPr lang="zh-CN" altLang="en-US" sz="2000" b="1">
                <a:solidFill>
                  <a:srgbClr val="000000"/>
                </a:solidFill>
                <a:latin typeface="Times New Roman" panose="02020603050405020304" pitchFamily="18" charset="0"/>
                <a:ea typeface="宋体" panose="02010600030101010101" pitchFamily="2" charset="-122"/>
              </a:rPr>
              <a:t>对需要一个触法器，</a:t>
            </a:r>
            <a:r>
              <a:rPr lang="en-US" altLang="zh-CN" sz="2000" b="1">
                <a:solidFill>
                  <a:srgbClr val="9933FF"/>
                </a:solidFill>
                <a:latin typeface="Times New Roman" panose="02020603050405020304" pitchFamily="18" charset="0"/>
                <a:ea typeface="宋体" panose="02010600030101010101" pitchFamily="2" charset="-122"/>
              </a:rPr>
              <a:t>4</a:t>
            </a:r>
            <a:r>
              <a:rPr lang="zh-CN" altLang="en-US" sz="2000" b="1">
                <a:solidFill>
                  <a:srgbClr val="000000"/>
                </a:solidFill>
                <a:latin typeface="Times New Roman" panose="02020603050405020304" pitchFamily="18" charset="0"/>
                <a:ea typeface="宋体" panose="02010600030101010101" pitchFamily="2" charset="-122"/>
              </a:rPr>
              <a:t>个群共需要</a:t>
            </a:r>
            <a:r>
              <a:rPr lang="en-US" altLang="zh-CN" sz="2000" b="1">
                <a:solidFill>
                  <a:srgbClr val="9933FF"/>
                </a:solidFill>
                <a:latin typeface="Times New Roman" panose="02020603050405020304" pitchFamily="18" charset="0"/>
                <a:ea typeface="宋体" panose="02010600030101010101" pitchFamily="2" charset="-122"/>
              </a:rPr>
              <a:t>4</a:t>
            </a:r>
            <a:r>
              <a:rPr lang="zh-CN" altLang="en-US" sz="2000" b="1">
                <a:solidFill>
                  <a:srgbClr val="000000"/>
                </a:solidFill>
                <a:latin typeface="Times New Roman" panose="02020603050405020304" pitchFamily="18" charset="0"/>
                <a:ea typeface="宋体" panose="02010600030101010101" pitchFamily="2" charset="-122"/>
              </a:rPr>
              <a:t>个触发器；</a:t>
            </a:r>
          </a:p>
        </p:txBody>
      </p:sp>
    </p:spTree>
  </p:cSld>
  <p:clrMapOvr>
    <a:masterClrMapping/>
  </p:clrMapOvr>
  <p:transition>
    <p:pull dir="rd"/>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altLang="zh-CN">
                <a:latin typeface="黑体" panose="02010609060101010101" pitchFamily="49" charset="-122"/>
              </a:rPr>
              <a:t>5.2 Cache</a:t>
            </a:r>
            <a:r>
              <a:rPr lang="zh-CN" altLang="en-US">
                <a:latin typeface="黑体" panose="02010609060101010101" pitchFamily="49" charset="-122"/>
              </a:rPr>
              <a:t>基本知识</a:t>
            </a:r>
          </a:p>
        </p:txBody>
      </p:sp>
      <p:sp>
        <p:nvSpPr>
          <p:cNvPr id="53251" name="Rectangle 3" descr="Rectangle: Click to edit Master text styles&#10;Second level&#10;Third level&#10;Fourth level&#10;Fifth level"/>
          <p:cNvSpPr>
            <a:spLocks noGrp="1" noChangeArrowheads="1"/>
          </p:cNvSpPr>
          <p:nvPr>
            <p:ph type="body" idx="1"/>
          </p:nvPr>
        </p:nvSpPr>
        <p:spPr>
          <a:xfrm>
            <a:off x="755650" y="2133600"/>
            <a:ext cx="7772400" cy="2570163"/>
          </a:xfrm>
        </p:spPr>
        <p:txBody>
          <a:bodyPr/>
          <a:lstStyle/>
          <a:p>
            <a:pPr lvl="1" eaLnBrk="1" hangingPunct="1">
              <a:buFont typeface="Wingdings" panose="05000000000000000000" pitchFamily="2" charset="2"/>
              <a:buNone/>
            </a:pPr>
            <a:r>
              <a:rPr lang="zh-CN" altLang="en-US" sz="2000" b="1">
                <a:solidFill>
                  <a:srgbClr val="000000"/>
                </a:solidFill>
                <a:latin typeface="Times New Roman" panose="02020603050405020304" pitchFamily="18" charset="0"/>
                <a:ea typeface="宋体" panose="02010600030101010101" pitchFamily="2" charset="-122"/>
              </a:rPr>
              <a:t>每行中选</a:t>
            </a:r>
            <a:r>
              <a:rPr lang="en-US" altLang="zh-CN" sz="2000" b="1">
                <a:solidFill>
                  <a:srgbClr val="000000"/>
                </a:solidFill>
                <a:latin typeface="Times New Roman" panose="02020603050405020304" pitchFamily="18" charset="0"/>
                <a:ea typeface="宋体" panose="02010600030101010101" pitchFamily="2" charset="-122"/>
              </a:rPr>
              <a:t>LRU</a:t>
            </a:r>
            <a:r>
              <a:rPr lang="zh-CN" altLang="en-US" sz="2000" b="1">
                <a:solidFill>
                  <a:srgbClr val="000000"/>
                </a:solidFill>
                <a:latin typeface="Times New Roman" panose="02020603050405020304" pitchFamily="18" charset="0"/>
                <a:ea typeface="宋体" panose="02010600030101010101" pitchFamily="2" charset="-122"/>
              </a:rPr>
              <a:t>块需要一个触发器，</a:t>
            </a:r>
            <a:r>
              <a:rPr lang="en-US" altLang="zh-CN" sz="2000" b="1">
                <a:solidFill>
                  <a:srgbClr val="9933FF"/>
                </a:solidFill>
                <a:latin typeface="Times New Roman" panose="02020603050405020304" pitchFamily="18" charset="0"/>
                <a:ea typeface="宋体" panose="02010600030101010101" pitchFamily="2" charset="-122"/>
              </a:rPr>
              <a:t>8</a:t>
            </a:r>
            <a:r>
              <a:rPr lang="zh-CN" altLang="en-US" sz="2000" b="1">
                <a:solidFill>
                  <a:srgbClr val="000000"/>
                </a:solidFill>
                <a:latin typeface="Times New Roman" panose="02020603050405020304" pitchFamily="18" charset="0"/>
                <a:ea typeface="宋体" panose="02010600030101010101" pitchFamily="2" charset="-122"/>
              </a:rPr>
              <a:t>个行共需要</a:t>
            </a:r>
            <a:r>
              <a:rPr lang="en-US" altLang="zh-CN" sz="2000" b="1">
                <a:solidFill>
                  <a:srgbClr val="9933FF"/>
                </a:solidFill>
                <a:latin typeface="Times New Roman" panose="02020603050405020304" pitchFamily="18" charset="0"/>
                <a:ea typeface="宋体" panose="02010600030101010101" pitchFamily="2" charset="-122"/>
              </a:rPr>
              <a:t>8</a:t>
            </a:r>
            <a:r>
              <a:rPr lang="zh-CN" altLang="en-US" sz="2000" b="1">
                <a:solidFill>
                  <a:srgbClr val="000000"/>
                </a:solidFill>
                <a:latin typeface="Times New Roman" panose="02020603050405020304" pitchFamily="18" charset="0"/>
                <a:ea typeface="宋体" panose="02010600030101010101" pitchFamily="2" charset="-122"/>
              </a:rPr>
              <a:t>个触发器。</a:t>
            </a:r>
          </a:p>
          <a:p>
            <a:pPr lvl="1" eaLnBrk="1" hangingPunct="1">
              <a:buFont typeface="Wingdings" panose="05000000000000000000" pitchFamily="2" charset="2"/>
              <a:buNone/>
            </a:pPr>
            <a:r>
              <a:rPr lang="zh-CN" altLang="en-US" sz="2000" b="1">
                <a:solidFill>
                  <a:srgbClr val="000000"/>
                </a:solidFill>
                <a:latin typeface="Times New Roman" panose="02020603050405020304" pitchFamily="18" charset="0"/>
                <a:ea typeface="宋体" panose="02010600030101010101" pitchFamily="2" charset="-122"/>
              </a:rPr>
              <a:t>所需的触发器总个数为：      </a:t>
            </a:r>
          </a:p>
          <a:p>
            <a:pPr lvl="1" eaLnBrk="1" hangingPunct="1">
              <a:buFont typeface="Wingdings" panose="05000000000000000000" pitchFamily="2" charset="2"/>
              <a:buNone/>
            </a:pPr>
            <a:r>
              <a:rPr lang="zh-CN" altLang="en-US" sz="2000" b="1">
                <a:solidFill>
                  <a:srgbClr val="000000"/>
                </a:solidFill>
                <a:latin typeface="Times New Roman" panose="02020603050405020304" pitchFamily="18" charset="0"/>
                <a:ea typeface="宋体" panose="02010600030101010101" pitchFamily="2" charset="-122"/>
              </a:rPr>
              <a:t>              </a:t>
            </a:r>
            <a:r>
              <a:rPr lang="en-US" altLang="zh-CN" sz="2000" b="1">
                <a:solidFill>
                  <a:srgbClr val="E24C05"/>
                </a:solidFill>
                <a:latin typeface="Times New Roman" panose="02020603050405020304" pitchFamily="18" charset="0"/>
                <a:ea typeface="宋体" panose="02010600030101010101" pitchFamily="2" charset="-122"/>
              </a:rPr>
              <a:t>6</a:t>
            </a:r>
            <a:r>
              <a:rPr lang="zh-CN" altLang="en-US" sz="2000" b="1">
                <a:solidFill>
                  <a:srgbClr val="E24C05"/>
                </a:solidFill>
                <a:latin typeface="Times New Roman" panose="02020603050405020304" pitchFamily="18" charset="0"/>
                <a:ea typeface="宋体" panose="02010600030101010101" pitchFamily="2" charset="-122"/>
              </a:rPr>
              <a:t>（选群）＋</a:t>
            </a:r>
            <a:r>
              <a:rPr lang="en-US" altLang="zh-CN" sz="2000" b="1">
                <a:solidFill>
                  <a:srgbClr val="E24C05"/>
                </a:solidFill>
                <a:latin typeface="Times New Roman" panose="02020603050405020304" pitchFamily="18" charset="0"/>
                <a:ea typeface="宋体" panose="02010600030101010101" pitchFamily="2" charset="-122"/>
              </a:rPr>
              <a:t>4</a:t>
            </a:r>
            <a:r>
              <a:rPr lang="zh-CN" altLang="en-US" sz="2000" b="1">
                <a:solidFill>
                  <a:srgbClr val="E24C05"/>
                </a:solidFill>
                <a:latin typeface="Times New Roman" panose="02020603050405020304" pitchFamily="18" charset="0"/>
                <a:ea typeface="宋体" panose="02010600030101010101" pitchFamily="2" charset="-122"/>
              </a:rPr>
              <a:t>（选对）＋</a:t>
            </a:r>
            <a:r>
              <a:rPr lang="en-US" altLang="zh-CN" sz="2000" b="1">
                <a:solidFill>
                  <a:srgbClr val="E24C05"/>
                </a:solidFill>
                <a:latin typeface="Times New Roman" panose="02020603050405020304" pitchFamily="18" charset="0"/>
                <a:ea typeface="宋体" panose="02010600030101010101" pitchFamily="2" charset="-122"/>
              </a:rPr>
              <a:t>8</a:t>
            </a:r>
            <a:r>
              <a:rPr lang="zh-CN" altLang="en-US" sz="2000" b="1">
                <a:solidFill>
                  <a:srgbClr val="E24C05"/>
                </a:solidFill>
                <a:latin typeface="Times New Roman" panose="02020603050405020304" pitchFamily="18" charset="0"/>
                <a:ea typeface="宋体" panose="02010600030101010101" pitchFamily="2" charset="-122"/>
              </a:rPr>
              <a:t>（选行）</a:t>
            </a:r>
            <a:r>
              <a:rPr lang="en-US" altLang="zh-CN" sz="2000" b="1">
                <a:solidFill>
                  <a:srgbClr val="E24C05"/>
                </a:solidFill>
                <a:latin typeface="Times New Roman" panose="02020603050405020304" pitchFamily="18" charset="0"/>
                <a:ea typeface="宋体" panose="02010600030101010101" pitchFamily="2" charset="-122"/>
              </a:rPr>
              <a:t>= 18</a:t>
            </a:r>
            <a:r>
              <a:rPr lang="zh-CN" altLang="en-US" sz="2000" b="1">
                <a:solidFill>
                  <a:srgbClr val="E24C05"/>
                </a:solidFill>
                <a:latin typeface="Times New Roman" panose="02020603050405020304" pitchFamily="18" charset="0"/>
                <a:ea typeface="宋体" panose="02010600030101010101" pitchFamily="2" charset="-122"/>
              </a:rPr>
              <a:t>（个）</a:t>
            </a:r>
          </a:p>
          <a:p>
            <a:pPr lvl="1" eaLnBrk="1" hangingPunct="1">
              <a:buFont typeface="Wingdings" panose="05000000000000000000" pitchFamily="2" charset="2"/>
              <a:buNone/>
            </a:pPr>
            <a:r>
              <a:rPr lang="zh-CN" altLang="en-US" sz="2000" b="1">
                <a:solidFill>
                  <a:srgbClr val="000000"/>
                </a:solidFill>
                <a:latin typeface="Times New Roman" panose="02020603050405020304" pitchFamily="18" charset="0"/>
                <a:ea typeface="宋体" panose="02010600030101010101" pitchFamily="2" charset="-122"/>
              </a:rPr>
              <a:t>         </a:t>
            </a:r>
            <a:r>
              <a:rPr lang="zh-CN" altLang="en-US" sz="2000" b="1">
                <a:solidFill>
                  <a:srgbClr val="008000"/>
                </a:solidFill>
                <a:latin typeface="Times New Roman" panose="02020603050405020304" pitchFamily="18" charset="0"/>
                <a:ea typeface="宋体" panose="02010600030101010101" pitchFamily="2" charset="-122"/>
              </a:rPr>
              <a:t>以牺牲速度为代价的。</a:t>
            </a:r>
          </a:p>
          <a:p>
            <a:pPr eaLnBrk="1" hangingPunct="1"/>
            <a:endParaRPr lang="en-US" altLang="zh-CN" sz="2000">
              <a:solidFill>
                <a:srgbClr val="008000"/>
              </a:solidFill>
              <a:latin typeface="Times New Roman" panose="02020603050405020304" pitchFamily="18" charset="0"/>
              <a:ea typeface="宋体" panose="02010600030101010101" pitchFamily="2" charset="-122"/>
            </a:endParaRPr>
          </a:p>
        </p:txBody>
      </p:sp>
    </p:spTree>
  </p:cSld>
  <p:clrMapOvr>
    <a:masterClrMapping/>
  </p:clrMapOvr>
  <p:transition>
    <p:pull dir="r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altLang="zh-CN">
                <a:latin typeface="黑体" panose="02010609060101010101" pitchFamily="49" charset="-122"/>
              </a:rPr>
              <a:t>5.2 Cache</a:t>
            </a:r>
            <a:r>
              <a:rPr lang="zh-CN" altLang="en-US">
                <a:latin typeface="黑体" panose="02010609060101010101" pitchFamily="49" charset="-122"/>
              </a:rPr>
              <a:t>基本知识</a:t>
            </a:r>
          </a:p>
        </p:txBody>
      </p:sp>
      <p:sp>
        <p:nvSpPr>
          <p:cNvPr id="54275" name="Rectangle 3" descr="Rectangle: Click to edit Master text styles&#10;Second level&#10;Third level&#10;Fourth level&#10;Fifth level"/>
          <p:cNvSpPr>
            <a:spLocks noGrp="1" noChangeArrowheads="1"/>
          </p:cNvSpPr>
          <p:nvPr>
            <p:ph type="body" idx="1"/>
          </p:nvPr>
        </p:nvSpPr>
        <p:spPr>
          <a:xfrm>
            <a:off x="1190625" y="1989138"/>
            <a:ext cx="7126288" cy="3744912"/>
          </a:xfrm>
        </p:spPr>
        <p:txBody>
          <a:bodyPr/>
          <a:lstStyle/>
          <a:p>
            <a:pPr marL="457200" indent="-457200" eaLnBrk="1" hangingPunct="1">
              <a:lnSpc>
                <a:spcPct val="110000"/>
              </a:lnSpc>
            </a:pPr>
            <a:r>
              <a:rPr lang="en-US" altLang="zh-CN">
                <a:latin typeface="Times New Roman" panose="02020603050405020304" pitchFamily="18" charset="0"/>
              </a:rPr>
              <a:t>“</a:t>
            </a:r>
            <a:r>
              <a:rPr lang="zh-CN" altLang="en-US"/>
              <a:t>写</a:t>
            </a:r>
            <a:r>
              <a:rPr lang="zh-CN" altLang="en-US">
                <a:latin typeface="Times New Roman" panose="02020603050405020304" pitchFamily="18" charset="0"/>
              </a:rPr>
              <a:t>”</a:t>
            </a:r>
            <a:r>
              <a:rPr lang="zh-CN" altLang="en-US"/>
              <a:t>在所有访存操作中所占的比例 </a:t>
            </a:r>
          </a:p>
          <a:p>
            <a:pPr marL="1085850" lvl="1" indent="-457200" eaLnBrk="1" hangingPunct="1">
              <a:lnSpc>
                <a:spcPct val="110000"/>
              </a:lnSpc>
            </a:pPr>
            <a:r>
              <a:rPr lang="zh-CN" altLang="en-US"/>
              <a:t>统计结果表明，对于一组给定的程序：</a:t>
            </a:r>
          </a:p>
          <a:p>
            <a:pPr lvl="2" eaLnBrk="1" hangingPunct="1">
              <a:lnSpc>
                <a:spcPct val="110000"/>
              </a:lnSpc>
            </a:pPr>
            <a:r>
              <a:rPr lang="en-US" altLang="zh-CN">
                <a:latin typeface="宋体" panose="02010600030101010101" pitchFamily="2" charset="-122"/>
              </a:rPr>
              <a:t>l</a:t>
            </a:r>
            <a:r>
              <a:rPr lang="sv-SE" altLang="zh-CN">
                <a:latin typeface="宋体" panose="02010600030101010101" pitchFamily="2" charset="-122"/>
              </a:rPr>
              <a:t>oad</a:t>
            </a:r>
            <a:r>
              <a:rPr lang="zh-CN" altLang="sv-SE">
                <a:latin typeface="宋体" panose="02010600030101010101" pitchFamily="2" charset="-122"/>
              </a:rPr>
              <a:t>指令：</a:t>
            </a:r>
            <a:r>
              <a:rPr lang="sv-SE" altLang="zh-CN">
                <a:solidFill>
                  <a:srgbClr val="9933FF"/>
                </a:solidFill>
                <a:latin typeface="宋体" panose="02010600030101010101" pitchFamily="2" charset="-122"/>
              </a:rPr>
              <a:t>26</a:t>
            </a:r>
            <a:r>
              <a:rPr lang="zh-CN" altLang="sv-SE">
                <a:solidFill>
                  <a:srgbClr val="9933FF"/>
                </a:solidFill>
                <a:latin typeface="宋体" panose="02010600030101010101" pitchFamily="2" charset="-122"/>
              </a:rPr>
              <a:t>％</a:t>
            </a:r>
          </a:p>
          <a:p>
            <a:pPr lvl="2" eaLnBrk="1" hangingPunct="1">
              <a:lnSpc>
                <a:spcPct val="110000"/>
              </a:lnSpc>
            </a:pPr>
            <a:r>
              <a:rPr lang="en-US" altLang="zh-CN">
                <a:latin typeface="宋体" panose="02010600030101010101" pitchFamily="2" charset="-122"/>
              </a:rPr>
              <a:t>s</a:t>
            </a:r>
            <a:r>
              <a:rPr lang="sv-SE" altLang="zh-CN">
                <a:latin typeface="宋体" panose="02010600030101010101" pitchFamily="2" charset="-122"/>
              </a:rPr>
              <a:t>tore</a:t>
            </a:r>
            <a:r>
              <a:rPr lang="zh-CN" altLang="sv-SE">
                <a:latin typeface="宋体" panose="02010600030101010101" pitchFamily="2" charset="-122"/>
              </a:rPr>
              <a:t>指令：</a:t>
            </a:r>
            <a:r>
              <a:rPr lang="sv-SE" altLang="zh-CN">
                <a:solidFill>
                  <a:srgbClr val="9933FF"/>
                </a:solidFill>
                <a:latin typeface="宋体" panose="02010600030101010101" pitchFamily="2" charset="-122"/>
              </a:rPr>
              <a:t>9</a:t>
            </a:r>
            <a:r>
              <a:rPr lang="zh-CN" altLang="sv-SE">
                <a:solidFill>
                  <a:srgbClr val="9933FF"/>
                </a:solidFill>
                <a:latin typeface="宋体" panose="02010600030101010101" pitchFamily="2" charset="-122"/>
              </a:rPr>
              <a:t>％</a:t>
            </a:r>
          </a:p>
          <a:p>
            <a:pPr marL="1085850" lvl="1" indent="-457200" eaLnBrk="1" hangingPunct="1">
              <a:lnSpc>
                <a:spcPct val="110000"/>
              </a:lnSpc>
            </a:pPr>
            <a:r>
              <a:rPr lang="zh-CN" altLang="sv-SE">
                <a:latin typeface="Times New Roman" panose="02020603050405020304" pitchFamily="18" charset="0"/>
              </a:rPr>
              <a:t>“</a:t>
            </a:r>
            <a:r>
              <a:rPr lang="zh-CN" altLang="sv-SE"/>
              <a:t>写</a:t>
            </a:r>
            <a:r>
              <a:rPr lang="zh-CN" altLang="sv-SE">
                <a:latin typeface="Times New Roman" panose="02020603050405020304" pitchFamily="18" charset="0"/>
              </a:rPr>
              <a:t>”</a:t>
            </a:r>
            <a:r>
              <a:rPr lang="zh-CN" altLang="sv-SE"/>
              <a:t>在所有访存操作中所占的比例：</a:t>
            </a:r>
          </a:p>
          <a:p>
            <a:pPr lvl="2" eaLnBrk="1" hangingPunct="1">
              <a:lnSpc>
                <a:spcPct val="110000"/>
              </a:lnSpc>
              <a:buFont typeface="Wingdings" panose="05000000000000000000" pitchFamily="2" charset="2"/>
              <a:buNone/>
            </a:pPr>
            <a:r>
              <a:rPr lang="zh-CN" altLang="en-US">
                <a:latin typeface="宋体" panose="02010600030101010101" pitchFamily="2" charset="-122"/>
              </a:rPr>
              <a:t>　</a:t>
            </a:r>
            <a:r>
              <a:rPr lang="en-US" altLang="zh-CN">
                <a:latin typeface="宋体" panose="02010600030101010101" pitchFamily="2" charset="-122"/>
              </a:rPr>
              <a:t>9</a:t>
            </a:r>
            <a:r>
              <a:rPr lang="zh-CN" altLang="en-US">
                <a:latin typeface="宋体" panose="02010600030101010101" pitchFamily="2" charset="-122"/>
              </a:rPr>
              <a:t>％</a:t>
            </a:r>
            <a:r>
              <a:rPr lang="en-US" altLang="zh-CN">
                <a:latin typeface="宋体" panose="02010600030101010101" pitchFamily="2" charset="-122"/>
              </a:rPr>
              <a:t>/(100</a:t>
            </a:r>
            <a:r>
              <a:rPr lang="zh-CN" altLang="en-US">
                <a:latin typeface="宋体" panose="02010600030101010101" pitchFamily="2" charset="-122"/>
              </a:rPr>
              <a:t>％＋</a:t>
            </a:r>
            <a:r>
              <a:rPr lang="en-US" altLang="zh-CN">
                <a:latin typeface="宋体" panose="02010600030101010101" pitchFamily="2" charset="-122"/>
              </a:rPr>
              <a:t>26</a:t>
            </a:r>
            <a:r>
              <a:rPr lang="zh-CN" altLang="en-US">
                <a:latin typeface="宋体" panose="02010600030101010101" pitchFamily="2" charset="-122"/>
              </a:rPr>
              <a:t>％＋</a:t>
            </a:r>
            <a:r>
              <a:rPr lang="en-US" altLang="zh-CN">
                <a:latin typeface="宋体" panose="02010600030101010101" pitchFamily="2" charset="-122"/>
              </a:rPr>
              <a:t>9</a:t>
            </a:r>
            <a:r>
              <a:rPr lang="zh-CN" altLang="en-US">
                <a:latin typeface="宋体" panose="02010600030101010101" pitchFamily="2" charset="-122"/>
              </a:rPr>
              <a:t>％</a:t>
            </a:r>
            <a:r>
              <a:rPr lang="en-US" altLang="zh-CN">
                <a:latin typeface="宋体" panose="02010600030101010101" pitchFamily="2" charset="-122"/>
              </a:rPr>
              <a:t>)≈7</a:t>
            </a:r>
            <a:r>
              <a:rPr lang="zh-CN" altLang="en-US">
                <a:latin typeface="宋体" panose="02010600030101010101" pitchFamily="2" charset="-122"/>
              </a:rPr>
              <a:t>％</a:t>
            </a:r>
          </a:p>
          <a:p>
            <a:pPr marL="1085850" lvl="1" indent="-457200" eaLnBrk="1" hangingPunct="1">
              <a:lnSpc>
                <a:spcPct val="110000"/>
              </a:lnSpc>
            </a:pPr>
            <a:r>
              <a:rPr lang="zh-CN" altLang="en-US">
                <a:latin typeface="Times New Roman" panose="02020603050405020304" pitchFamily="18" charset="0"/>
              </a:rPr>
              <a:t>“</a:t>
            </a:r>
            <a:r>
              <a:rPr lang="zh-CN" altLang="en-US">
                <a:latin typeface="黑体" panose="02010609060101010101" pitchFamily="49" charset="-122"/>
              </a:rPr>
              <a:t>写</a:t>
            </a:r>
            <a:r>
              <a:rPr lang="zh-CN" altLang="en-US">
                <a:latin typeface="Times New Roman" panose="02020603050405020304" pitchFamily="18" charset="0"/>
              </a:rPr>
              <a:t>”</a:t>
            </a:r>
            <a:r>
              <a:rPr lang="zh-CN" altLang="en-US">
                <a:latin typeface="黑体" panose="02010609060101010101" pitchFamily="49" charset="-122"/>
              </a:rPr>
              <a:t>在访问数据</a:t>
            </a:r>
            <a:r>
              <a:rPr lang="en-US" altLang="zh-CN">
                <a:latin typeface="黑体" panose="02010609060101010101" pitchFamily="49" charset="-122"/>
              </a:rPr>
              <a:t>Cache</a:t>
            </a:r>
            <a:r>
              <a:rPr lang="zh-CN" altLang="en-US">
                <a:latin typeface="黑体" panose="02010609060101010101" pitchFamily="49" charset="-122"/>
              </a:rPr>
              <a:t>操作中所占的比例：</a:t>
            </a:r>
          </a:p>
          <a:p>
            <a:pPr lvl="2" eaLnBrk="1" hangingPunct="1">
              <a:lnSpc>
                <a:spcPct val="110000"/>
              </a:lnSpc>
              <a:buFont typeface="Wingdings" panose="05000000000000000000" pitchFamily="2" charset="2"/>
              <a:buNone/>
            </a:pPr>
            <a:r>
              <a:rPr lang="zh-CN" altLang="en-US"/>
              <a:t>　 </a:t>
            </a:r>
            <a:r>
              <a:rPr lang="en-US" altLang="zh-CN">
                <a:latin typeface="宋体" panose="02010600030101010101" pitchFamily="2" charset="-122"/>
              </a:rPr>
              <a:t>9</a:t>
            </a:r>
            <a:r>
              <a:rPr lang="zh-CN" altLang="en-US">
                <a:latin typeface="宋体" panose="02010600030101010101" pitchFamily="2" charset="-122"/>
              </a:rPr>
              <a:t>％</a:t>
            </a:r>
            <a:r>
              <a:rPr lang="en-US" altLang="zh-CN">
                <a:latin typeface="宋体" panose="02010600030101010101" pitchFamily="2" charset="-122"/>
              </a:rPr>
              <a:t>/(26</a:t>
            </a:r>
            <a:r>
              <a:rPr lang="zh-CN" altLang="en-US">
                <a:latin typeface="宋体" panose="02010600030101010101" pitchFamily="2" charset="-122"/>
              </a:rPr>
              <a:t>％＋</a:t>
            </a:r>
            <a:r>
              <a:rPr lang="en-US" altLang="zh-CN">
                <a:latin typeface="宋体" panose="02010600030101010101" pitchFamily="2" charset="-122"/>
              </a:rPr>
              <a:t>9</a:t>
            </a:r>
            <a:r>
              <a:rPr lang="zh-CN" altLang="en-US">
                <a:latin typeface="宋体" panose="02010600030101010101" pitchFamily="2" charset="-122"/>
              </a:rPr>
              <a:t>％</a:t>
            </a:r>
            <a:r>
              <a:rPr lang="en-US" altLang="zh-CN">
                <a:latin typeface="宋体" panose="02010600030101010101" pitchFamily="2" charset="-122"/>
              </a:rPr>
              <a:t>)≈25</a:t>
            </a:r>
            <a:r>
              <a:rPr lang="zh-CN" altLang="en-US">
                <a:latin typeface="宋体" panose="02010600030101010101" pitchFamily="2" charset="-122"/>
              </a:rPr>
              <a:t>％</a:t>
            </a:r>
          </a:p>
        </p:txBody>
      </p:sp>
      <p:sp>
        <p:nvSpPr>
          <p:cNvPr id="54276" name="Text Box 4"/>
          <p:cNvSpPr txBox="1">
            <a:spLocks noChangeArrowheads="1"/>
          </p:cNvSpPr>
          <p:nvPr/>
        </p:nvSpPr>
        <p:spPr bwMode="auto">
          <a:xfrm>
            <a:off x="1187450" y="1284288"/>
            <a:ext cx="684053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2600">
                <a:solidFill>
                  <a:srgbClr val="0000CC"/>
                </a:solidFill>
                <a:latin typeface="黑体" panose="02010609060101010101" pitchFamily="49" charset="-122"/>
              </a:rPr>
              <a:t>5.2.6 </a:t>
            </a:r>
            <a:r>
              <a:rPr lang="zh-CN" altLang="en-US" sz="2600">
                <a:solidFill>
                  <a:srgbClr val="0000CC"/>
                </a:solidFill>
              </a:rPr>
              <a:t>写策略</a:t>
            </a:r>
          </a:p>
        </p:txBody>
      </p:sp>
    </p:spTree>
  </p:cSld>
  <p:clrMapOvr>
    <a:masterClrMapping/>
  </p:clrMapOvr>
  <p:transition>
    <p:pull dir="rd"/>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altLang="zh-CN">
                <a:latin typeface="黑体" panose="02010609060101010101" pitchFamily="49" charset="-122"/>
              </a:rPr>
              <a:t>5.2 Cache</a:t>
            </a:r>
            <a:r>
              <a:rPr lang="zh-CN" altLang="en-US">
                <a:latin typeface="黑体" panose="02010609060101010101" pitchFamily="49" charset="-122"/>
              </a:rPr>
              <a:t>基本知识</a:t>
            </a:r>
          </a:p>
        </p:txBody>
      </p:sp>
      <p:sp>
        <p:nvSpPr>
          <p:cNvPr id="55299" name="Rectangle 3" descr="Rectangle: Click to edit Master text styles&#10;Second level&#10;Third level&#10;Fourth level&#10;Fifth level"/>
          <p:cNvSpPr>
            <a:spLocks noGrp="1" noChangeArrowheads="1"/>
          </p:cNvSpPr>
          <p:nvPr>
            <p:ph type="body" idx="1"/>
          </p:nvPr>
        </p:nvSpPr>
        <p:spPr>
          <a:xfrm>
            <a:off x="685800" y="1219200"/>
            <a:ext cx="7772400" cy="5067300"/>
          </a:xfrm>
        </p:spPr>
        <p:txBody>
          <a:bodyPr/>
          <a:lstStyle/>
          <a:p>
            <a:pPr marL="457200" indent="-457200" eaLnBrk="1" hangingPunct="1">
              <a:buFont typeface="Wingdings" panose="05000000000000000000" pitchFamily="2" charset="2"/>
              <a:buAutoNum type="arabicPeriod" startAt="2"/>
            </a:pPr>
            <a:r>
              <a:rPr lang="en-US" altLang="zh-CN">
                <a:latin typeface="Times New Roman" panose="02020603050405020304" pitchFamily="18" charset="0"/>
              </a:rPr>
              <a:t>“</a:t>
            </a:r>
            <a:r>
              <a:rPr lang="zh-CN" altLang="en-US">
                <a:latin typeface="黑体" panose="02010609060101010101" pitchFamily="49" charset="-122"/>
              </a:rPr>
              <a:t>写</a:t>
            </a:r>
            <a:r>
              <a:rPr lang="zh-CN" altLang="en-US">
                <a:latin typeface="Times New Roman" panose="02020603050405020304" pitchFamily="18" charset="0"/>
              </a:rPr>
              <a:t>”</a:t>
            </a:r>
            <a:r>
              <a:rPr lang="zh-CN" altLang="en-US">
                <a:latin typeface="黑体" panose="02010609060101010101" pitchFamily="49" charset="-122"/>
              </a:rPr>
              <a:t>操作必须在确认是命中后才可进行</a:t>
            </a:r>
          </a:p>
          <a:p>
            <a:pPr marL="457200" indent="-457200" eaLnBrk="1" hangingPunct="1">
              <a:buFont typeface="Wingdings" panose="05000000000000000000" pitchFamily="2" charset="2"/>
              <a:buAutoNum type="arabicPeriod" startAt="2"/>
            </a:pPr>
            <a:r>
              <a:rPr lang="zh-CN" altLang="en-US">
                <a:solidFill>
                  <a:schemeClr val="bg1"/>
                </a:solidFill>
                <a:latin typeface="Times New Roman" panose="02020603050405020304" pitchFamily="18" charset="0"/>
                <a:hlinkClick r:id="rId2" action="ppaction://hlinkfile"/>
              </a:rPr>
              <a:t>“</a:t>
            </a:r>
            <a:r>
              <a:rPr lang="zh-CN" altLang="en-US">
                <a:solidFill>
                  <a:schemeClr val="bg1"/>
                </a:solidFill>
                <a:latin typeface="黑体" panose="02010609060101010101" pitchFamily="49" charset="-122"/>
                <a:hlinkClick r:id="rId2" action="ppaction://hlinkfile"/>
              </a:rPr>
              <a:t>写</a:t>
            </a:r>
            <a:r>
              <a:rPr lang="zh-CN" altLang="en-US">
                <a:solidFill>
                  <a:schemeClr val="bg1"/>
                </a:solidFill>
                <a:latin typeface="Times New Roman" panose="02020603050405020304" pitchFamily="18" charset="0"/>
                <a:hlinkClick r:id="rId2" action="ppaction://hlinkfile"/>
              </a:rPr>
              <a:t>”</a:t>
            </a:r>
            <a:r>
              <a:rPr lang="zh-CN" altLang="en-US">
                <a:solidFill>
                  <a:schemeClr val="bg1"/>
                </a:solidFill>
                <a:latin typeface="黑体" panose="02010609060101010101" pitchFamily="49" charset="-122"/>
                <a:hlinkClick r:id="rId2" action="ppaction://hlinkfile"/>
              </a:rPr>
              <a:t>访问有可能导致</a:t>
            </a:r>
            <a:r>
              <a:rPr lang="en-US" altLang="zh-CN">
                <a:solidFill>
                  <a:schemeClr val="bg1"/>
                </a:solidFill>
                <a:latin typeface="黑体" panose="02010609060101010101" pitchFamily="49" charset="-122"/>
                <a:hlinkClick r:id="rId2" action="ppaction://hlinkfile"/>
              </a:rPr>
              <a:t>Cache</a:t>
            </a:r>
            <a:r>
              <a:rPr lang="zh-CN" altLang="en-US">
                <a:solidFill>
                  <a:schemeClr val="bg1"/>
                </a:solidFill>
                <a:latin typeface="黑体" panose="02010609060101010101" pitchFamily="49" charset="-122"/>
                <a:hlinkClick r:id="rId2" action="ppaction://hlinkfile"/>
              </a:rPr>
              <a:t>和主存内容的不一致</a:t>
            </a:r>
            <a:endParaRPr lang="zh-CN" altLang="en-US">
              <a:solidFill>
                <a:schemeClr val="bg1"/>
              </a:solidFill>
              <a:latin typeface="黑体" panose="02010609060101010101" pitchFamily="49" charset="-122"/>
            </a:endParaRPr>
          </a:p>
          <a:p>
            <a:pPr marL="457200" indent="-457200" eaLnBrk="1" hangingPunct="1">
              <a:buFont typeface="Wingdings" panose="05000000000000000000" pitchFamily="2" charset="2"/>
              <a:buAutoNum type="arabicPeriod" startAt="2"/>
            </a:pPr>
            <a:r>
              <a:rPr lang="zh-CN" altLang="en-US"/>
              <a:t>两种写策略</a:t>
            </a:r>
          </a:p>
          <a:p>
            <a:pPr marL="1085850" lvl="1" indent="-457200" eaLnBrk="1" hangingPunct="1">
              <a:buFont typeface="Wingdings" panose="05000000000000000000" pitchFamily="2" charset="2"/>
              <a:buNone/>
            </a:pPr>
            <a:r>
              <a:rPr lang="zh-CN" altLang="en-US">
                <a:latin typeface="黑体" panose="02010609060101010101" pitchFamily="49" charset="-122"/>
              </a:rPr>
              <a:t>写策略是区分不同</a:t>
            </a:r>
            <a:r>
              <a:rPr lang="en-US" altLang="zh-CN">
                <a:latin typeface="黑体" panose="02010609060101010101" pitchFamily="49" charset="-122"/>
              </a:rPr>
              <a:t>Cache</a:t>
            </a:r>
            <a:r>
              <a:rPr lang="zh-CN" altLang="en-US">
                <a:latin typeface="黑体" panose="02010609060101010101" pitchFamily="49" charset="-122"/>
              </a:rPr>
              <a:t>设计方案的</a:t>
            </a:r>
            <a:r>
              <a:rPr lang="zh-CN" altLang="en-US">
                <a:solidFill>
                  <a:srgbClr val="D60093"/>
                </a:solidFill>
                <a:latin typeface="黑体" panose="02010609060101010101" pitchFamily="49" charset="-122"/>
              </a:rPr>
              <a:t>一个重要标志。</a:t>
            </a:r>
            <a:endParaRPr lang="zh-CN" altLang="en-US">
              <a:latin typeface="黑体" panose="02010609060101010101" pitchFamily="49" charset="-122"/>
            </a:endParaRPr>
          </a:p>
          <a:p>
            <a:pPr marL="1085850" lvl="1" indent="-457200" eaLnBrk="1" hangingPunct="1"/>
            <a:r>
              <a:rPr lang="zh-CN" altLang="en-US">
                <a:solidFill>
                  <a:srgbClr val="FF0000"/>
                </a:solidFill>
              </a:rPr>
              <a:t>写直达法</a:t>
            </a:r>
            <a:r>
              <a:rPr lang="zh-CN" altLang="en-US"/>
              <a:t>（也称为存直达法） </a:t>
            </a:r>
            <a:endParaRPr lang="zh-CN" altLang="en-US">
              <a:solidFill>
                <a:srgbClr val="FF0000"/>
              </a:solidFill>
            </a:endParaRPr>
          </a:p>
          <a:p>
            <a:pPr lvl="2" eaLnBrk="1" hangingPunct="1"/>
            <a:r>
              <a:rPr lang="zh-CN" altLang="en-US">
                <a:latin typeface="宋体" panose="02010600030101010101" pitchFamily="2" charset="-122"/>
              </a:rPr>
              <a:t>执行“写”操作时，不仅写入</a:t>
            </a:r>
            <a:r>
              <a:rPr lang="en-US" altLang="zh-CN">
                <a:latin typeface="宋体" panose="02010600030101010101" pitchFamily="2" charset="-122"/>
              </a:rPr>
              <a:t>Cache</a:t>
            </a:r>
            <a:r>
              <a:rPr lang="zh-CN" altLang="en-US">
                <a:latin typeface="宋体" panose="02010600030101010101" pitchFamily="2" charset="-122"/>
              </a:rPr>
              <a:t>，而且也写入下一级存储器。</a:t>
            </a:r>
          </a:p>
          <a:p>
            <a:pPr marL="1085850" lvl="1" indent="-457200" eaLnBrk="1" hangingPunct="1"/>
            <a:r>
              <a:rPr lang="zh-CN" altLang="en-US">
                <a:solidFill>
                  <a:srgbClr val="FF0000"/>
                </a:solidFill>
              </a:rPr>
              <a:t>写回法</a:t>
            </a:r>
            <a:r>
              <a:rPr lang="zh-CN" altLang="en-US"/>
              <a:t>（也称为拷回法） </a:t>
            </a:r>
            <a:endParaRPr lang="zh-CN" altLang="en-US">
              <a:solidFill>
                <a:srgbClr val="FF0000"/>
              </a:solidFill>
            </a:endParaRPr>
          </a:p>
          <a:p>
            <a:pPr lvl="2" eaLnBrk="1" hangingPunct="1"/>
            <a:r>
              <a:rPr lang="zh-CN" altLang="en-US">
                <a:latin typeface="宋体" panose="02010600030101010101" pitchFamily="2" charset="-122"/>
              </a:rPr>
              <a:t>执行“写”操作时，只写入</a:t>
            </a:r>
            <a:r>
              <a:rPr lang="en-US" altLang="zh-CN">
                <a:latin typeface="宋体" panose="02010600030101010101" pitchFamily="2" charset="-122"/>
              </a:rPr>
              <a:t>Cache</a:t>
            </a:r>
            <a:r>
              <a:rPr lang="zh-CN" altLang="en-US">
                <a:latin typeface="宋体" panose="02010600030101010101" pitchFamily="2" charset="-122"/>
              </a:rPr>
              <a:t>。仅当</a:t>
            </a:r>
            <a:r>
              <a:rPr lang="en-US" altLang="zh-CN">
                <a:latin typeface="宋体" panose="02010600030101010101" pitchFamily="2" charset="-122"/>
              </a:rPr>
              <a:t>Cache</a:t>
            </a:r>
            <a:r>
              <a:rPr lang="zh-CN" altLang="en-US">
                <a:latin typeface="宋体" panose="02010600030101010101" pitchFamily="2" charset="-122"/>
              </a:rPr>
              <a:t>中相应的块被替换时（脏块），才写回主存。 </a:t>
            </a:r>
            <a:r>
              <a:rPr lang="en-US" altLang="zh-CN">
                <a:solidFill>
                  <a:srgbClr val="FF0000"/>
                </a:solidFill>
                <a:latin typeface="宋体" panose="02010600030101010101" pitchFamily="2" charset="-122"/>
              </a:rPr>
              <a:t>(</a:t>
            </a:r>
            <a:r>
              <a:rPr lang="zh-CN" altLang="en-US">
                <a:solidFill>
                  <a:srgbClr val="FF0000"/>
                </a:solidFill>
                <a:latin typeface="宋体" panose="02010600030101010101" pitchFamily="2" charset="-122"/>
              </a:rPr>
              <a:t>每一块设置“修改位”</a:t>
            </a:r>
            <a:r>
              <a:rPr lang="en-US" altLang="zh-CN">
                <a:solidFill>
                  <a:srgbClr val="FF0000"/>
                </a:solidFill>
                <a:latin typeface="宋体" panose="02010600030101010101" pitchFamily="2" charset="-122"/>
              </a:rPr>
              <a:t>)</a:t>
            </a:r>
          </a:p>
          <a:p>
            <a:pPr lvl="2" eaLnBrk="1" hangingPunct="1">
              <a:buFont typeface="Wingdings" panose="05000000000000000000" pitchFamily="2" charset="2"/>
              <a:buNone/>
            </a:pPr>
            <a:r>
              <a:rPr lang="zh-CN" altLang="en-US">
                <a:latin typeface="宋体" panose="02010600030101010101" pitchFamily="2" charset="-122"/>
              </a:rPr>
              <a:t>　　　　　</a:t>
            </a:r>
          </a:p>
        </p:txBody>
      </p:sp>
    </p:spTree>
  </p:cSld>
  <p:clrMapOvr>
    <a:masterClrMapping/>
  </p:clrMapOvr>
  <p:transition>
    <p:pull dir="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zh-CN">
                <a:latin typeface="黑体" panose="02010609060101010101" pitchFamily="49" charset="-122"/>
              </a:rPr>
              <a:t>5.1 </a:t>
            </a:r>
            <a:r>
              <a:rPr lang="zh-CN" altLang="en-US">
                <a:latin typeface="黑体" panose="02010609060101010101" pitchFamily="49" charset="-122"/>
              </a:rPr>
              <a:t>存储器的层次结构</a:t>
            </a:r>
          </a:p>
        </p:txBody>
      </p:sp>
      <p:sp>
        <p:nvSpPr>
          <p:cNvPr id="8195" name="Rectangle 3" descr="Rectangle: Click to edit Master text styles&#10;Second level&#10;Third level&#10;Fourth level&#10;Fifth level"/>
          <p:cNvSpPr>
            <a:spLocks noGrp="1" noChangeArrowheads="1"/>
          </p:cNvSpPr>
          <p:nvPr>
            <p:ph type="body" idx="1"/>
          </p:nvPr>
        </p:nvSpPr>
        <p:spPr>
          <a:xfrm>
            <a:off x="1258888" y="1665288"/>
            <a:ext cx="6910387" cy="3671887"/>
          </a:xfrm>
        </p:spPr>
        <p:txBody>
          <a:bodyPr/>
          <a:lstStyle/>
          <a:p>
            <a:pPr marL="457200" indent="-457200" eaLnBrk="1" hangingPunct="1">
              <a:buFont typeface="Wingdings" panose="05000000000000000000" pitchFamily="2" charset="2"/>
              <a:buNone/>
            </a:pPr>
            <a:r>
              <a:rPr lang="en-US" altLang="zh-CN"/>
              <a:t>                 </a:t>
            </a:r>
            <a:r>
              <a:rPr lang="en-US" altLang="zh-CN">
                <a:solidFill>
                  <a:srgbClr val="D60093"/>
                </a:solidFill>
                <a:latin typeface="黑体" panose="02010609060101010101" pitchFamily="49" charset="-122"/>
              </a:rPr>
              <a:t>C</a:t>
            </a:r>
            <a:r>
              <a:rPr lang="zh-CN" altLang="en-US">
                <a:solidFill>
                  <a:srgbClr val="D60093"/>
                </a:solidFill>
                <a:latin typeface="黑体" panose="02010609060101010101" pitchFamily="49" charset="-122"/>
              </a:rPr>
              <a:t>，</a:t>
            </a:r>
            <a:r>
              <a:rPr lang="en-US" altLang="zh-CN">
                <a:solidFill>
                  <a:srgbClr val="D60093"/>
                </a:solidFill>
                <a:latin typeface="黑体" panose="02010609060101010101" pitchFamily="49" charset="-122"/>
              </a:rPr>
              <a:t>H</a:t>
            </a:r>
            <a:r>
              <a:rPr lang="zh-CN" altLang="en-US">
                <a:solidFill>
                  <a:srgbClr val="D60093"/>
                </a:solidFill>
                <a:latin typeface="黑体" panose="02010609060101010101" pitchFamily="49" charset="-122"/>
              </a:rPr>
              <a:t>，</a:t>
            </a:r>
            <a:r>
              <a:rPr lang="en-US" altLang="zh-CN">
                <a:solidFill>
                  <a:srgbClr val="D60093"/>
                </a:solidFill>
                <a:latin typeface="黑体" panose="02010609060101010101" pitchFamily="49" charset="-122"/>
              </a:rPr>
              <a:t>T</a:t>
            </a:r>
            <a:endParaRPr lang="en-US" altLang="zh-CN" baseline="-25000">
              <a:solidFill>
                <a:srgbClr val="D60093"/>
              </a:solidFill>
              <a:latin typeface="黑体" panose="02010609060101010101" pitchFamily="49" charset="-122"/>
            </a:endParaRPr>
          </a:p>
          <a:p>
            <a:pPr marL="1085850" lvl="1" indent="-457200" eaLnBrk="1" hangingPunct="1">
              <a:buFont typeface="Wingdings" panose="05000000000000000000" pitchFamily="2" charset="2"/>
              <a:buNone/>
            </a:pPr>
            <a:r>
              <a:rPr lang="zh-CN" altLang="en-US">
                <a:latin typeface="黑体" panose="02010609060101010101" pitchFamily="49" charset="-122"/>
              </a:rPr>
              <a:t>假设：</a:t>
            </a:r>
            <a:r>
              <a:rPr lang="en-US" altLang="zh-CN">
                <a:latin typeface="黑体" panose="02010609060101010101" pitchFamily="49" charset="-122"/>
              </a:rPr>
              <a:t>S  ── </a:t>
            </a:r>
            <a:r>
              <a:rPr lang="zh-CN" altLang="en-US">
                <a:latin typeface="黑体" panose="02010609060101010101" pitchFamily="49" charset="-122"/>
              </a:rPr>
              <a:t>容量</a:t>
            </a:r>
          </a:p>
          <a:p>
            <a:pPr marL="1085850" lvl="1" indent="-457200" eaLnBrk="1" hangingPunct="1">
              <a:buFont typeface="Wingdings" panose="05000000000000000000" pitchFamily="2" charset="2"/>
              <a:buNone/>
            </a:pPr>
            <a:r>
              <a:rPr lang="zh-CN" altLang="en-US">
                <a:latin typeface="黑体" panose="02010609060101010101" pitchFamily="49" charset="-122"/>
              </a:rPr>
              <a:t>      </a:t>
            </a:r>
            <a:r>
              <a:rPr lang="en-US" altLang="zh-CN">
                <a:latin typeface="黑体" panose="02010609060101010101" pitchFamily="49" charset="-122"/>
              </a:rPr>
              <a:t>T</a:t>
            </a:r>
            <a:r>
              <a:rPr lang="en-US" altLang="zh-CN" baseline="-25000">
                <a:latin typeface="黑体" panose="02010609060101010101" pitchFamily="49" charset="-122"/>
              </a:rPr>
              <a:t> </a:t>
            </a:r>
            <a:r>
              <a:rPr lang="en-US" altLang="zh-CN">
                <a:latin typeface="黑体" panose="02010609060101010101" pitchFamily="49" charset="-122"/>
              </a:rPr>
              <a:t> ── </a:t>
            </a:r>
            <a:r>
              <a:rPr lang="zh-CN" altLang="en-US">
                <a:latin typeface="黑体" panose="02010609060101010101" pitchFamily="49" charset="-122"/>
              </a:rPr>
              <a:t>访问时间</a:t>
            </a:r>
          </a:p>
          <a:p>
            <a:pPr marL="1085850" lvl="1" indent="-457200" eaLnBrk="1" hangingPunct="1">
              <a:buFont typeface="Wingdings" panose="05000000000000000000" pitchFamily="2" charset="2"/>
              <a:buNone/>
            </a:pPr>
            <a:r>
              <a:rPr lang="zh-CN" altLang="en-US">
                <a:latin typeface="黑体" panose="02010609060101010101" pitchFamily="49" charset="-122"/>
              </a:rPr>
              <a:t>      </a:t>
            </a:r>
            <a:r>
              <a:rPr lang="en-US" altLang="zh-CN">
                <a:latin typeface="黑体" panose="02010609060101010101" pitchFamily="49" charset="-122"/>
              </a:rPr>
              <a:t>C  ── </a:t>
            </a:r>
            <a:r>
              <a:rPr lang="zh-CN" altLang="en-US">
                <a:latin typeface="黑体" panose="02010609060101010101" pitchFamily="49" charset="-122"/>
              </a:rPr>
              <a:t>每位价格</a:t>
            </a:r>
          </a:p>
          <a:p>
            <a:pPr marL="1085850" lvl="1" indent="-457200" eaLnBrk="1" hangingPunct="1">
              <a:buFont typeface="Wingdings" panose="05000000000000000000" pitchFamily="2" charset="2"/>
              <a:buNone/>
            </a:pPr>
            <a:r>
              <a:rPr lang="zh-CN" altLang="en-US">
                <a:latin typeface="黑体" panose="02010609060101010101" pitchFamily="49" charset="-122"/>
              </a:rPr>
              <a:t>下面仅考虑由</a:t>
            </a:r>
            <a:r>
              <a:rPr lang="en-US" altLang="zh-CN">
                <a:latin typeface="黑体" panose="02010609060101010101" pitchFamily="49" charset="-122"/>
              </a:rPr>
              <a:t>M</a:t>
            </a:r>
            <a:r>
              <a:rPr lang="en-US" altLang="zh-CN" baseline="-25000">
                <a:latin typeface="黑体" panose="02010609060101010101" pitchFamily="49" charset="-122"/>
              </a:rPr>
              <a:t>1</a:t>
            </a:r>
            <a:r>
              <a:rPr lang="zh-CN" altLang="en-US">
                <a:latin typeface="黑体" panose="02010609060101010101" pitchFamily="49" charset="-122"/>
              </a:rPr>
              <a:t>和</a:t>
            </a:r>
            <a:r>
              <a:rPr lang="en-US" altLang="zh-CN">
                <a:latin typeface="黑体" panose="02010609060101010101" pitchFamily="49" charset="-122"/>
              </a:rPr>
              <a:t>M</a:t>
            </a:r>
            <a:r>
              <a:rPr lang="en-US" altLang="zh-CN" baseline="-25000">
                <a:latin typeface="黑体" panose="02010609060101010101" pitchFamily="49" charset="-122"/>
              </a:rPr>
              <a:t>2</a:t>
            </a:r>
            <a:r>
              <a:rPr lang="zh-CN" altLang="en-US">
                <a:latin typeface="黑体" panose="02010609060101010101" pitchFamily="49" charset="-122"/>
              </a:rPr>
              <a:t>构成的两级存储层次：</a:t>
            </a:r>
          </a:p>
          <a:p>
            <a:pPr lvl="2" eaLnBrk="1" hangingPunct="1">
              <a:buFont typeface="Wingdings" panose="05000000000000000000" pitchFamily="2" charset="2"/>
              <a:buChar char="p"/>
            </a:pPr>
            <a:r>
              <a:rPr lang="en-US" altLang="zh-CN">
                <a:latin typeface="宋体" panose="02010600030101010101" pitchFamily="2" charset="-122"/>
              </a:rPr>
              <a:t>M</a:t>
            </a:r>
            <a:r>
              <a:rPr lang="en-US" altLang="zh-CN" baseline="-25000">
                <a:latin typeface="宋体" panose="02010600030101010101" pitchFamily="2" charset="-122"/>
              </a:rPr>
              <a:t>1</a:t>
            </a:r>
            <a:r>
              <a:rPr lang="zh-CN" altLang="en-US">
                <a:latin typeface="黑体" panose="02010609060101010101" pitchFamily="49" charset="-122"/>
              </a:rPr>
              <a:t>的参数：</a:t>
            </a:r>
            <a:r>
              <a:rPr lang="en-US" altLang="zh-CN">
                <a:solidFill>
                  <a:srgbClr val="D60093"/>
                </a:solidFill>
                <a:latin typeface="黑体" panose="02010609060101010101" pitchFamily="49" charset="-122"/>
              </a:rPr>
              <a:t>S</a:t>
            </a:r>
            <a:r>
              <a:rPr lang="en-US" altLang="zh-CN" baseline="-25000">
                <a:solidFill>
                  <a:srgbClr val="D60093"/>
                </a:solidFill>
                <a:latin typeface="黑体" panose="02010609060101010101" pitchFamily="49" charset="-122"/>
              </a:rPr>
              <a:t>1</a:t>
            </a:r>
            <a:r>
              <a:rPr lang="zh-CN" altLang="en-US">
                <a:solidFill>
                  <a:srgbClr val="D60093"/>
                </a:solidFill>
                <a:latin typeface="黑体" panose="02010609060101010101" pitchFamily="49" charset="-122"/>
              </a:rPr>
              <a:t>，</a:t>
            </a:r>
            <a:r>
              <a:rPr lang="en-US" altLang="zh-CN">
                <a:solidFill>
                  <a:srgbClr val="D60093"/>
                </a:solidFill>
                <a:latin typeface="黑体" panose="02010609060101010101" pitchFamily="49" charset="-122"/>
              </a:rPr>
              <a:t>T</a:t>
            </a:r>
            <a:r>
              <a:rPr lang="en-US" altLang="zh-CN" baseline="-25000">
                <a:solidFill>
                  <a:srgbClr val="D60093"/>
                </a:solidFill>
                <a:latin typeface="黑体" panose="02010609060101010101" pitchFamily="49" charset="-122"/>
              </a:rPr>
              <a:t>1</a:t>
            </a:r>
            <a:r>
              <a:rPr lang="zh-CN" altLang="en-US">
                <a:solidFill>
                  <a:srgbClr val="D60093"/>
                </a:solidFill>
                <a:latin typeface="黑体" panose="02010609060101010101" pitchFamily="49" charset="-122"/>
              </a:rPr>
              <a:t>，</a:t>
            </a:r>
            <a:r>
              <a:rPr lang="en-US" altLang="zh-CN">
                <a:solidFill>
                  <a:srgbClr val="D60093"/>
                </a:solidFill>
                <a:latin typeface="黑体" panose="02010609060101010101" pitchFamily="49" charset="-122"/>
              </a:rPr>
              <a:t>C</a:t>
            </a:r>
            <a:r>
              <a:rPr lang="en-US" altLang="zh-CN" baseline="-25000">
                <a:solidFill>
                  <a:srgbClr val="D60093"/>
                </a:solidFill>
                <a:latin typeface="黑体" panose="02010609060101010101" pitchFamily="49" charset="-122"/>
              </a:rPr>
              <a:t>1</a:t>
            </a:r>
          </a:p>
          <a:p>
            <a:pPr lvl="2" eaLnBrk="1" hangingPunct="1">
              <a:buFont typeface="Wingdings" panose="05000000000000000000" pitchFamily="2" charset="2"/>
              <a:buChar char="p"/>
            </a:pPr>
            <a:r>
              <a:rPr lang="en-US" altLang="zh-CN">
                <a:latin typeface="宋体" panose="02010600030101010101" pitchFamily="2" charset="-122"/>
              </a:rPr>
              <a:t>M</a:t>
            </a:r>
            <a:r>
              <a:rPr lang="en-US" altLang="zh-CN" baseline="-25000">
                <a:latin typeface="宋体" panose="02010600030101010101" pitchFamily="2" charset="-122"/>
              </a:rPr>
              <a:t>2</a:t>
            </a:r>
            <a:r>
              <a:rPr lang="zh-CN" altLang="en-US">
                <a:latin typeface="黑体" panose="02010609060101010101" pitchFamily="49" charset="-122"/>
              </a:rPr>
              <a:t>的参数：</a:t>
            </a:r>
            <a:r>
              <a:rPr lang="en-US" altLang="zh-CN">
                <a:solidFill>
                  <a:srgbClr val="D60093"/>
                </a:solidFill>
                <a:latin typeface="黑体" panose="02010609060101010101" pitchFamily="49" charset="-122"/>
              </a:rPr>
              <a:t>S</a:t>
            </a:r>
            <a:r>
              <a:rPr lang="en-US" altLang="zh-CN" baseline="-25000">
                <a:solidFill>
                  <a:srgbClr val="D60093"/>
                </a:solidFill>
                <a:latin typeface="黑体" panose="02010609060101010101" pitchFamily="49" charset="-122"/>
              </a:rPr>
              <a:t>2</a:t>
            </a:r>
            <a:r>
              <a:rPr lang="zh-CN" altLang="en-US">
                <a:solidFill>
                  <a:srgbClr val="D60093"/>
                </a:solidFill>
                <a:latin typeface="黑体" panose="02010609060101010101" pitchFamily="49" charset="-122"/>
              </a:rPr>
              <a:t>，</a:t>
            </a:r>
            <a:r>
              <a:rPr lang="en-US" altLang="zh-CN">
                <a:solidFill>
                  <a:srgbClr val="D60093"/>
                </a:solidFill>
                <a:latin typeface="黑体" panose="02010609060101010101" pitchFamily="49" charset="-122"/>
              </a:rPr>
              <a:t>T</a:t>
            </a:r>
            <a:r>
              <a:rPr lang="en-US" altLang="zh-CN" baseline="-25000">
                <a:solidFill>
                  <a:srgbClr val="D60093"/>
                </a:solidFill>
                <a:latin typeface="黑体" panose="02010609060101010101" pitchFamily="49" charset="-122"/>
              </a:rPr>
              <a:t>2</a:t>
            </a:r>
            <a:r>
              <a:rPr lang="zh-CN" altLang="en-US">
                <a:solidFill>
                  <a:srgbClr val="D60093"/>
                </a:solidFill>
                <a:latin typeface="黑体" panose="02010609060101010101" pitchFamily="49" charset="-122"/>
              </a:rPr>
              <a:t>，</a:t>
            </a:r>
            <a:r>
              <a:rPr lang="en-US" altLang="zh-CN">
                <a:solidFill>
                  <a:srgbClr val="D60093"/>
                </a:solidFill>
                <a:latin typeface="黑体" panose="02010609060101010101" pitchFamily="49" charset="-122"/>
              </a:rPr>
              <a:t>C</a:t>
            </a:r>
            <a:r>
              <a:rPr lang="en-US" altLang="zh-CN" baseline="-25000">
                <a:solidFill>
                  <a:srgbClr val="D60093"/>
                </a:solidFill>
                <a:latin typeface="黑体" panose="02010609060101010101" pitchFamily="49" charset="-122"/>
              </a:rPr>
              <a:t>2</a:t>
            </a:r>
          </a:p>
        </p:txBody>
      </p:sp>
      <p:sp>
        <p:nvSpPr>
          <p:cNvPr id="8196" name="Text Box 4"/>
          <p:cNvSpPr txBox="1">
            <a:spLocks noChangeArrowheads="1"/>
          </p:cNvSpPr>
          <p:nvPr/>
        </p:nvSpPr>
        <p:spPr bwMode="auto">
          <a:xfrm>
            <a:off x="1042988" y="908050"/>
            <a:ext cx="6840537"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2600">
                <a:solidFill>
                  <a:srgbClr val="0000CC"/>
                </a:solidFill>
                <a:latin typeface="黑体" panose="02010609060101010101" pitchFamily="49" charset="-122"/>
              </a:rPr>
              <a:t>5.1.2 </a:t>
            </a:r>
            <a:r>
              <a:rPr lang="zh-CN" altLang="en-US" sz="2600">
                <a:solidFill>
                  <a:schemeClr val="bg1"/>
                </a:solidFill>
                <a:hlinkClick r:id="rId2" action="ppaction://program"/>
              </a:rPr>
              <a:t>存储系统的性能参数</a:t>
            </a:r>
            <a:endParaRPr lang="zh-CN" altLang="en-US" sz="2600">
              <a:solidFill>
                <a:schemeClr val="bg1"/>
              </a:solidFill>
            </a:endParaRPr>
          </a:p>
        </p:txBody>
      </p:sp>
      <p:sp>
        <p:nvSpPr>
          <p:cNvPr id="8197" name="矩形 1"/>
          <p:cNvSpPr>
            <a:spLocks noChangeArrowheads="1"/>
          </p:cNvSpPr>
          <p:nvPr/>
        </p:nvSpPr>
        <p:spPr bwMode="auto">
          <a:xfrm>
            <a:off x="2014538" y="5445125"/>
            <a:ext cx="1871662" cy="792163"/>
          </a:xfrm>
          <a:prstGeom prst="rect">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defRPr kumimoji="1" sz="2400">
                <a:solidFill>
                  <a:schemeClr val="tx1"/>
                </a:solidFill>
                <a:latin typeface="Tahoma" panose="020B0604030504040204" pitchFamily="34" charset="0"/>
                <a:ea typeface="黑体" panose="02010609060101010101" pitchFamily="49" charset="-122"/>
              </a:defRPr>
            </a:lvl1pPr>
            <a:lvl2pPr marL="742950" indent="-285750">
              <a:defRPr kumimoji="1" sz="2400">
                <a:solidFill>
                  <a:schemeClr val="tx1"/>
                </a:solidFill>
                <a:latin typeface="Tahoma" panose="020B0604030504040204" pitchFamily="34" charset="0"/>
                <a:ea typeface="黑体" panose="02010609060101010101" pitchFamily="49" charset="-122"/>
              </a:defRPr>
            </a:lvl2pPr>
            <a:lvl3pPr marL="1143000" indent="-228600">
              <a:defRPr kumimoji="1" sz="2400">
                <a:solidFill>
                  <a:schemeClr val="tx1"/>
                </a:solidFill>
                <a:latin typeface="Tahoma" panose="020B0604030504040204" pitchFamily="34" charset="0"/>
                <a:ea typeface="黑体" panose="02010609060101010101" pitchFamily="49" charset="-122"/>
              </a:defRPr>
            </a:lvl3pPr>
            <a:lvl4pPr marL="1600200" indent="-228600">
              <a:defRPr kumimoji="1" sz="2400">
                <a:solidFill>
                  <a:schemeClr val="tx1"/>
                </a:solidFill>
                <a:latin typeface="Tahoma" panose="020B0604030504040204" pitchFamily="34" charset="0"/>
                <a:ea typeface="黑体" panose="02010609060101010101" pitchFamily="49" charset="-122"/>
              </a:defRPr>
            </a:lvl4pPr>
            <a:lvl5pPr marL="2057400" indent="-228600">
              <a:defRPr kumimoji="1" sz="24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000"/>
              <a:t>M1</a:t>
            </a:r>
          </a:p>
          <a:p>
            <a:pPr algn="ctr" eaLnBrk="1" hangingPunct="1"/>
            <a:r>
              <a:rPr lang="zh-CN" altLang="en-US" sz="2000"/>
              <a:t>（</a:t>
            </a:r>
            <a:r>
              <a:rPr lang="en-US" altLang="zh-CN" sz="2000"/>
              <a:t>T1</a:t>
            </a:r>
            <a:r>
              <a:rPr lang="zh-CN" altLang="en-US" sz="2000"/>
              <a:t>，</a:t>
            </a:r>
            <a:r>
              <a:rPr lang="en-US" altLang="zh-CN" sz="2000"/>
              <a:t>S1</a:t>
            </a:r>
            <a:r>
              <a:rPr lang="zh-CN" altLang="en-US" sz="2000"/>
              <a:t>，</a:t>
            </a:r>
            <a:r>
              <a:rPr lang="en-US" altLang="zh-CN" sz="2000"/>
              <a:t>C1</a:t>
            </a:r>
            <a:r>
              <a:rPr lang="zh-CN" altLang="en-US" sz="2000"/>
              <a:t>）</a:t>
            </a:r>
          </a:p>
        </p:txBody>
      </p:sp>
      <p:sp>
        <p:nvSpPr>
          <p:cNvPr id="8198" name="矩形 5"/>
          <p:cNvSpPr>
            <a:spLocks noChangeArrowheads="1"/>
          </p:cNvSpPr>
          <p:nvPr/>
        </p:nvSpPr>
        <p:spPr bwMode="auto">
          <a:xfrm>
            <a:off x="4859338" y="5445125"/>
            <a:ext cx="1873250" cy="792163"/>
          </a:xfrm>
          <a:prstGeom prst="rect">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defRPr kumimoji="1" sz="2400">
                <a:solidFill>
                  <a:schemeClr val="tx1"/>
                </a:solidFill>
                <a:latin typeface="Tahoma" panose="020B0604030504040204" pitchFamily="34" charset="0"/>
                <a:ea typeface="黑体" panose="02010609060101010101" pitchFamily="49" charset="-122"/>
              </a:defRPr>
            </a:lvl1pPr>
            <a:lvl2pPr marL="742950" indent="-285750">
              <a:defRPr kumimoji="1" sz="2400">
                <a:solidFill>
                  <a:schemeClr val="tx1"/>
                </a:solidFill>
                <a:latin typeface="Tahoma" panose="020B0604030504040204" pitchFamily="34" charset="0"/>
                <a:ea typeface="黑体" panose="02010609060101010101" pitchFamily="49" charset="-122"/>
              </a:defRPr>
            </a:lvl2pPr>
            <a:lvl3pPr marL="1143000" indent="-228600">
              <a:defRPr kumimoji="1" sz="2400">
                <a:solidFill>
                  <a:schemeClr val="tx1"/>
                </a:solidFill>
                <a:latin typeface="Tahoma" panose="020B0604030504040204" pitchFamily="34" charset="0"/>
                <a:ea typeface="黑体" panose="02010609060101010101" pitchFamily="49" charset="-122"/>
              </a:defRPr>
            </a:lvl3pPr>
            <a:lvl4pPr marL="1600200" indent="-228600">
              <a:defRPr kumimoji="1" sz="2400">
                <a:solidFill>
                  <a:schemeClr val="tx1"/>
                </a:solidFill>
                <a:latin typeface="Tahoma" panose="020B0604030504040204" pitchFamily="34" charset="0"/>
                <a:ea typeface="黑体" panose="02010609060101010101" pitchFamily="49" charset="-122"/>
              </a:defRPr>
            </a:lvl4pPr>
            <a:lvl5pPr marL="2057400" indent="-228600">
              <a:defRPr kumimoji="1" sz="24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000"/>
              <a:t>M1</a:t>
            </a:r>
          </a:p>
          <a:p>
            <a:pPr algn="ctr" eaLnBrk="1" hangingPunct="1"/>
            <a:r>
              <a:rPr lang="zh-CN" altLang="en-US" sz="2000"/>
              <a:t>（</a:t>
            </a:r>
            <a:r>
              <a:rPr lang="en-US" altLang="zh-CN" sz="2000"/>
              <a:t>T1</a:t>
            </a:r>
            <a:r>
              <a:rPr lang="zh-CN" altLang="en-US" sz="2000"/>
              <a:t>，</a:t>
            </a:r>
            <a:r>
              <a:rPr lang="en-US" altLang="zh-CN" sz="2000"/>
              <a:t>S1</a:t>
            </a:r>
            <a:r>
              <a:rPr lang="zh-CN" altLang="en-US" sz="2000"/>
              <a:t>，</a:t>
            </a:r>
            <a:r>
              <a:rPr lang="en-US" altLang="zh-CN" sz="2000"/>
              <a:t>C1</a:t>
            </a:r>
            <a:r>
              <a:rPr lang="zh-CN" altLang="en-US" sz="2000"/>
              <a:t>）</a:t>
            </a:r>
          </a:p>
        </p:txBody>
      </p:sp>
      <p:cxnSp>
        <p:nvCxnSpPr>
          <p:cNvPr id="8199" name="直接箭头连接符 3"/>
          <p:cNvCxnSpPr>
            <a:cxnSpLocks noChangeShapeType="1"/>
            <a:stCxn id="8197" idx="3"/>
            <a:endCxn id="8198" idx="1"/>
          </p:cNvCxnSpPr>
          <p:nvPr/>
        </p:nvCxnSpPr>
        <p:spPr bwMode="auto">
          <a:xfrm>
            <a:off x="3886200" y="5842000"/>
            <a:ext cx="971550" cy="0"/>
          </a:xfrm>
          <a:prstGeom prst="straightConnector1">
            <a:avLst/>
          </a:prstGeom>
          <a:noFill/>
          <a:ln w="9525" algn="ctr">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p:pull dir="rd"/>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altLang="zh-CN">
                <a:latin typeface="黑体" panose="02010609060101010101" pitchFamily="49" charset="-122"/>
              </a:rPr>
              <a:t>5.2 Cache</a:t>
            </a:r>
            <a:r>
              <a:rPr lang="zh-CN" altLang="en-US">
                <a:latin typeface="黑体" panose="02010609060101010101" pitchFamily="49" charset="-122"/>
              </a:rPr>
              <a:t>基本知识</a:t>
            </a:r>
          </a:p>
        </p:txBody>
      </p:sp>
      <p:sp>
        <p:nvSpPr>
          <p:cNvPr id="56323" name="Rectangle 3" descr="Rectangle: Click to edit Master text styles&#10;Second level&#10;Third level&#10;Fourth level&#10;Fifth level"/>
          <p:cNvSpPr>
            <a:spLocks noGrp="1" noChangeArrowheads="1"/>
          </p:cNvSpPr>
          <p:nvPr>
            <p:ph type="body" idx="1"/>
          </p:nvPr>
        </p:nvSpPr>
        <p:spPr>
          <a:xfrm>
            <a:off x="762000" y="1524000"/>
            <a:ext cx="7772400" cy="4010025"/>
          </a:xfrm>
        </p:spPr>
        <p:txBody>
          <a:bodyPr/>
          <a:lstStyle/>
          <a:p>
            <a:pPr marL="457200" indent="-457200" eaLnBrk="1" hangingPunct="1">
              <a:buFont typeface="Wingdings" panose="05000000000000000000" pitchFamily="2" charset="2"/>
              <a:buAutoNum type="arabicPeriod" startAt="5"/>
            </a:pPr>
            <a:r>
              <a:rPr lang="zh-CN" altLang="en-US"/>
              <a:t>两种写策略的比较</a:t>
            </a:r>
          </a:p>
          <a:p>
            <a:pPr marL="1085850" lvl="1" indent="-457200" eaLnBrk="1" hangingPunct="1"/>
            <a:r>
              <a:rPr lang="zh-CN" altLang="en-US"/>
              <a:t>写回法的</a:t>
            </a:r>
            <a:r>
              <a:rPr lang="zh-CN" altLang="en-US">
                <a:solidFill>
                  <a:srgbClr val="D60093"/>
                </a:solidFill>
              </a:rPr>
              <a:t>优点：</a:t>
            </a:r>
            <a:r>
              <a:rPr lang="zh-CN" altLang="en-US"/>
              <a:t>速度快，所使用的存储器</a:t>
            </a:r>
          </a:p>
          <a:p>
            <a:pPr marL="1085850" lvl="1" indent="-457200" eaLnBrk="1" hangingPunct="1">
              <a:buFont typeface="Wingdings" panose="05000000000000000000" pitchFamily="2" charset="2"/>
              <a:buNone/>
            </a:pPr>
            <a:r>
              <a:rPr lang="zh-CN" altLang="en-US"/>
              <a:t>　　　　　　　　</a:t>
            </a:r>
            <a:r>
              <a:rPr lang="zh-CN" altLang="en-US" sz="1400"/>
              <a:t>　</a:t>
            </a:r>
            <a:r>
              <a:rPr lang="zh-CN" altLang="en-US"/>
              <a:t>带宽较低。</a:t>
            </a:r>
          </a:p>
          <a:p>
            <a:pPr marL="1085850" lvl="1" indent="-457200" eaLnBrk="1" hangingPunct="1"/>
            <a:r>
              <a:rPr lang="zh-CN" altLang="en-US"/>
              <a:t>写直达法的</a:t>
            </a:r>
            <a:r>
              <a:rPr lang="zh-CN" altLang="en-US">
                <a:solidFill>
                  <a:srgbClr val="D60093"/>
                </a:solidFill>
              </a:rPr>
              <a:t>优点：</a:t>
            </a:r>
            <a:r>
              <a:rPr lang="zh-CN" altLang="en-US"/>
              <a:t>易于实现，一致性好。</a:t>
            </a:r>
          </a:p>
          <a:p>
            <a:pPr marL="457200" indent="-457200" eaLnBrk="1" hangingPunct="1">
              <a:buFont typeface="Wingdings" panose="05000000000000000000" pitchFamily="2" charset="2"/>
              <a:buAutoNum type="arabicPeriod" startAt="6"/>
            </a:pPr>
            <a:r>
              <a:rPr lang="zh-CN" altLang="en-US">
                <a:latin typeface="黑体" panose="02010609060101010101" pitchFamily="49" charset="-122"/>
              </a:rPr>
              <a:t>采用写直达法时，若在进行</a:t>
            </a:r>
            <a:r>
              <a:rPr lang="zh-CN" altLang="en-US">
                <a:latin typeface="Times New Roman" panose="02020603050405020304" pitchFamily="18" charset="0"/>
              </a:rPr>
              <a:t>“</a:t>
            </a:r>
            <a:r>
              <a:rPr lang="zh-CN" altLang="en-US">
                <a:latin typeface="黑体" panose="02010609060101010101" pitchFamily="49" charset="-122"/>
              </a:rPr>
              <a:t>写</a:t>
            </a:r>
            <a:r>
              <a:rPr lang="zh-CN" altLang="en-US">
                <a:latin typeface="Times New Roman" panose="02020603050405020304" pitchFamily="18" charset="0"/>
              </a:rPr>
              <a:t>”</a:t>
            </a:r>
            <a:r>
              <a:rPr lang="zh-CN" altLang="en-US">
                <a:latin typeface="黑体" panose="02010609060101010101" pitchFamily="49" charset="-122"/>
              </a:rPr>
              <a:t>操作的过程中</a:t>
            </a:r>
            <a:r>
              <a:rPr lang="en-US" altLang="zh-CN">
                <a:latin typeface="黑体" panose="02010609060101010101" pitchFamily="49" charset="-122"/>
              </a:rPr>
              <a:t>CPU</a:t>
            </a:r>
            <a:r>
              <a:rPr lang="zh-CN" altLang="en-US">
                <a:latin typeface="黑体" panose="02010609060101010101" pitchFamily="49" charset="-122"/>
              </a:rPr>
              <a:t>必须等待，直到</a:t>
            </a:r>
            <a:r>
              <a:rPr lang="zh-CN" altLang="en-US">
                <a:latin typeface="Times New Roman" panose="02020603050405020304" pitchFamily="18" charset="0"/>
              </a:rPr>
              <a:t>“</a:t>
            </a:r>
            <a:r>
              <a:rPr lang="zh-CN" altLang="en-US">
                <a:latin typeface="黑体" panose="02010609060101010101" pitchFamily="49" charset="-122"/>
              </a:rPr>
              <a:t>写</a:t>
            </a:r>
            <a:r>
              <a:rPr lang="zh-CN" altLang="en-US">
                <a:latin typeface="Times New Roman" panose="02020603050405020304" pitchFamily="18" charset="0"/>
              </a:rPr>
              <a:t>”</a:t>
            </a:r>
            <a:r>
              <a:rPr lang="zh-CN" altLang="en-US">
                <a:latin typeface="黑体" panose="02010609060101010101" pitchFamily="49" charset="-122"/>
              </a:rPr>
              <a:t>操作结束，则称</a:t>
            </a:r>
            <a:r>
              <a:rPr lang="en-US" altLang="zh-CN">
                <a:solidFill>
                  <a:srgbClr val="FF0000"/>
                </a:solidFill>
                <a:latin typeface="黑体" panose="02010609060101010101" pitchFamily="49" charset="-122"/>
              </a:rPr>
              <a:t>CPU</a:t>
            </a:r>
            <a:r>
              <a:rPr lang="zh-CN" altLang="en-US">
                <a:solidFill>
                  <a:srgbClr val="FF0000"/>
                </a:solidFill>
                <a:latin typeface="黑体" panose="02010609060101010101" pitchFamily="49" charset="-122"/>
              </a:rPr>
              <a:t>写停顿</a:t>
            </a:r>
            <a:r>
              <a:rPr lang="zh-CN" altLang="en-US">
                <a:solidFill>
                  <a:srgbClr val="FF0000"/>
                </a:solidFill>
              </a:rPr>
              <a:t>。</a:t>
            </a:r>
          </a:p>
          <a:p>
            <a:pPr marL="1085850" lvl="1" indent="-457200" eaLnBrk="1" hangingPunct="1"/>
            <a:r>
              <a:rPr lang="zh-CN" altLang="en-US"/>
              <a:t>减少写停顿的一种常用的优化技术：</a:t>
            </a:r>
          </a:p>
          <a:p>
            <a:pPr lvl="2" eaLnBrk="1" hangingPunct="1">
              <a:buFont typeface="Wingdings" panose="05000000000000000000" pitchFamily="2" charset="2"/>
              <a:buNone/>
            </a:pPr>
            <a:r>
              <a:rPr lang="zh-CN" altLang="en-US"/>
              <a:t>　　　采用写缓冲器</a:t>
            </a:r>
          </a:p>
          <a:p>
            <a:pPr lvl="2" eaLnBrk="1" hangingPunct="1">
              <a:buFont typeface="Wingdings" panose="05000000000000000000" pitchFamily="2" charset="2"/>
              <a:buNone/>
            </a:pPr>
            <a:endParaRPr lang="en-US" altLang="zh-CN"/>
          </a:p>
        </p:txBody>
      </p:sp>
    </p:spTree>
  </p:cSld>
  <p:clrMapOvr>
    <a:masterClrMapping/>
  </p:clrMapOvr>
  <p:transition>
    <p:pull dir="rd"/>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altLang="zh-CN">
                <a:latin typeface="黑体" panose="02010609060101010101" pitchFamily="49" charset="-122"/>
              </a:rPr>
              <a:t>5.2 Cache</a:t>
            </a:r>
            <a:r>
              <a:rPr lang="zh-CN" altLang="en-US">
                <a:latin typeface="黑体" panose="02010609060101010101" pitchFamily="49" charset="-122"/>
              </a:rPr>
              <a:t>基本知识</a:t>
            </a:r>
          </a:p>
        </p:txBody>
      </p:sp>
      <p:sp>
        <p:nvSpPr>
          <p:cNvPr id="57347" name="Rectangle 3" descr="Rectangle: Click to edit Master text styles&#10;Second level&#10;Third level&#10;Fourth level&#10;Fifth level"/>
          <p:cNvSpPr>
            <a:spLocks noGrp="1" noChangeArrowheads="1"/>
          </p:cNvSpPr>
          <p:nvPr>
            <p:ph type="body" idx="1"/>
          </p:nvPr>
        </p:nvSpPr>
        <p:spPr>
          <a:xfrm>
            <a:off x="976313" y="1363663"/>
            <a:ext cx="7772400" cy="4441825"/>
          </a:xfrm>
        </p:spPr>
        <p:txBody>
          <a:bodyPr/>
          <a:lstStyle/>
          <a:p>
            <a:pPr marL="457200" indent="-457200" eaLnBrk="1" hangingPunct="1">
              <a:buFont typeface="Wingdings" panose="05000000000000000000" pitchFamily="2" charset="2"/>
              <a:buAutoNum type="arabicPeriod" startAt="7"/>
            </a:pPr>
            <a:r>
              <a:rPr lang="en-US" altLang="zh-CN">
                <a:latin typeface="Times New Roman" panose="02020603050405020304" pitchFamily="18" charset="0"/>
              </a:rPr>
              <a:t>“</a:t>
            </a:r>
            <a:r>
              <a:rPr lang="zh-CN" altLang="en-US"/>
              <a:t>写</a:t>
            </a:r>
            <a:r>
              <a:rPr lang="zh-CN" altLang="en-US">
                <a:latin typeface="Times New Roman" panose="02020603050405020304" pitchFamily="18" charset="0"/>
              </a:rPr>
              <a:t>”</a:t>
            </a:r>
            <a:r>
              <a:rPr lang="zh-CN" altLang="en-US"/>
              <a:t>操作时的调块</a:t>
            </a:r>
          </a:p>
          <a:p>
            <a:pPr marL="1085850" lvl="1" indent="-457200" eaLnBrk="1" hangingPunct="1"/>
            <a:r>
              <a:rPr lang="zh-CN" altLang="en-US">
                <a:solidFill>
                  <a:srgbClr val="FF0000"/>
                </a:solidFill>
                <a:latin typeface="黑体" panose="02010609060101010101" pitchFamily="49" charset="-122"/>
              </a:rPr>
              <a:t>按写分配</a:t>
            </a:r>
            <a:r>
              <a:rPr lang="en-US" altLang="zh-CN">
                <a:solidFill>
                  <a:srgbClr val="FF0000"/>
                </a:solidFill>
                <a:latin typeface="黑体" panose="02010609060101010101" pitchFamily="49" charset="-122"/>
              </a:rPr>
              <a:t>(</a:t>
            </a:r>
            <a:r>
              <a:rPr lang="zh-CN" altLang="en-US">
                <a:solidFill>
                  <a:srgbClr val="FF0000"/>
                </a:solidFill>
                <a:latin typeface="黑体" panose="02010609060101010101" pitchFamily="49" charset="-122"/>
              </a:rPr>
              <a:t>写时取</a:t>
            </a:r>
            <a:r>
              <a:rPr lang="en-US" altLang="zh-CN">
                <a:solidFill>
                  <a:srgbClr val="FF0000"/>
                </a:solidFill>
                <a:latin typeface="黑体" panose="02010609060101010101" pitchFamily="49" charset="-122"/>
              </a:rPr>
              <a:t>)</a:t>
            </a:r>
          </a:p>
          <a:p>
            <a:pPr lvl="2" eaLnBrk="1" hangingPunct="1">
              <a:buFont typeface="Wingdings" panose="05000000000000000000" pitchFamily="2" charset="2"/>
              <a:buNone/>
            </a:pPr>
            <a:r>
              <a:rPr lang="zh-CN" altLang="en-US">
                <a:latin typeface="宋体" panose="02010600030101010101" pitchFamily="2" charset="-122"/>
              </a:rPr>
              <a:t>　　写不命中时，先把所写单元所在的块调入</a:t>
            </a:r>
            <a:r>
              <a:rPr lang="en-US" altLang="zh-CN">
                <a:latin typeface="宋体" panose="02010600030101010101" pitchFamily="2" charset="-122"/>
              </a:rPr>
              <a:t>Cache</a:t>
            </a:r>
            <a:r>
              <a:rPr lang="zh-CN" altLang="en-US">
                <a:latin typeface="宋体" panose="02010600030101010101" pitchFamily="2" charset="-122"/>
              </a:rPr>
              <a:t>，</a:t>
            </a:r>
          </a:p>
          <a:p>
            <a:pPr lvl="2" eaLnBrk="1" hangingPunct="1">
              <a:buFont typeface="Wingdings" panose="05000000000000000000" pitchFamily="2" charset="2"/>
              <a:buNone/>
            </a:pPr>
            <a:r>
              <a:rPr lang="zh-CN" altLang="en-US">
                <a:latin typeface="宋体" panose="02010600030101010101" pitchFamily="2" charset="-122"/>
              </a:rPr>
              <a:t>再行写入。</a:t>
            </a:r>
          </a:p>
          <a:p>
            <a:pPr marL="1085850" lvl="1" indent="-457200" eaLnBrk="1" hangingPunct="1"/>
            <a:r>
              <a:rPr lang="zh-CN" altLang="en-US">
                <a:solidFill>
                  <a:srgbClr val="FF0000"/>
                </a:solidFill>
                <a:latin typeface="黑体" panose="02010609060101010101" pitchFamily="49" charset="-122"/>
              </a:rPr>
              <a:t>不按写分配</a:t>
            </a:r>
            <a:r>
              <a:rPr lang="en-US" altLang="zh-CN">
                <a:solidFill>
                  <a:srgbClr val="FF0000"/>
                </a:solidFill>
                <a:latin typeface="黑体" panose="02010609060101010101" pitchFamily="49" charset="-122"/>
              </a:rPr>
              <a:t>(</a:t>
            </a:r>
            <a:r>
              <a:rPr lang="zh-CN" altLang="en-US">
                <a:solidFill>
                  <a:srgbClr val="FF0000"/>
                </a:solidFill>
                <a:latin typeface="黑体" panose="02010609060101010101" pitchFamily="49" charset="-122"/>
              </a:rPr>
              <a:t>绕写法</a:t>
            </a:r>
            <a:r>
              <a:rPr lang="en-US" altLang="zh-CN">
                <a:solidFill>
                  <a:srgbClr val="FF0000"/>
                </a:solidFill>
                <a:latin typeface="黑体" panose="02010609060101010101" pitchFamily="49" charset="-122"/>
              </a:rPr>
              <a:t>)</a:t>
            </a:r>
          </a:p>
          <a:p>
            <a:pPr lvl="2" eaLnBrk="1" hangingPunct="1">
              <a:buFont typeface="Wingdings" panose="05000000000000000000" pitchFamily="2" charset="2"/>
              <a:buNone/>
            </a:pPr>
            <a:r>
              <a:rPr lang="zh-CN" altLang="en-US">
                <a:latin typeface="黑体" panose="02010609060101010101" pitchFamily="49" charset="-122"/>
              </a:rPr>
              <a:t>　　写不命中时，直接写入下一级存储器而不调块。</a:t>
            </a:r>
          </a:p>
          <a:p>
            <a:pPr marL="457200" indent="-457200" eaLnBrk="1" hangingPunct="1">
              <a:buFont typeface="Wingdings" panose="05000000000000000000" pitchFamily="2" charset="2"/>
              <a:buAutoNum type="arabicPeriod" startAt="7"/>
            </a:pPr>
            <a:r>
              <a:rPr lang="zh-CN" altLang="en-US"/>
              <a:t>写策略与调块</a:t>
            </a:r>
          </a:p>
          <a:p>
            <a:pPr marL="1085850" lvl="1" indent="-457200" eaLnBrk="1" hangingPunct="1"/>
            <a:r>
              <a:rPr lang="zh-CN" altLang="en-US"/>
              <a:t>写回法 ── 按写分配</a:t>
            </a:r>
          </a:p>
          <a:p>
            <a:pPr marL="1085850" lvl="1" indent="-457200" eaLnBrk="1" hangingPunct="1"/>
            <a:r>
              <a:rPr lang="zh-CN" altLang="en-US"/>
              <a:t>写直达法 ── 不按写分配</a:t>
            </a:r>
          </a:p>
        </p:txBody>
      </p:sp>
    </p:spTree>
  </p:cSld>
  <p:clrMapOvr>
    <a:masterClrMapping/>
  </p:clrMapOvr>
  <p:transition>
    <p:pull dir="rd"/>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altLang="zh-CN">
                <a:latin typeface="黑体" panose="02010609060101010101" pitchFamily="49" charset="-122"/>
              </a:rPr>
              <a:t>5.2 Cache</a:t>
            </a:r>
            <a:r>
              <a:rPr lang="zh-CN" altLang="en-US">
                <a:latin typeface="黑体" panose="02010609060101010101" pitchFamily="49" charset="-122"/>
              </a:rPr>
              <a:t>基本知识</a:t>
            </a:r>
          </a:p>
        </p:txBody>
      </p:sp>
      <p:sp>
        <p:nvSpPr>
          <p:cNvPr id="58371" name="Rectangle 3" descr="Rectangle: Click to edit Master text styles&#10;Second level&#10;Third level&#10;Fourth level&#10;Fifth level"/>
          <p:cNvSpPr>
            <a:spLocks noGrp="1" noChangeArrowheads="1"/>
          </p:cNvSpPr>
          <p:nvPr>
            <p:ph type="body" idx="1"/>
          </p:nvPr>
        </p:nvSpPr>
        <p:spPr>
          <a:xfrm>
            <a:off x="1044575" y="2260600"/>
            <a:ext cx="7772400" cy="2808288"/>
          </a:xfrm>
        </p:spPr>
        <p:txBody>
          <a:bodyPr/>
          <a:lstStyle/>
          <a:p>
            <a:pPr marL="457200" indent="-457200" eaLnBrk="1" hangingPunct="1"/>
            <a:r>
              <a:rPr lang="zh-CN" altLang="en-US"/>
              <a:t>不命中率</a:t>
            </a:r>
          </a:p>
          <a:p>
            <a:pPr marL="1085850" lvl="1" indent="-457200" eaLnBrk="1" hangingPunct="1"/>
            <a:r>
              <a:rPr lang="zh-CN" altLang="en-US"/>
              <a:t>与硬件速度无关</a:t>
            </a:r>
          </a:p>
          <a:p>
            <a:pPr marL="1085850" lvl="1" indent="-457200" eaLnBrk="1" hangingPunct="1"/>
            <a:r>
              <a:rPr lang="zh-CN" altLang="en-US"/>
              <a:t>容易产生一些误导</a:t>
            </a:r>
          </a:p>
          <a:p>
            <a:pPr marL="457200" indent="-457200" eaLnBrk="1" hangingPunct="1"/>
            <a:r>
              <a:rPr lang="zh-CN" altLang="en-US"/>
              <a:t>平均访存时间</a:t>
            </a:r>
          </a:p>
          <a:p>
            <a:pPr marL="457200" indent="-457200" eaLnBrk="1" hangingPunct="1">
              <a:buFont typeface="Wingdings" panose="05000000000000000000" pitchFamily="2" charset="2"/>
              <a:buNone/>
            </a:pPr>
            <a:r>
              <a:rPr lang="zh-CN" altLang="en-US"/>
              <a:t>　</a:t>
            </a:r>
            <a:r>
              <a:rPr lang="zh-CN" altLang="en-US">
                <a:solidFill>
                  <a:schemeClr val="tx1"/>
                </a:solidFill>
              </a:rPr>
              <a:t>平均访存时间 ＝ 命中时间＋不命中率</a:t>
            </a:r>
            <a:r>
              <a:rPr lang="en-US" altLang="zh-CN">
                <a:solidFill>
                  <a:schemeClr val="tx1"/>
                </a:solidFill>
              </a:rPr>
              <a:t>×</a:t>
            </a:r>
            <a:r>
              <a:rPr lang="zh-CN" altLang="en-US">
                <a:solidFill>
                  <a:schemeClr val="tx1"/>
                </a:solidFill>
              </a:rPr>
              <a:t>不命中开销</a:t>
            </a:r>
          </a:p>
        </p:txBody>
      </p:sp>
      <p:sp>
        <p:nvSpPr>
          <p:cNvPr id="58372" name="Text Box 4"/>
          <p:cNvSpPr txBox="1">
            <a:spLocks noChangeArrowheads="1"/>
          </p:cNvSpPr>
          <p:nvPr/>
        </p:nvSpPr>
        <p:spPr bwMode="auto">
          <a:xfrm>
            <a:off x="1042988" y="1700213"/>
            <a:ext cx="684053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2600">
                <a:solidFill>
                  <a:srgbClr val="0000CC"/>
                </a:solidFill>
                <a:latin typeface="黑体" panose="02010609060101010101" pitchFamily="49" charset="-122"/>
              </a:rPr>
              <a:t>5.2.7 Cache</a:t>
            </a:r>
            <a:r>
              <a:rPr lang="zh-CN" altLang="en-US" sz="2600">
                <a:solidFill>
                  <a:srgbClr val="0000CC"/>
                </a:solidFill>
                <a:latin typeface="黑体" panose="02010609060101010101" pitchFamily="49" charset="-122"/>
              </a:rPr>
              <a:t>的性能分析</a:t>
            </a:r>
          </a:p>
        </p:txBody>
      </p:sp>
    </p:spTree>
  </p:cSld>
  <p:clrMapOvr>
    <a:masterClrMapping/>
  </p:clrMapOvr>
  <p:transition>
    <p:pull dir="rd"/>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8"/>
          <p:cNvSpPr>
            <a:spLocks noChangeArrowheads="1"/>
          </p:cNvSpPr>
          <p:nvPr/>
        </p:nvSpPr>
        <p:spPr bwMode="auto">
          <a:xfrm>
            <a:off x="323850" y="3355975"/>
            <a:ext cx="8569325" cy="295275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a:solidFill>
                <a:schemeClr val="tx1"/>
              </a:solidFill>
            </a:endParaRPr>
          </a:p>
        </p:txBody>
      </p:sp>
      <p:sp>
        <p:nvSpPr>
          <p:cNvPr id="59395" name="Rectangle 3" descr="Rectangle: Click to edit Master text styles&#10;Second level&#10;Third level&#10;Fourth level&#10;Fifth level"/>
          <p:cNvSpPr>
            <a:spLocks noGrp="1" noChangeArrowheads="1"/>
          </p:cNvSpPr>
          <p:nvPr>
            <p:ph type="body" idx="1"/>
          </p:nvPr>
        </p:nvSpPr>
        <p:spPr>
          <a:xfrm>
            <a:off x="685800" y="858838"/>
            <a:ext cx="7918450" cy="4953000"/>
          </a:xfrm>
        </p:spPr>
        <p:txBody>
          <a:bodyPr/>
          <a:lstStyle/>
          <a:p>
            <a:pPr marL="457200" indent="-457200" eaLnBrk="1" hangingPunct="1">
              <a:lnSpc>
                <a:spcPct val="110000"/>
              </a:lnSpc>
              <a:buFont typeface="Wingdings" panose="05000000000000000000" pitchFamily="2" charset="2"/>
              <a:buAutoNum type="arabicPeriod" startAt="3"/>
            </a:pPr>
            <a:r>
              <a:rPr lang="zh-CN" altLang="en-US">
                <a:solidFill>
                  <a:schemeClr val="bg1"/>
                </a:solidFill>
                <a:hlinkClick r:id="rId3" action="ppaction://hlinkfile"/>
              </a:rPr>
              <a:t>程序执行时间</a:t>
            </a:r>
            <a:endParaRPr lang="zh-CN" altLang="en-US">
              <a:solidFill>
                <a:schemeClr val="bg1"/>
              </a:solidFill>
            </a:endParaRPr>
          </a:p>
          <a:p>
            <a:pPr marL="457200" indent="-457200" eaLnBrk="1" hangingPunct="1">
              <a:lnSpc>
                <a:spcPct val="110000"/>
              </a:lnSpc>
              <a:buFont typeface="Wingdings" panose="05000000000000000000" pitchFamily="2" charset="2"/>
              <a:buNone/>
            </a:pPr>
            <a:r>
              <a:rPr lang="en-US" altLang="zh-CN" sz="2000" b="1">
                <a:latin typeface="宋体" panose="02010600030101010101" pitchFamily="2" charset="-122"/>
                <a:ea typeface="宋体" panose="02010600030101010101" pitchFamily="2" charset="-122"/>
              </a:rPr>
              <a:t>CPU</a:t>
            </a:r>
            <a:r>
              <a:rPr lang="zh-CN" altLang="en-US" sz="2000" b="1">
                <a:latin typeface="宋体" panose="02010600030101010101" pitchFamily="2" charset="-122"/>
                <a:ea typeface="宋体" panose="02010600030101010101" pitchFamily="2" charset="-122"/>
              </a:rPr>
              <a:t>时间＝（</a:t>
            </a:r>
            <a:r>
              <a:rPr lang="en-US" altLang="zh-CN" sz="2000" b="1">
                <a:latin typeface="宋体" panose="02010600030101010101" pitchFamily="2" charset="-122"/>
                <a:ea typeface="宋体" panose="02010600030101010101" pitchFamily="2" charset="-122"/>
              </a:rPr>
              <a:t>CPU</a:t>
            </a:r>
            <a:r>
              <a:rPr lang="zh-CN" altLang="en-US" sz="2000" b="1">
                <a:latin typeface="宋体" panose="02010600030101010101" pitchFamily="2" charset="-122"/>
                <a:ea typeface="宋体" panose="02010600030101010101" pitchFamily="2" charset="-122"/>
              </a:rPr>
              <a:t>执行周期数</a:t>
            </a:r>
            <a:r>
              <a:rPr lang="en-US" altLang="zh-CN" sz="2000" b="1">
                <a:latin typeface="宋体" panose="02010600030101010101" pitchFamily="2" charset="-122"/>
                <a:ea typeface="宋体" panose="02010600030101010101" pitchFamily="2" charset="-122"/>
              </a:rPr>
              <a:t>+</a:t>
            </a:r>
            <a:r>
              <a:rPr lang="zh-CN" altLang="en-US" sz="2000" b="1">
                <a:latin typeface="宋体" panose="02010600030101010101" pitchFamily="2" charset="-122"/>
                <a:ea typeface="宋体" panose="02010600030101010101" pitchFamily="2" charset="-122"/>
              </a:rPr>
              <a:t>存储器停顿周期数）</a:t>
            </a:r>
            <a:r>
              <a:rPr lang="en-US" altLang="zh-CN" sz="2000" b="1">
                <a:latin typeface="宋体" panose="02010600030101010101" pitchFamily="2" charset="-122"/>
                <a:ea typeface="宋体" panose="02010600030101010101" pitchFamily="2" charset="-122"/>
              </a:rPr>
              <a:t>× </a:t>
            </a:r>
            <a:r>
              <a:rPr lang="zh-CN" altLang="en-US" sz="2000" b="1">
                <a:latin typeface="宋体" panose="02010600030101010101" pitchFamily="2" charset="-122"/>
                <a:ea typeface="宋体" panose="02010600030101010101" pitchFamily="2" charset="-122"/>
              </a:rPr>
              <a:t>时钟周期时间</a:t>
            </a:r>
          </a:p>
          <a:p>
            <a:pPr marL="457200" indent="-457200" eaLnBrk="1" hangingPunct="1">
              <a:lnSpc>
                <a:spcPct val="110000"/>
              </a:lnSpc>
              <a:buFont typeface="Wingdings" panose="05000000000000000000" pitchFamily="2" charset="2"/>
              <a:buNone/>
            </a:pPr>
            <a:r>
              <a:rPr lang="zh-CN" altLang="en-US" sz="2000" b="1">
                <a:solidFill>
                  <a:schemeClr val="tx1"/>
                </a:solidFill>
                <a:latin typeface="宋体" panose="02010600030101010101" pitchFamily="2" charset="-122"/>
                <a:ea typeface="宋体" panose="02010600030101010101" pitchFamily="2" charset="-122"/>
              </a:rPr>
              <a:t>其中： </a:t>
            </a:r>
          </a:p>
          <a:p>
            <a:pPr marL="1085850" lvl="1" indent="-457200" eaLnBrk="1" hangingPunct="1">
              <a:lnSpc>
                <a:spcPct val="110000"/>
              </a:lnSpc>
            </a:pPr>
            <a:r>
              <a:rPr lang="zh-CN" altLang="en-US" sz="2000" b="1">
                <a:latin typeface="宋体" panose="02010600030101010101" pitchFamily="2" charset="-122"/>
                <a:ea typeface="宋体" panose="02010600030101010101" pitchFamily="2" charset="-122"/>
              </a:rPr>
              <a:t>存储器停顿时钟周期数＝“读”的次数</a:t>
            </a:r>
            <a:r>
              <a:rPr lang="en-US" altLang="zh-CN" sz="2000" b="1">
                <a:latin typeface="宋体" panose="02010600030101010101" pitchFamily="2" charset="-122"/>
                <a:ea typeface="宋体" panose="02010600030101010101" pitchFamily="2" charset="-122"/>
              </a:rPr>
              <a:t>×</a:t>
            </a:r>
            <a:r>
              <a:rPr lang="zh-CN" altLang="en-US" sz="2000" b="1">
                <a:latin typeface="宋体" panose="02010600030101010101" pitchFamily="2" charset="-122"/>
                <a:ea typeface="宋体" panose="02010600030101010101" pitchFamily="2" charset="-122"/>
              </a:rPr>
              <a:t>读不命中率</a:t>
            </a:r>
            <a:r>
              <a:rPr lang="en-US" altLang="zh-CN" sz="2000" b="1">
                <a:latin typeface="宋体" panose="02010600030101010101" pitchFamily="2" charset="-122"/>
                <a:ea typeface="宋体" panose="02010600030101010101" pitchFamily="2" charset="-122"/>
              </a:rPr>
              <a:t>×</a:t>
            </a:r>
            <a:r>
              <a:rPr lang="zh-CN" altLang="en-US" sz="2000" b="1">
                <a:latin typeface="宋体" panose="02010600030101010101" pitchFamily="2" charset="-122"/>
                <a:ea typeface="宋体" panose="02010600030101010101" pitchFamily="2" charset="-122"/>
              </a:rPr>
              <a:t>读不命中开销＋“写”的次数</a:t>
            </a:r>
            <a:r>
              <a:rPr lang="en-US" altLang="zh-CN" sz="2000" b="1">
                <a:latin typeface="宋体" panose="02010600030101010101" pitchFamily="2" charset="-122"/>
                <a:ea typeface="宋体" panose="02010600030101010101" pitchFamily="2" charset="-122"/>
              </a:rPr>
              <a:t>×</a:t>
            </a:r>
            <a:r>
              <a:rPr lang="zh-CN" altLang="en-US" sz="2000" b="1">
                <a:latin typeface="宋体" panose="02010600030101010101" pitchFamily="2" charset="-122"/>
                <a:ea typeface="宋体" panose="02010600030101010101" pitchFamily="2" charset="-122"/>
              </a:rPr>
              <a:t>写不命中率</a:t>
            </a:r>
            <a:r>
              <a:rPr lang="en-US" altLang="zh-CN" sz="2000" b="1">
                <a:latin typeface="宋体" panose="02010600030101010101" pitchFamily="2" charset="-122"/>
                <a:ea typeface="宋体" panose="02010600030101010101" pitchFamily="2" charset="-122"/>
              </a:rPr>
              <a:t>×</a:t>
            </a:r>
            <a:r>
              <a:rPr lang="zh-CN" altLang="en-US" sz="2000" b="1">
                <a:latin typeface="宋体" panose="02010600030101010101" pitchFamily="2" charset="-122"/>
                <a:ea typeface="宋体" panose="02010600030101010101" pitchFamily="2" charset="-122"/>
              </a:rPr>
              <a:t>写不命中开销</a:t>
            </a:r>
          </a:p>
          <a:p>
            <a:pPr marL="1085850" lvl="1" indent="-457200" eaLnBrk="1" hangingPunct="1">
              <a:lnSpc>
                <a:spcPct val="110000"/>
              </a:lnSpc>
            </a:pPr>
            <a:r>
              <a:rPr lang="zh-CN" altLang="en-US" sz="2000" b="1">
                <a:latin typeface="宋体" panose="02010600030101010101" pitchFamily="2" charset="-122"/>
                <a:ea typeface="宋体" panose="02010600030101010101" pitchFamily="2" charset="-122"/>
              </a:rPr>
              <a:t>存储器停顿时钟周期数＝访存次数</a:t>
            </a:r>
            <a:r>
              <a:rPr lang="en-US" altLang="zh-CN" sz="2000" b="1">
                <a:latin typeface="宋体" panose="02010600030101010101" pitchFamily="2" charset="-122"/>
                <a:ea typeface="宋体" panose="02010600030101010101" pitchFamily="2" charset="-122"/>
              </a:rPr>
              <a:t>×</a:t>
            </a:r>
            <a:r>
              <a:rPr lang="zh-CN" altLang="en-US" sz="2000" b="1">
                <a:latin typeface="宋体" panose="02010600030101010101" pitchFamily="2" charset="-122"/>
                <a:ea typeface="宋体" panose="02010600030101010101" pitchFamily="2" charset="-122"/>
              </a:rPr>
              <a:t>不命中率</a:t>
            </a:r>
            <a:r>
              <a:rPr lang="en-US" altLang="zh-CN" sz="2000" b="1">
                <a:latin typeface="宋体" panose="02010600030101010101" pitchFamily="2" charset="-122"/>
                <a:ea typeface="宋体" panose="02010600030101010101" pitchFamily="2" charset="-122"/>
              </a:rPr>
              <a:t>×</a:t>
            </a:r>
            <a:r>
              <a:rPr lang="zh-CN" altLang="en-US" sz="2000" b="1">
                <a:latin typeface="宋体" panose="02010600030101010101" pitchFamily="2" charset="-122"/>
                <a:ea typeface="宋体" panose="02010600030101010101" pitchFamily="2" charset="-122"/>
              </a:rPr>
              <a:t>不命中开销</a:t>
            </a:r>
          </a:p>
          <a:p>
            <a:pPr marL="1085850" lvl="1" indent="-457200" eaLnBrk="1" hangingPunct="1">
              <a:buFont typeface="Wingdings" panose="05000000000000000000" pitchFamily="2" charset="2"/>
              <a:buNone/>
            </a:pPr>
            <a:r>
              <a:rPr lang="zh-CN" altLang="en-US" sz="2000">
                <a:latin typeface="宋体" panose="02010600030101010101" pitchFamily="2" charset="-122"/>
                <a:ea typeface="宋体" panose="02010600030101010101" pitchFamily="2" charset="-122"/>
              </a:rPr>
              <a:t> </a:t>
            </a:r>
          </a:p>
        </p:txBody>
      </p:sp>
      <p:sp>
        <p:nvSpPr>
          <p:cNvPr id="59396" name="Rectangle 6"/>
          <p:cNvSpPr>
            <a:spLocks noChangeArrowheads="1"/>
          </p:cNvSpPr>
          <p:nvPr/>
        </p:nvSpPr>
        <p:spPr bwMode="auto">
          <a:xfrm>
            <a:off x="0" y="28448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a:solidFill>
                <a:schemeClr val="tx1"/>
              </a:solidFill>
            </a:endParaRPr>
          </a:p>
        </p:txBody>
      </p:sp>
      <p:sp>
        <p:nvSpPr>
          <p:cNvPr id="59397" name="Text Box 1030"/>
          <p:cNvSpPr txBox="1">
            <a:spLocks noChangeArrowheads="1"/>
          </p:cNvSpPr>
          <p:nvPr/>
        </p:nvSpPr>
        <p:spPr bwMode="auto">
          <a:xfrm>
            <a:off x="539750" y="3573463"/>
            <a:ext cx="8353425"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2000">
                <a:solidFill>
                  <a:srgbClr val="000000"/>
                </a:solidFill>
                <a:latin typeface="Times New Roman" panose="02020603050405020304" pitchFamily="18" charset="0"/>
                <a:ea typeface="宋体" panose="02010600030101010101" pitchFamily="2" charset="-122"/>
              </a:rPr>
              <a:t>CPU</a:t>
            </a:r>
            <a:r>
              <a:rPr lang="zh-CN" altLang="en-US" sz="2000">
                <a:solidFill>
                  <a:srgbClr val="000000"/>
                </a:solidFill>
                <a:latin typeface="Times New Roman" panose="02020603050405020304" pitchFamily="18" charset="0"/>
                <a:ea typeface="宋体" panose="02010600030101010101" pitchFamily="2" charset="-122"/>
              </a:rPr>
              <a:t>时间＝（</a:t>
            </a:r>
            <a:r>
              <a:rPr lang="en-US" altLang="zh-CN" sz="2000">
                <a:solidFill>
                  <a:srgbClr val="000000"/>
                </a:solidFill>
                <a:latin typeface="Times New Roman" panose="02020603050405020304" pitchFamily="18" charset="0"/>
                <a:ea typeface="宋体" panose="02010600030101010101" pitchFamily="2" charset="-122"/>
              </a:rPr>
              <a:t>CPU</a:t>
            </a:r>
            <a:r>
              <a:rPr lang="zh-CN" altLang="en-US" sz="2000">
                <a:solidFill>
                  <a:srgbClr val="000000"/>
                </a:solidFill>
                <a:latin typeface="Times New Roman" panose="02020603050405020304" pitchFamily="18" charset="0"/>
                <a:ea typeface="宋体" panose="02010600030101010101" pitchFamily="2" charset="-122"/>
              </a:rPr>
              <a:t>执行周期数</a:t>
            </a:r>
            <a:r>
              <a:rPr lang="en-US" altLang="zh-CN" sz="2000">
                <a:solidFill>
                  <a:srgbClr val="000000"/>
                </a:solidFill>
                <a:latin typeface="Times New Roman" panose="02020603050405020304" pitchFamily="18" charset="0"/>
                <a:ea typeface="宋体" panose="02010600030101010101" pitchFamily="2" charset="-122"/>
              </a:rPr>
              <a:t>+</a:t>
            </a:r>
            <a:r>
              <a:rPr lang="zh-CN" altLang="en-US" sz="2000">
                <a:solidFill>
                  <a:srgbClr val="000000"/>
                </a:solidFill>
                <a:latin typeface="Times New Roman" panose="02020603050405020304" pitchFamily="18" charset="0"/>
                <a:ea typeface="宋体" panose="02010600030101010101" pitchFamily="2" charset="-122"/>
              </a:rPr>
              <a:t>访存次数</a:t>
            </a:r>
            <a:r>
              <a:rPr lang="en-US" altLang="zh-CN" sz="2000">
                <a:solidFill>
                  <a:srgbClr val="000000"/>
                </a:solidFill>
                <a:latin typeface="Times New Roman" panose="02020603050405020304" pitchFamily="18" charset="0"/>
                <a:ea typeface="宋体" panose="02010600030101010101" pitchFamily="2" charset="-122"/>
              </a:rPr>
              <a:t>×</a:t>
            </a:r>
            <a:r>
              <a:rPr lang="zh-CN" altLang="en-US" sz="2000">
                <a:solidFill>
                  <a:srgbClr val="000000"/>
                </a:solidFill>
                <a:latin typeface="Times New Roman" panose="02020603050405020304" pitchFamily="18" charset="0"/>
                <a:ea typeface="宋体" panose="02010600030101010101" pitchFamily="2" charset="-122"/>
              </a:rPr>
              <a:t>不命中率</a:t>
            </a:r>
            <a:r>
              <a:rPr lang="en-US" altLang="zh-CN" sz="2000">
                <a:solidFill>
                  <a:srgbClr val="000000"/>
                </a:solidFill>
                <a:latin typeface="Times New Roman" panose="02020603050405020304" pitchFamily="18" charset="0"/>
                <a:ea typeface="宋体" panose="02010600030101010101" pitchFamily="2" charset="-122"/>
              </a:rPr>
              <a:t>×</a:t>
            </a:r>
            <a:r>
              <a:rPr lang="zh-CN" altLang="en-US" sz="2000">
                <a:solidFill>
                  <a:srgbClr val="000000"/>
                </a:solidFill>
                <a:latin typeface="Times New Roman" panose="02020603050405020304" pitchFamily="18" charset="0"/>
                <a:ea typeface="宋体" panose="02010600030101010101" pitchFamily="2" charset="-122"/>
              </a:rPr>
              <a:t>不命中开销）</a:t>
            </a:r>
          </a:p>
          <a:p>
            <a:pPr eaLnBrk="1" hangingPunct="1">
              <a:lnSpc>
                <a:spcPct val="100000"/>
              </a:lnSpc>
              <a:spcBef>
                <a:spcPct val="50000"/>
              </a:spcBef>
              <a:buClrTx/>
              <a:buFontTx/>
              <a:buNone/>
            </a:pPr>
            <a:r>
              <a:rPr lang="zh-CN" altLang="en-US" sz="2000">
                <a:solidFill>
                  <a:srgbClr val="000000"/>
                </a:solidFill>
                <a:latin typeface="Times New Roman" panose="02020603050405020304" pitchFamily="18" charset="0"/>
                <a:ea typeface="宋体" panose="02010600030101010101" pitchFamily="2" charset="-122"/>
              </a:rPr>
              <a:t>                         </a:t>
            </a:r>
            <a:r>
              <a:rPr lang="en-US" altLang="zh-CN" sz="2000">
                <a:solidFill>
                  <a:srgbClr val="000000"/>
                </a:solidFill>
                <a:latin typeface="Times New Roman" panose="02020603050405020304" pitchFamily="18" charset="0"/>
                <a:ea typeface="宋体" panose="02010600030101010101" pitchFamily="2" charset="-122"/>
              </a:rPr>
              <a:t>× </a:t>
            </a:r>
            <a:r>
              <a:rPr lang="zh-CN" altLang="en-US" sz="2000">
                <a:solidFill>
                  <a:srgbClr val="000000"/>
                </a:solidFill>
                <a:latin typeface="Times New Roman" panose="02020603050405020304" pitchFamily="18" charset="0"/>
                <a:ea typeface="宋体" panose="02010600030101010101" pitchFamily="2" charset="-122"/>
              </a:rPr>
              <a:t>时钟周期时间</a:t>
            </a:r>
          </a:p>
        </p:txBody>
      </p:sp>
      <p:sp>
        <p:nvSpPr>
          <p:cNvPr id="59398" name="Rectangle 1032"/>
          <p:cNvSpPr>
            <a:spLocks noChangeArrowheads="1"/>
          </p:cNvSpPr>
          <p:nvPr/>
        </p:nvSpPr>
        <p:spPr bwMode="auto">
          <a:xfrm>
            <a:off x="0" y="28733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a:solidFill>
                <a:schemeClr val="tx1"/>
              </a:solidFill>
            </a:endParaRPr>
          </a:p>
        </p:txBody>
      </p:sp>
      <p:graphicFrame>
        <p:nvGraphicFramePr>
          <p:cNvPr id="59399" name="Object 1031"/>
          <p:cNvGraphicFramePr>
            <a:graphicFrameLocks noChangeAspect="1"/>
          </p:cNvGraphicFramePr>
          <p:nvPr/>
        </p:nvGraphicFramePr>
        <p:xfrm>
          <a:off x="684213" y="4551363"/>
          <a:ext cx="7704137" cy="677862"/>
        </p:xfrm>
        <a:graphic>
          <a:graphicData uri="http://schemas.openxmlformats.org/presentationml/2006/ole">
            <mc:AlternateContent xmlns:mc="http://schemas.openxmlformats.org/markup-compatibility/2006">
              <mc:Choice xmlns:v="urn:schemas-microsoft-com:vml" Requires="v">
                <p:oleObj spid="_x0000_s59402" name="公式" r:id="rId4" imgW="4445000" imgH="393700" progId="Equation.3">
                  <p:embed/>
                </p:oleObj>
              </mc:Choice>
              <mc:Fallback>
                <p:oleObj name="公式" r:id="rId4" imgW="4445000" imgH="393700" progId="Equation.3">
                  <p:embed/>
                  <p:pic>
                    <p:nvPicPr>
                      <p:cNvPr id="0" name="Object 10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213" y="4551363"/>
                        <a:ext cx="7704137"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400" name="Text Box 1033"/>
          <p:cNvSpPr txBox="1">
            <a:spLocks noChangeArrowheads="1"/>
          </p:cNvSpPr>
          <p:nvPr/>
        </p:nvSpPr>
        <p:spPr bwMode="auto">
          <a:xfrm>
            <a:off x="1476375" y="5311775"/>
            <a:ext cx="6913563"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2000">
                <a:solidFill>
                  <a:srgbClr val="000000"/>
                </a:solidFill>
                <a:latin typeface="Times New Roman" panose="02020603050405020304" pitchFamily="18" charset="0"/>
                <a:ea typeface="宋体" panose="02010600030101010101" pitchFamily="2" charset="-122"/>
              </a:rPr>
              <a:t>=</a:t>
            </a:r>
            <a:r>
              <a:rPr lang="en-US" altLang="zh-CN" sz="2000" i="1">
                <a:solidFill>
                  <a:srgbClr val="000000"/>
                </a:solidFill>
                <a:latin typeface="Times New Roman" panose="02020603050405020304" pitchFamily="18" charset="0"/>
                <a:ea typeface="宋体" panose="02010600030101010101" pitchFamily="2" charset="-122"/>
              </a:rPr>
              <a:t>IC</a:t>
            </a:r>
            <a:r>
              <a:rPr lang="en-US" altLang="zh-CN" sz="2000">
                <a:solidFill>
                  <a:srgbClr val="000000"/>
                </a:solidFill>
                <a:latin typeface="Times New Roman" panose="02020603050405020304" pitchFamily="18" charset="0"/>
                <a:ea typeface="宋体" panose="02010600030101010101" pitchFamily="2" charset="-122"/>
              </a:rPr>
              <a:t>×</a:t>
            </a:r>
            <a:r>
              <a:rPr lang="zh-CN" altLang="en-US" sz="2000">
                <a:solidFill>
                  <a:srgbClr val="000000"/>
                </a:solidFill>
                <a:latin typeface="Times New Roman" panose="02020603050405020304" pitchFamily="18" charset="0"/>
                <a:ea typeface="宋体" panose="02010600030101010101" pitchFamily="2" charset="-122"/>
              </a:rPr>
              <a:t>（</a:t>
            </a:r>
            <a:r>
              <a:rPr lang="en-US" altLang="zh-CN" sz="2000" i="1">
                <a:solidFill>
                  <a:srgbClr val="000000"/>
                </a:solidFill>
                <a:latin typeface="Times New Roman" panose="02020603050405020304" pitchFamily="18" charset="0"/>
                <a:ea typeface="宋体" panose="02010600030101010101" pitchFamily="2" charset="-122"/>
              </a:rPr>
              <a:t>CPI</a:t>
            </a:r>
            <a:r>
              <a:rPr lang="en-US" altLang="zh-CN" sz="2000">
                <a:solidFill>
                  <a:srgbClr val="000000"/>
                </a:solidFill>
                <a:latin typeface="Times New Roman" panose="02020603050405020304" pitchFamily="18" charset="0"/>
                <a:ea typeface="宋体" panose="02010600030101010101" pitchFamily="2" charset="-122"/>
              </a:rPr>
              <a:t>execution</a:t>
            </a:r>
            <a:r>
              <a:rPr lang="zh-CN" altLang="en-US" sz="2000">
                <a:solidFill>
                  <a:srgbClr val="000000"/>
                </a:solidFill>
                <a:latin typeface="Times New Roman" panose="02020603050405020304" pitchFamily="18" charset="0"/>
                <a:ea typeface="宋体" panose="02010600030101010101" pitchFamily="2" charset="-122"/>
              </a:rPr>
              <a:t>＋每条指令的平均访存次数</a:t>
            </a:r>
            <a:r>
              <a:rPr lang="en-US" altLang="zh-CN" sz="2000">
                <a:solidFill>
                  <a:srgbClr val="000000"/>
                </a:solidFill>
                <a:latin typeface="Times New Roman" panose="02020603050405020304" pitchFamily="18" charset="0"/>
                <a:ea typeface="宋体" panose="02010600030101010101" pitchFamily="2" charset="-122"/>
              </a:rPr>
              <a:t>×</a:t>
            </a:r>
            <a:r>
              <a:rPr lang="zh-CN" altLang="en-US" sz="2000">
                <a:solidFill>
                  <a:srgbClr val="000000"/>
                </a:solidFill>
                <a:latin typeface="Times New Roman" panose="02020603050405020304" pitchFamily="18" charset="0"/>
                <a:ea typeface="宋体" panose="02010600030101010101" pitchFamily="2" charset="-122"/>
              </a:rPr>
              <a:t>不命中率</a:t>
            </a:r>
          </a:p>
          <a:p>
            <a:pPr eaLnBrk="1" hangingPunct="1">
              <a:lnSpc>
                <a:spcPct val="100000"/>
              </a:lnSpc>
              <a:spcBef>
                <a:spcPct val="50000"/>
              </a:spcBef>
              <a:buClrTx/>
              <a:buFontTx/>
              <a:buNone/>
            </a:pPr>
            <a:r>
              <a:rPr lang="zh-CN" altLang="en-US" sz="2000">
                <a:solidFill>
                  <a:srgbClr val="000000"/>
                </a:solidFill>
                <a:latin typeface="Times New Roman" panose="02020603050405020304" pitchFamily="18" charset="0"/>
                <a:ea typeface="宋体" panose="02010600030101010101" pitchFamily="2" charset="-122"/>
              </a:rPr>
              <a:t>  </a:t>
            </a:r>
            <a:r>
              <a:rPr lang="en-US" altLang="zh-CN" sz="2000">
                <a:solidFill>
                  <a:srgbClr val="000000"/>
                </a:solidFill>
                <a:latin typeface="Times New Roman" panose="02020603050405020304" pitchFamily="18" charset="0"/>
                <a:ea typeface="宋体" panose="02010600030101010101" pitchFamily="2" charset="-122"/>
              </a:rPr>
              <a:t>×</a:t>
            </a:r>
            <a:r>
              <a:rPr lang="zh-CN" altLang="en-US" sz="2000">
                <a:solidFill>
                  <a:srgbClr val="000000"/>
                </a:solidFill>
                <a:latin typeface="Times New Roman" panose="02020603050405020304" pitchFamily="18" charset="0"/>
                <a:ea typeface="宋体" panose="02010600030101010101" pitchFamily="2" charset="-122"/>
              </a:rPr>
              <a:t>不命中开销）</a:t>
            </a:r>
            <a:r>
              <a:rPr lang="en-US" altLang="zh-CN" sz="2000">
                <a:solidFill>
                  <a:srgbClr val="000000"/>
                </a:solidFill>
                <a:latin typeface="Times New Roman" panose="02020603050405020304" pitchFamily="18" charset="0"/>
                <a:ea typeface="宋体" panose="02010600030101010101" pitchFamily="2" charset="-122"/>
              </a:rPr>
              <a:t>× </a:t>
            </a:r>
            <a:r>
              <a:rPr lang="zh-CN" altLang="en-US" sz="2000">
                <a:solidFill>
                  <a:srgbClr val="000000"/>
                </a:solidFill>
                <a:latin typeface="Times New Roman" panose="02020603050405020304" pitchFamily="18" charset="0"/>
                <a:ea typeface="宋体" panose="02010600030101010101" pitchFamily="2" charset="-122"/>
              </a:rPr>
              <a:t>时钟周期时间</a:t>
            </a:r>
          </a:p>
        </p:txBody>
      </p:sp>
      <p:sp>
        <p:nvSpPr>
          <p:cNvPr id="59401" name="Rectangle 1034"/>
          <p:cNvSpPr>
            <a:spLocks noGrp="1" noChangeArrowheads="1"/>
          </p:cNvSpPr>
          <p:nvPr>
            <p:ph type="title"/>
          </p:nvPr>
        </p:nvSpPr>
        <p:spPr/>
        <p:txBody>
          <a:bodyPr/>
          <a:lstStyle/>
          <a:p>
            <a:pPr eaLnBrk="1" hangingPunct="1"/>
            <a:endParaRPr lang="zh-CN" altLang="zh-CN"/>
          </a:p>
        </p:txBody>
      </p:sp>
    </p:spTree>
  </p:cSld>
  <p:clrMapOvr>
    <a:masterClrMapping/>
  </p:clrMapOvr>
  <p:transition>
    <p:pull dir="r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altLang="zh-CN">
                <a:latin typeface="黑体" panose="02010609060101010101" pitchFamily="49" charset="-122"/>
              </a:rPr>
              <a:t>5.2 Cache</a:t>
            </a:r>
            <a:r>
              <a:rPr lang="zh-CN" altLang="en-US">
                <a:latin typeface="黑体" panose="02010609060101010101" pitchFamily="49" charset="-122"/>
              </a:rPr>
              <a:t>基本知识</a:t>
            </a:r>
          </a:p>
        </p:txBody>
      </p:sp>
      <p:sp>
        <p:nvSpPr>
          <p:cNvPr id="60419" name="Rectangle 3" descr="Rectangle: Click to edit Master text styles&#10;Second level&#10;Third level&#10;Fourth level&#10;Fifth level"/>
          <p:cNvSpPr>
            <a:spLocks noGrp="1" noChangeArrowheads="1"/>
          </p:cNvSpPr>
          <p:nvPr>
            <p:ph type="body" idx="1"/>
          </p:nvPr>
        </p:nvSpPr>
        <p:spPr>
          <a:xfrm>
            <a:off x="468313" y="1219200"/>
            <a:ext cx="7848600" cy="4953000"/>
          </a:xfrm>
        </p:spPr>
        <p:txBody>
          <a:bodyPr/>
          <a:lstStyle/>
          <a:p>
            <a:pPr marL="457200" indent="-457200" eaLnBrk="1" hangingPunct="1">
              <a:lnSpc>
                <a:spcPct val="130000"/>
              </a:lnSpc>
              <a:buFont typeface="Wingdings" panose="05000000000000000000" pitchFamily="2" charset="2"/>
              <a:buNone/>
            </a:pPr>
            <a:r>
              <a:rPr lang="zh-CN" altLang="en-US" b="1">
                <a:latin typeface="宋体" panose="02010600030101010101" pitchFamily="2" charset="-122"/>
                <a:ea typeface="宋体" panose="02010600030101010101" pitchFamily="2" charset="-122"/>
              </a:rPr>
              <a:t>　　   </a:t>
            </a:r>
            <a:r>
              <a:rPr lang="zh-CN" altLang="en-US" sz="2000" b="1">
                <a:latin typeface="宋体" panose="02010600030101010101" pitchFamily="2" charset="-122"/>
                <a:ea typeface="宋体" panose="02010600030101010101" pitchFamily="2" charset="-122"/>
              </a:rPr>
              <a:t>例</a:t>
            </a:r>
            <a:r>
              <a:rPr lang="en-US" altLang="zh-CN" sz="2000" b="1">
                <a:latin typeface="宋体" panose="02010600030101010101" pitchFamily="2" charset="-122"/>
                <a:ea typeface="宋体" panose="02010600030101010101" pitchFamily="2" charset="-122"/>
              </a:rPr>
              <a:t>5.1</a:t>
            </a:r>
            <a:r>
              <a:rPr lang="en-US" altLang="zh-CN" sz="2000" b="1">
                <a:solidFill>
                  <a:srgbClr val="000000"/>
                </a:solidFill>
                <a:latin typeface="宋体" panose="02010600030101010101" pitchFamily="2" charset="-122"/>
                <a:ea typeface="宋体" panose="02010600030101010101" pitchFamily="2" charset="-122"/>
              </a:rPr>
              <a:t> </a:t>
            </a:r>
            <a:r>
              <a:rPr lang="zh-CN" altLang="en-US" sz="2000" b="1">
                <a:solidFill>
                  <a:srgbClr val="000000"/>
                </a:solidFill>
                <a:latin typeface="宋体" panose="02010600030101010101" pitchFamily="2" charset="-122"/>
                <a:ea typeface="宋体" panose="02010600030101010101" pitchFamily="2" charset="-122"/>
              </a:rPr>
              <a:t>用一个和</a:t>
            </a:r>
            <a:r>
              <a:rPr lang="en-US" altLang="zh-CN" sz="2000" b="1">
                <a:solidFill>
                  <a:srgbClr val="000000"/>
                </a:solidFill>
                <a:latin typeface="宋体" panose="02010600030101010101" pitchFamily="2" charset="-122"/>
                <a:ea typeface="宋体" panose="02010600030101010101" pitchFamily="2" charset="-122"/>
              </a:rPr>
              <a:t>Alpha AXP</a:t>
            </a:r>
            <a:r>
              <a:rPr lang="zh-CN" altLang="en-US" sz="2000" b="1">
                <a:solidFill>
                  <a:srgbClr val="000000"/>
                </a:solidFill>
                <a:latin typeface="宋体" panose="02010600030101010101" pitchFamily="2" charset="-122"/>
                <a:ea typeface="宋体" panose="02010600030101010101" pitchFamily="2" charset="-122"/>
              </a:rPr>
              <a:t>类似的机器作为第一个例子。假设</a:t>
            </a:r>
            <a:r>
              <a:rPr lang="en-US" altLang="zh-CN" sz="2000" b="1">
                <a:solidFill>
                  <a:srgbClr val="000000"/>
                </a:solidFill>
                <a:latin typeface="宋体" panose="02010600030101010101" pitchFamily="2" charset="-122"/>
                <a:ea typeface="宋体" panose="02010600030101010101" pitchFamily="2" charset="-122"/>
              </a:rPr>
              <a:t>Cache</a:t>
            </a:r>
            <a:r>
              <a:rPr lang="zh-CN" altLang="en-US" sz="2000" b="1">
                <a:solidFill>
                  <a:srgbClr val="000000"/>
                </a:solidFill>
                <a:latin typeface="宋体" panose="02010600030101010101" pitchFamily="2" charset="-122"/>
                <a:ea typeface="宋体" panose="02010600030101010101" pitchFamily="2" charset="-122"/>
              </a:rPr>
              <a:t>不命中开销为</a:t>
            </a:r>
            <a:r>
              <a:rPr lang="en-US" altLang="zh-CN" sz="2000" b="1">
                <a:solidFill>
                  <a:srgbClr val="9933FF"/>
                </a:solidFill>
                <a:latin typeface="宋体" panose="02010600030101010101" pitchFamily="2" charset="-122"/>
                <a:ea typeface="宋体" panose="02010600030101010101" pitchFamily="2" charset="-122"/>
              </a:rPr>
              <a:t>50</a:t>
            </a:r>
            <a:r>
              <a:rPr lang="zh-CN" altLang="en-US" sz="2000" b="1">
                <a:solidFill>
                  <a:srgbClr val="000000"/>
                </a:solidFill>
                <a:latin typeface="宋体" panose="02010600030101010101" pitchFamily="2" charset="-122"/>
                <a:ea typeface="宋体" panose="02010600030101010101" pitchFamily="2" charset="-122"/>
              </a:rPr>
              <a:t>个时钟周期，当不考虑存储器停顿时，所有指令的执行时间都是</a:t>
            </a:r>
            <a:r>
              <a:rPr lang="en-US" altLang="zh-CN" sz="2000" b="1">
                <a:solidFill>
                  <a:srgbClr val="9933FF"/>
                </a:solidFill>
                <a:latin typeface="宋体" panose="02010600030101010101" pitchFamily="2" charset="-122"/>
                <a:ea typeface="宋体" panose="02010600030101010101" pitchFamily="2" charset="-122"/>
              </a:rPr>
              <a:t>2.0</a:t>
            </a:r>
            <a:r>
              <a:rPr lang="zh-CN" altLang="en-US" sz="2000" b="1">
                <a:solidFill>
                  <a:srgbClr val="000000"/>
                </a:solidFill>
                <a:latin typeface="宋体" panose="02010600030101010101" pitchFamily="2" charset="-122"/>
                <a:ea typeface="宋体" panose="02010600030101010101" pitchFamily="2" charset="-122"/>
              </a:rPr>
              <a:t>个时钟周期，访问</a:t>
            </a:r>
            <a:r>
              <a:rPr lang="en-US" altLang="zh-CN" sz="2000" b="1">
                <a:solidFill>
                  <a:srgbClr val="000000"/>
                </a:solidFill>
                <a:latin typeface="宋体" panose="02010600030101010101" pitchFamily="2" charset="-122"/>
                <a:ea typeface="宋体" panose="02010600030101010101" pitchFamily="2" charset="-122"/>
              </a:rPr>
              <a:t>Cache</a:t>
            </a:r>
            <a:r>
              <a:rPr lang="zh-CN" altLang="en-US" sz="2000" b="1">
                <a:solidFill>
                  <a:srgbClr val="000000"/>
                </a:solidFill>
                <a:latin typeface="宋体" panose="02010600030101010101" pitchFamily="2" charset="-122"/>
                <a:ea typeface="宋体" panose="02010600030101010101" pitchFamily="2" charset="-122"/>
              </a:rPr>
              <a:t>不命中率为</a:t>
            </a:r>
            <a:r>
              <a:rPr lang="en-US" altLang="zh-CN" sz="2000" b="1">
                <a:solidFill>
                  <a:srgbClr val="9933FF"/>
                </a:solidFill>
                <a:latin typeface="宋体" panose="02010600030101010101" pitchFamily="2" charset="-122"/>
                <a:ea typeface="宋体" panose="02010600030101010101" pitchFamily="2" charset="-122"/>
              </a:rPr>
              <a:t>2%</a:t>
            </a:r>
            <a:r>
              <a:rPr lang="zh-CN" altLang="en-US" sz="2000" b="1">
                <a:solidFill>
                  <a:srgbClr val="000000"/>
                </a:solidFill>
                <a:latin typeface="宋体" panose="02010600030101010101" pitchFamily="2" charset="-122"/>
                <a:ea typeface="宋体" panose="02010600030101010101" pitchFamily="2" charset="-122"/>
              </a:rPr>
              <a:t>，平均每条指令访存</a:t>
            </a:r>
            <a:r>
              <a:rPr lang="en-US" altLang="zh-CN" sz="2000" b="1">
                <a:solidFill>
                  <a:srgbClr val="9933FF"/>
                </a:solidFill>
                <a:latin typeface="宋体" panose="02010600030101010101" pitchFamily="2" charset="-122"/>
                <a:ea typeface="宋体" panose="02010600030101010101" pitchFamily="2" charset="-122"/>
              </a:rPr>
              <a:t>1.33</a:t>
            </a:r>
            <a:r>
              <a:rPr lang="zh-CN" altLang="en-US" sz="2000" b="1">
                <a:solidFill>
                  <a:srgbClr val="000000"/>
                </a:solidFill>
                <a:latin typeface="宋体" panose="02010600030101010101" pitchFamily="2" charset="-122"/>
                <a:ea typeface="宋体" panose="02010600030101010101" pitchFamily="2" charset="-122"/>
              </a:rPr>
              <a:t>次。试分析</a:t>
            </a:r>
            <a:r>
              <a:rPr lang="en-US" altLang="zh-CN" sz="2000" b="1">
                <a:solidFill>
                  <a:srgbClr val="000000"/>
                </a:solidFill>
                <a:latin typeface="宋体" panose="02010600030101010101" pitchFamily="2" charset="-122"/>
                <a:ea typeface="宋体" panose="02010600030101010101" pitchFamily="2" charset="-122"/>
              </a:rPr>
              <a:t>Cache</a:t>
            </a:r>
            <a:r>
              <a:rPr lang="zh-CN" altLang="en-US" sz="2000" b="1">
                <a:solidFill>
                  <a:srgbClr val="000000"/>
                </a:solidFill>
                <a:latin typeface="宋体" panose="02010600030101010101" pitchFamily="2" charset="-122"/>
                <a:ea typeface="宋体" panose="02010600030101010101" pitchFamily="2" charset="-122"/>
              </a:rPr>
              <a:t>对性能的影响。</a:t>
            </a:r>
          </a:p>
          <a:p>
            <a:pPr marL="457200" indent="-457200" eaLnBrk="1" hangingPunct="1">
              <a:lnSpc>
                <a:spcPct val="130000"/>
              </a:lnSpc>
              <a:buFont typeface="Wingdings" panose="05000000000000000000" pitchFamily="2" charset="2"/>
              <a:buNone/>
            </a:pPr>
            <a:r>
              <a:rPr lang="zh-CN" altLang="en-US" b="1">
                <a:latin typeface="宋体" panose="02010600030101010101" pitchFamily="2" charset="-122"/>
                <a:ea typeface="宋体" panose="02010600030101010101" pitchFamily="2" charset="-122"/>
              </a:rPr>
              <a:t>　 </a:t>
            </a:r>
            <a:r>
              <a:rPr lang="zh-CN" altLang="en-US" sz="2000" b="1">
                <a:latin typeface="宋体" panose="02010600030101010101" pitchFamily="2" charset="-122"/>
                <a:ea typeface="宋体" panose="02010600030101010101" pitchFamily="2" charset="-122"/>
              </a:rPr>
              <a:t>解</a:t>
            </a:r>
          </a:p>
          <a:p>
            <a:pPr marL="457200" indent="-457200" eaLnBrk="1" hangingPunct="1">
              <a:buFont typeface="Wingdings" panose="05000000000000000000" pitchFamily="2" charset="2"/>
              <a:buNone/>
            </a:pPr>
            <a:r>
              <a:rPr lang="zh-CN" altLang="en-US" sz="2000" b="1">
                <a:solidFill>
                  <a:srgbClr val="000000"/>
                </a:solidFill>
                <a:latin typeface="Times New Roman" panose="02020603050405020304" pitchFamily="18" charset="0"/>
                <a:ea typeface="宋体" panose="02010600030101010101" pitchFamily="2" charset="-122"/>
              </a:rPr>
              <a:t>      </a:t>
            </a:r>
            <a:r>
              <a:rPr lang="en-US" altLang="zh-CN" sz="2000" b="1">
                <a:solidFill>
                  <a:srgbClr val="000000"/>
                </a:solidFill>
                <a:latin typeface="Times New Roman" panose="02020603050405020304" pitchFamily="18" charset="0"/>
                <a:ea typeface="宋体" panose="02010600030101010101" pitchFamily="2" charset="-122"/>
              </a:rPr>
              <a:t>CPU</a:t>
            </a:r>
            <a:r>
              <a:rPr lang="zh-CN" altLang="en-US" sz="2000" b="1">
                <a:solidFill>
                  <a:srgbClr val="000000"/>
                </a:solidFill>
                <a:latin typeface="Times New Roman" panose="02020603050405020304" pitchFamily="18" charset="0"/>
                <a:ea typeface="宋体" panose="02010600030101010101" pitchFamily="2" charset="-122"/>
              </a:rPr>
              <a:t>时间</a:t>
            </a:r>
            <a:r>
              <a:rPr lang="zh-CN" altLang="en-US" sz="2000" b="1" baseline="-25000">
                <a:solidFill>
                  <a:srgbClr val="000000"/>
                </a:solidFill>
                <a:latin typeface="Times New Roman" panose="02020603050405020304" pitchFamily="18" charset="0"/>
                <a:ea typeface="宋体" panose="02010600030101010101" pitchFamily="2" charset="-122"/>
              </a:rPr>
              <a:t>有</a:t>
            </a:r>
            <a:r>
              <a:rPr lang="en-US" altLang="zh-CN" sz="2000" b="1" baseline="-25000">
                <a:solidFill>
                  <a:srgbClr val="000000"/>
                </a:solidFill>
                <a:latin typeface="Times New Roman" panose="02020603050405020304" pitchFamily="18" charset="0"/>
                <a:ea typeface="宋体" panose="02010600030101010101" pitchFamily="2" charset="-122"/>
              </a:rPr>
              <a:t>cache</a:t>
            </a:r>
            <a:r>
              <a:rPr lang="zh-CN" altLang="en-US" sz="2000" b="1">
                <a:solidFill>
                  <a:srgbClr val="000000"/>
                </a:solidFill>
                <a:latin typeface="Times New Roman" panose="02020603050405020304" pitchFamily="18" charset="0"/>
                <a:ea typeface="宋体" panose="02010600030101010101" pitchFamily="2" charset="-122"/>
              </a:rPr>
              <a:t>＝</a:t>
            </a:r>
            <a:r>
              <a:rPr lang="en-US" altLang="zh-CN" sz="2000" b="1" i="1">
                <a:solidFill>
                  <a:srgbClr val="000000"/>
                </a:solidFill>
                <a:latin typeface="Times New Roman" panose="02020603050405020304" pitchFamily="18" charset="0"/>
                <a:ea typeface="宋体" panose="02010600030101010101" pitchFamily="2" charset="-122"/>
              </a:rPr>
              <a:t>IC </a:t>
            </a:r>
            <a:r>
              <a:rPr lang="en-US" altLang="zh-CN" sz="2000" b="1">
                <a:solidFill>
                  <a:srgbClr val="000000"/>
                </a:solidFill>
                <a:latin typeface="Times New Roman" panose="02020603050405020304" pitchFamily="18" charset="0"/>
                <a:ea typeface="宋体" panose="02010600030101010101" pitchFamily="2" charset="-122"/>
              </a:rPr>
              <a:t>×</a:t>
            </a:r>
            <a:r>
              <a:rPr lang="zh-CN" altLang="en-US" sz="2000" b="1">
                <a:solidFill>
                  <a:srgbClr val="000000"/>
                </a:solidFill>
                <a:latin typeface="Times New Roman" panose="02020603050405020304" pitchFamily="18" charset="0"/>
                <a:ea typeface="宋体" panose="02010600030101010101" pitchFamily="2" charset="-122"/>
              </a:rPr>
              <a:t>（</a:t>
            </a:r>
            <a:r>
              <a:rPr lang="en-US" altLang="zh-CN" sz="2000" b="1" i="1">
                <a:solidFill>
                  <a:srgbClr val="000000"/>
                </a:solidFill>
                <a:latin typeface="Times New Roman" panose="02020603050405020304" pitchFamily="18" charset="0"/>
                <a:ea typeface="宋体" panose="02010600030101010101" pitchFamily="2" charset="-122"/>
              </a:rPr>
              <a:t>CPI</a:t>
            </a:r>
            <a:r>
              <a:rPr lang="en-US" altLang="zh-CN" sz="2000" b="1">
                <a:solidFill>
                  <a:srgbClr val="000000"/>
                </a:solidFill>
                <a:latin typeface="Times New Roman" panose="02020603050405020304" pitchFamily="18" charset="0"/>
                <a:ea typeface="宋体" panose="02010600030101010101" pitchFamily="2" charset="-122"/>
              </a:rPr>
              <a:t>execution</a:t>
            </a:r>
            <a:r>
              <a:rPr lang="zh-CN" altLang="en-US" sz="2000" b="1">
                <a:solidFill>
                  <a:srgbClr val="000000"/>
                </a:solidFill>
                <a:latin typeface="Times New Roman" panose="02020603050405020304" pitchFamily="18" charset="0"/>
                <a:ea typeface="宋体" panose="02010600030101010101" pitchFamily="2" charset="-122"/>
              </a:rPr>
              <a:t>＋每条指令的平均访存次数</a:t>
            </a:r>
          </a:p>
          <a:p>
            <a:pPr marL="457200" indent="-457200" eaLnBrk="1" hangingPunct="1">
              <a:buFont typeface="Wingdings" panose="05000000000000000000" pitchFamily="2" charset="2"/>
              <a:buNone/>
            </a:pPr>
            <a:r>
              <a:rPr lang="zh-CN" altLang="en-US" sz="2000" b="1">
                <a:solidFill>
                  <a:srgbClr val="000000"/>
                </a:solidFill>
                <a:latin typeface="Times New Roman" panose="02020603050405020304" pitchFamily="18" charset="0"/>
                <a:ea typeface="宋体" panose="02010600030101010101" pitchFamily="2" charset="-122"/>
              </a:rPr>
              <a:t>                                   </a:t>
            </a:r>
            <a:r>
              <a:rPr lang="en-US" altLang="zh-CN" sz="2000" b="1">
                <a:solidFill>
                  <a:srgbClr val="000000"/>
                </a:solidFill>
                <a:latin typeface="Times New Roman" panose="02020603050405020304" pitchFamily="18" charset="0"/>
                <a:ea typeface="宋体" panose="02010600030101010101" pitchFamily="2" charset="-122"/>
              </a:rPr>
              <a:t>×</a:t>
            </a:r>
            <a:r>
              <a:rPr lang="zh-CN" altLang="en-US" sz="2000" b="1">
                <a:solidFill>
                  <a:srgbClr val="000000"/>
                </a:solidFill>
                <a:latin typeface="Times New Roman" panose="02020603050405020304" pitchFamily="18" charset="0"/>
                <a:ea typeface="宋体" panose="02010600030101010101" pitchFamily="2" charset="-122"/>
              </a:rPr>
              <a:t>不命中率</a:t>
            </a:r>
            <a:r>
              <a:rPr lang="en-US" altLang="zh-CN" sz="2000" b="1">
                <a:solidFill>
                  <a:srgbClr val="000000"/>
                </a:solidFill>
                <a:latin typeface="Times New Roman" panose="02020603050405020304" pitchFamily="18" charset="0"/>
                <a:ea typeface="宋体" panose="02010600030101010101" pitchFamily="2" charset="-122"/>
              </a:rPr>
              <a:t>×</a:t>
            </a:r>
            <a:r>
              <a:rPr lang="zh-CN" altLang="en-US" sz="2000" b="1">
                <a:solidFill>
                  <a:srgbClr val="000000"/>
                </a:solidFill>
                <a:latin typeface="Times New Roman" panose="02020603050405020304" pitchFamily="18" charset="0"/>
                <a:ea typeface="宋体" panose="02010600030101010101" pitchFamily="2" charset="-122"/>
              </a:rPr>
              <a:t>不命中开销）</a:t>
            </a:r>
            <a:r>
              <a:rPr lang="en-US" altLang="zh-CN" sz="2000" b="1">
                <a:solidFill>
                  <a:srgbClr val="000000"/>
                </a:solidFill>
                <a:latin typeface="Times New Roman" panose="02020603050405020304" pitchFamily="18" charset="0"/>
                <a:ea typeface="宋体" panose="02010600030101010101" pitchFamily="2" charset="-122"/>
              </a:rPr>
              <a:t>× </a:t>
            </a:r>
            <a:r>
              <a:rPr lang="zh-CN" altLang="en-US" sz="2000" b="1">
                <a:solidFill>
                  <a:srgbClr val="000000"/>
                </a:solidFill>
                <a:latin typeface="Times New Roman" panose="02020603050405020304" pitchFamily="18" charset="0"/>
                <a:ea typeface="宋体" panose="02010600030101010101" pitchFamily="2" charset="-122"/>
              </a:rPr>
              <a:t>时钟周期时间</a:t>
            </a:r>
          </a:p>
          <a:p>
            <a:pPr marL="457200" indent="-457200" eaLnBrk="1" hangingPunct="1">
              <a:buFont typeface="Wingdings" panose="05000000000000000000" pitchFamily="2" charset="2"/>
              <a:buNone/>
            </a:pPr>
            <a:r>
              <a:rPr lang="zh-CN" altLang="en-US" sz="2000" b="1">
                <a:solidFill>
                  <a:srgbClr val="000000"/>
                </a:solidFill>
                <a:latin typeface="Times New Roman" panose="02020603050405020304" pitchFamily="18" charset="0"/>
                <a:ea typeface="宋体" panose="02010600030101010101" pitchFamily="2" charset="-122"/>
              </a:rPr>
              <a:t>                               ＝</a:t>
            </a:r>
            <a:r>
              <a:rPr lang="en-US" altLang="zh-CN" sz="2000" b="1">
                <a:solidFill>
                  <a:srgbClr val="000000"/>
                </a:solidFill>
                <a:latin typeface="Times New Roman" panose="02020603050405020304" pitchFamily="18" charset="0"/>
                <a:ea typeface="宋体" panose="02010600030101010101" pitchFamily="2" charset="-122"/>
              </a:rPr>
              <a:t>IC ×</a:t>
            </a:r>
            <a:r>
              <a:rPr lang="zh-CN" altLang="en-US" sz="2000" b="1">
                <a:solidFill>
                  <a:srgbClr val="000000"/>
                </a:solidFill>
                <a:latin typeface="Times New Roman" panose="02020603050405020304" pitchFamily="18" charset="0"/>
                <a:ea typeface="宋体" panose="02010600030101010101" pitchFamily="2" charset="-122"/>
              </a:rPr>
              <a:t>（</a:t>
            </a:r>
            <a:r>
              <a:rPr lang="en-US" altLang="zh-CN" sz="2000" b="1">
                <a:solidFill>
                  <a:srgbClr val="000000"/>
                </a:solidFill>
                <a:latin typeface="Times New Roman" panose="02020603050405020304" pitchFamily="18" charset="0"/>
                <a:ea typeface="宋体" panose="02010600030101010101" pitchFamily="2" charset="-122"/>
              </a:rPr>
              <a:t>2.0</a:t>
            </a:r>
            <a:r>
              <a:rPr lang="zh-CN" altLang="en-US" sz="2000" b="1">
                <a:solidFill>
                  <a:srgbClr val="000000"/>
                </a:solidFill>
                <a:latin typeface="Times New Roman" panose="02020603050405020304" pitchFamily="18" charset="0"/>
                <a:ea typeface="宋体" panose="02010600030101010101" pitchFamily="2" charset="-122"/>
              </a:rPr>
              <a:t>＋</a:t>
            </a:r>
            <a:r>
              <a:rPr lang="en-US" altLang="zh-CN" sz="2000" b="1">
                <a:solidFill>
                  <a:srgbClr val="000000"/>
                </a:solidFill>
                <a:latin typeface="Times New Roman" panose="02020603050405020304" pitchFamily="18" charset="0"/>
                <a:ea typeface="宋体" panose="02010600030101010101" pitchFamily="2" charset="-122"/>
              </a:rPr>
              <a:t>1.33×2 %×50</a:t>
            </a:r>
            <a:r>
              <a:rPr lang="zh-CN" altLang="en-US" sz="2000" b="1">
                <a:solidFill>
                  <a:srgbClr val="000000"/>
                </a:solidFill>
                <a:latin typeface="Times New Roman" panose="02020603050405020304" pitchFamily="18" charset="0"/>
                <a:ea typeface="宋体" panose="02010600030101010101" pitchFamily="2" charset="-122"/>
              </a:rPr>
              <a:t>）</a:t>
            </a:r>
            <a:r>
              <a:rPr lang="en-US" altLang="zh-CN" sz="2000" b="1">
                <a:solidFill>
                  <a:srgbClr val="000000"/>
                </a:solidFill>
                <a:latin typeface="Times New Roman" panose="02020603050405020304" pitchFamily="18" charset="0"/>
                <a:ea typeface="宋体" panose="02010600030101010101" pitchFamily="2" charset="-122"/>
              </a:rPr>
              <a:t>× </a:t>
            </a:r>
            <a:r>
              <a:rPr lang="zh-CN" altLang="en-US" sz="2000" b="1">
                <a:solidFill>
                  <a:srgbClr val="000000"/>
                </a:solidFill>
                <a:latin typeface="Times New Roman" panose="02020603050405020304" pitchFamily="18" charset="0"/>
                <a:ea typeface="宋体" panose="02010600030101010101" pitchFamily="2" charset="-122"/>
              </a:rPr>
              <a:t>时钟周期时间</a:t>
            </a:r>
          </a:p>
          <a:p>
            <a:pPr marL="457200" indent="-457200" eaLnBrk="1" hangingPunct="1">
              <a:buFont typeface="Wingdings" panose="05000000000000000000" pitchFamily="2" charset="2"/>
              <a:buNone/>
            </a:pPr>
            <a:r>
              <a:rPr lang="zh-CN" altLang="en-US" sz="2000" b="1">
                <a:solidFill>
                  <a:srgbClr val="000000"/>
                </a:solidFill>
                <a:latin typeface="Times New Roman" panose="02020603050405020304" pitchFamily="18" charset="0"/>
                <a:ea typeface="宋体" panose="02010600030101010101" pitchFamily="2" charset="-122"/>
              </a:rPr>
              <a:t>                                ＝</a:t>
            </a:r>
            <a:r>
              <a:rPr lang="en-US" altLang="zh-CN" sz="2000" b="1">
                <a:solidFill>
                  <a:srgbClr val="000000"/>
                </a:solidFill>
                <a:latin typeface="Times New Roman" panose="02020603050405020304" pitchFamily="18" charset="0"/>
                <a:ea typeface="宋体" panose="02010600030101010101" pitchFamily="2" charset="-122"/>
              </a:rPr>
              <a:t>IC × 3.33× </a:t>
            </a:r>
            <a:r>
              <a:rPr lang="zh-CN" altLang="en-US" sz="2000" b="1">
                <a:solidFill>
                  <a:srgbClr val="000000"/>
                </a:solidFill>
                <a:latin typeface="Times New Roman" panose="02020603050405020304" pitchFamily="18" charset="0"/>
                <a:ea typeface="宋体" panose="02010600030101010101" pitchFamily="2" charset="-122"/>
              </a:rPr>
              <a:t>时钟周期时间</a:t>
            </a:r>
          </a:p>
        </p:txBody>
      </p:sp>
    </p:spTree>
  </p:cSld>
  <p:clrMapOvr>
    <a:masterClrMapping/>
  </p:clrMapOvr>
  <p:transition>
    <p:pull dir="rd"/>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altLang="zh-CN">
                <a:latin typeface="黑体" panose="02010609060101010101" pitchFamily="49" charset="-122"/>
              </a:rPr>
              <a:t>5.2 Cache</a:t>
            </a:r>
            <a:r>
              <a:rPr lang="zh-CN" altLang="en-US">
                <a:latin typeface="黑体" panose="02010609060101010101" pitchFamily="49" charset="-122"/>
              </a:rPr>
              <a:t>基本知识</a:t>
            </a:r>
            <a:r>
              <a:rPr lang="zh-CN" altLang="en-US" sz="1800"/>
              <a:t>　　　</a:t>
            </a:r>
          </a:p>
        </p:txBody>
      </p:sp>
      <p:sp>
        <p:nvSpPr>
          <p:cNvPr id="61443" name="Rectangle 3" descr="Rectangle: Click to edit Master text styles&#10;Second level&#10;Third level&#10;Fourth level&#10;Fifth level"/>
          <p:cNvSpPr>
            <a:spLocks noGrp="1" noChangeArrowheads="1"/>
          </p:cNvSpPr>
          <p:nvPr>
            <p:ph type="body" idx="1"/>
          </p:nvPr>
        </p:nvSpPr>
        <p:spPr>
          <a:xfrm>
            <a:off x="685800" y="1435100"/>
            <a:ext cx="8077200" cy="4010025"/>
          </a:xfrm>
        </p:spPr>
        <p:txBody>
          <a:bodyPr/>
          <a:lstStyle/>
          <a:p>
            <a:pPr marL="457200" indent="-457200" eaLnBrk="1" hangingPunct="1">
              <a:buFont typeface="Wingdings" panose="05000000000000000000" pitchFamily="2" charset="2"/>
              <a:buNone/>
            </a:pPr>
            <a:r>
              <a:rPr lang="zh-CN" altLang="en-US" b="1">
                <a:solidFill>
                  <a:srgbClr val="000000"/>
                </a:solidFill>
                <a:latin typeface="宋体" panose="02010600030101010101" pitchFamily="2" charset="-122"/>
                <a:ea typeface="宋体" panose="02010600030101010101" pitchFamily="2" charset="-122"/>
              </a:rPr>
              <a:t>　　</a:t>
            </a:r>
            <a:r>
              <a:rPr lang="zh-CN" altLang="en-US" sz="2000" b="1">
                <a:solidFill>
                  <a:srgbClr val="000000"/>
                </a:solidFill>
                <a:latin typeface="宋体" panose="02010600030101010101" pitchFamily="2" charset="-122"/>
                <a:ea typeface="宋体" panose="02010600030101010101" pitchFamily="2" charset="-122"/>
              </a:rPr>
              <a:t>考虑</a:t>
            </a:r>
            <a:r>
              <a:rPr lang="en-US" altLang="zh-CN" sz="2000" b="1">
                <a:solidFill>
                  <a:srgbClr val="000000"/>
                </a:solidFill>
                <a:latin typeface="宋体" panose="02010600030101010101" pitchFamily="2" charset="-122"/>
                <a:ea typeface="宋体" panose="02010600030101010101" pitchFamily="2" charset="-122"/>
              </a:rPr>
              <a:t>Cache</a:t>
            </a:r>
            <a:r>
              <a:rPr lang="zh-CN" altLang="en-US" sz="2000" b="1">
                <a:solidFill>
                  <a:srgbClr val="000000"/>
                </a:solidFill>
                <a:latin typeface="宋体" panose="02010600030101010101" pitchFamily="2" charset="-122"/>
                <a:ea typeface="宋体" panose="02010600030101010101" pitchFamily="2" charset="-122"/>
              </a:rPr>
              <a:t>的不命中后，性能为：</a:t>
            </a:r>
          </a:p>
          <a:p>
            <a:pPr marL="457200" indent="-457200" eaLnBrk="1" hangingPunct="1">
              <a:buFont typeface="Wingdings" panose="05000000000000000000" pitchFamily="2" charset="2"/>
              <a:buNone/>
            </a:pPr>
            <a:r>
              <a:rPr lang="zh-CN" altLang="en-US" b="1">
                <a:solidFill>
                  <a:srgbClr val="000000"/>
                </a:solidFill>
                <a:latin typeface="宋体" panose="02010600030101010101" pitchFamily="2" charset="-122"/>
                <a:ea typeface="宋体" panose="02010600030101010101" pitchFamily="2" charset="-122"/>
              </a:rPr>
              <a:t> 　 </a:t>
            </a:r>
            <a:r>
              <a:rPr lang="en-US" altLang="zh-CN" sz="2000" b="1">
                <a:solidFill>
                  <a:schemeClr val="tx1"/>
                </a:solidFill>
                <a:latin typeface="宋体" panose="02010600030101010101" pitchFamily="2" charset="-122"/>
                <a:ea typeface="宋体" panose="02010600030101010101" pitchFamily="2" charset="-122"/>
              </a:rPr>
              <a:t>CPU</a:t>
            </a:r>
            <a:r>
              <a:rPr lang="zh-CN" altLang="en-US" sz="2000" b="1">
                <a:solidFill>
                  <a:schemeClr val="tx1"/>
                </a:solidFill>
                <a:latin typeface="宋体" panose="02010600030101010101" pitchFamily="2" charset="-122"/>
                <a:ea typeface="宋体" panose="02010600030101010101" pitchFamily="2" charset="-122"/>
              </a:rPr>
              <a:t>时间</a:t>
            </a:r>
            <a:r>
              <a:rPr lang="zh-CN" altLang="en-US" sz="2000" b="1" baseline="-25000">
                <a:solidFill>
                  <a:schemeClr val="tx1"/>
                </a:solidFill>
                <a:latin typeface="宋体" panose="02010600030101010101" pitchFamily="2" charset="-122"/>
                <a:ea typeface="宋体" panose="02010600030101010101" pitchFamily="2" charset="-122"/>
              </a:rPr>
              <a:t>有</a:t>
            </a:r>
            <a:r>
              <a:rPr lang="en-US" altLang="zh-CN" sz="2000" b="1" baseline="-25000">
                <a:solidFill>
                  <a:schemeClr val="tx1"/>
                </a:solidFill>
                <a:latin typeface="宋体" panose="02010600030101010101" pitchFamily="2" charset="-122"/>
                <a:ea typeface="宋体" panose="02010600030101010101" pitchFamily="2" charset="-122"/>
              </a:rPr>
              <a:t>cache</a:t>
            </a:r>
            <a:r>
              <a:rPr lang="zh-CN" altLang="en-US" sz="2000" b="1">
                <a:solidFill>
                  <a:schemeClr val="tx1"/>
                </a:solidFill>
                <a:latin typeface="宋体" panose="02010600030101010101" pitchFamily="2" charset="-122"/>
                <a:ea typeface="宋体" panose="02010600030101010101" pitchFamily="2" charset="-122"/>
              </a:rPr>
              <a:t>＝</a:t>
            </a:r>
            <a:r>
              <a:rPr lang="en-US" altLang="zh-CN" sz="2000" b="1">
                <a:solidFill>
                  <a:schemeClr val="tx1"/>
                </a:solidFill>
                <a:latin typeface="宋体" panose="02010600030101010101" pitchFamily="2" charset="-122"/>
                <a:ea typeface="宋体" panose="02010600030101010101" pitchFamily="2" charset="-122"/>
              </a:rPr>
              <a:t>IC×</a:t>
            </a:r>
            <a:r>
              <a:rPr lang="zh-CN" altLang="en-US" sz="2000" b="1">
                <a:solidFill>
                  <a:schemeClr val="tx1"/>
                </a:solidFill>
                <a:latin typeface="宋体" panose="02010600030101010101" pitchFamily="2" charset="-122"/>
                <a:ea typeface="宋体" panose="02010600030101010101" pitchFamily="2" charset="-122"/>
              </a:rPr>
              <a:t>（</a:t>
            </a:r>
            <a:r>
              <a:rPr lang="en-US" altLang="zh-CN" sz="2000" b="1">
                <a:solidFill>
                  <a:schemeClr val="tx1"/>
                </a:solidFill>
                <a:latin typeface="宋体" panose="02010600030101010101" pitchFamily="2" charset="-122"/>
                <a:ea typeface="宋体" panose="02010600030101010101" pitchFamily="2" charset="-122"/>
              </a:rPr>
              <a:t>2.0</a:t>
            </a:r>
            <a:r>
              <a:rPr lang="zh-CN" altLang="en-US" sz="2000" b="1">
                <a:solidFill>
                  <a:schemeClr val="tx1"/>
                </a:solidFill>
                <a:latin typeface="宋体" panose="02010600030101010101" pitchFamily="2" charset="-122"/>
                <a:ea typeface="宋体" panose="02010600030101010101" pitchFamily="2" charset="-122"/>
              </a:rPr>
              <a:t>＋</a:t>
            </a:r>
            <a:r>
              <a:rPr lang="en-US" altLang="zh-CN" sz="2000" b="1">
                <a:solidFill>
                  <a:schemeClr val="tx1"/>
                </a:solidFill>
                <a:latin typeface="宋体" panose="02010600030101010101" pitchFamily="2" charset="-122"/>
                <a:ea typeface="宋体" panose="02010600030101010101" pitchFamily="2" charset="-122"/>
              </a:rPr>
              <a:t>1.33×2 %×50</a:t>
            </a:r>
            <a:r>
              <a:rPr lang="zh-CN" altLang="en-US" sz="2000" b="1">
                <a:solidFill>
                  <a:schemeClr val="tx1"/>
                </a:solidFill>
                <a:latin typeface="宋体" panose="02010600030101010101" pitchFamily="2" charset="-122"/>
                <a:ea typeface="宋体" panose="02010600030101010101" pitchFamily="2" charset="-122"/>
              </a:rPr>
              <a:t>）</a:t>
            </a:r>
            <a:r>
              <a:rPr lang="en-US" altLang="zh-CN" sz="2000" b="1">
                <a:solidFill>
                  <a:schemeClr val="tx1"/>
                </a:solidFill>
                <a:latin typeface="宋体" panose="02010600030101010101" pitchFamily="2" charset="-122"/>
                <a:ea typeface="宋体" panose="02010600030101010101" pitchFamily="2" charset="-122"/>
              </a:rPr>
              <a:t>×</a:t>
            </a:r>
            <a:r>
              <a:rPr lang="zh-CN" altLang="en-US" sz="2000" b="1">
                <a:solidFill>
                  <a:schemeClr val="tx1"/>
                </a:solidFill>
                <a:latin typeface="宋体" panose="02010600030101010101" pitchFamily="2" charset="-122"/>
                <a:ea typeface="宋体" panose="02010600030101010101" pitchFamily="2" charset="-122"/>
              </a:rPr>
              <a:t>时钟周期时间</a:t>
            </a:r>
          </a:p>
          <a:p>
            <a:pPr marL="457200" indent="-457200" eaLnBrk="1" hangingPunct="1">
              <a:buFont typeface="Wingdings" panose="05000000000000000000" pitchFamily="2" charset="2"/>
              <a:buNone/>
            </a:pPr>
            <a:r>
              <a:rPr lang="zh-CN" altLang="en-US" sz="2000" b="1">
                <a:solidFill>
                  <a:schemeClr val="tx1"/>
                </a:solidFill>
                <a:latin typeface="宋体" panose="02010600030101010101" pitchFamily="2" charset="-122"/>
                <a:ea typeface="宋体" panose="02010600030101010101" pitchFamily="2" charset="-122"/>
              </a:rPr>
              <a:t>             　 </a:t>
            </a:r>
            <a:r>
              <a:rPr lang="zh-CN" altLang="en-US" sz="800" b="1">
                <a:solidFill>
                  <a:schemeClr val="tx1"/>
                </a:solidFill>
                <a:latin typeface="宋体" panose="02010600030101010101" pitchFamily="2" charset="-122"/>
                <a:ea typeface="宋体" panose="02010600030101010101" pitchFamily="2" charset="-122"/>
              </a:rPr>
              <a:t> </a:t>
            </a:r>
            <a:r>
              <a:rPr lang="zh-CN" altLang="en-US" sz="2000" b="1">
                <a:solidFill>
                  <a:schemeClr val="tx1"/>
                </a:solidFill>
                <a:latin typeface="宋体" panose="02010600030101010101" pitchFamily="2" charset="-122"/>
                <a:ea typeface="宋体" panose="02010600030101010101" pitchFamily="2" charset="-122"/>
              </a:rPr>
              <a:t>＝</a:t>
            </a:r>
            <a:r>
              <a:rPr lang="en-US" altLang="zh-CN" sz="2000" b="1">
                <a:solidFill>
                  <a:schemeClr val="tx1"/>
                </a:solidFill>
                <a:latin typeface="宋体" panose="02010600030101010101" pitchFamily="2" charset="-122"/>
                <a:ea typeface="宋体" panose="02010600030101010101" pitchFamily="2" charset="-122"/>
              </a:rPr>
              <a:t>IC×3.33×</a:t>
            </a:r>
            <a:r>
              <a:rPr lang="zh-CN" altLang="en-US" sz="2000" b="1">
                <a:solidFill>
                  <a:schemeClr val="tx1"/>
                </a:solidFill>
                <a:latin typeface="宋体" panose="02010600030101010101" pitchFamily="2" charset="-122"/>
                <a:ea typeface="宋体" panose="02010600030101010101" pitchFamily="2" charset="-122"/>
              </a:rPr>
              <a:t>时钟周期时间</a:t>
            </a:r>
          </a:p>
          <a:p>
            <a:pPr marL="457200" indent="-457200" eaLnBrk="1" hangingPunct="1">
              <a:buFont typeface="Wingdings" panose="05000000000000000000" pitchFamily="2" charset="2"/>
              <a:buNone/>
            </a:pPr>
            <a:r>
              <a:rPr lang="zh-CN" altLang="en-US" b="1">
                <a:solidFill>
                  <a:srgbClr val="000000"/>
                </a:solidFill>
                <a:latin typeface="宋体" panose="02010600030101010101" pitchFamily="2" charset="-122"/>
                <a:ea typeface="宋体" panose="02010600030101010101" pitchFamily="2" charset="-122"/>
              </a:rPr>
              <a:t>　　</a:t>
            </a:r>
            <a:r>
              <a:rPr lang="zh-CN" altLang="en-US" sz="2000" b="1">
                <a:solidFill>
                  <a:srgbClr val="000000"/>
                </a:solidFill>
                <a:latin typeface="宋体" panose="02010600030101010101" pitchFamily="2" charset="-122"/>
                <a:ea typeface="宋体" panose="02010600030101010101" pitchFamily="2" charset="-122"/>
              </a:rPr>
              <a:t>实际</a:t>
            </a:r>
            <a:r>
              <a:rPr lang="en-US" altLang="zh-CN" sz="2000" b="1" i="1">
                <a:solidFill>
                  <a:srgbClr val="000000"/>
                </a:solidFill>
                <a:latin typeface="宋体" panose="02010600030101010101" pitchFamily="2" charset="-122"/>
                <a:ea typeface="宋体" panose="02010600030101010101" pitchFamily="2" charset="-122"/>
              </a:rPr>
              <a:t>CPI </a:t>
            </a:r>
            <a:r>
              <a:rPr lang="zh-CN" altLang="en-US" sz="2000" b="1">
                <a:solidFill>
                  <a:srgbClr val="000000"/>
                </a:solidFill>
                <a:latin typeface="宋体" panose="02010600030101010101" pitchFamily="2" charset="-122"/>
                <a:ea typeface="宋体" panose="02010600030101010101" pitchFamily="2" charset="-122"/>
              </a:rPr>
              <a:t>：</a:t>
            </a:r>
            <a:r>
              <a:rPr lang="en-US" altLang="zh-CN" sz="2000" b="1">
                <a:solidFill>
                  <a:srgbClr val="9933FF"/>
                </a:solidFill>
                <a:latin typeface="宋体" panose="02010600030101010101" pitchFamily="2" charset="-122"/>
                <a:ea typeface="宋体" panose="02010600030101010101" pitchFamily="2" charset="-122"/>
              </a:rPr>
              <a:t>3.33</a:t>
            </a:r>
          </a:p>
          <a:p>
            <a:pPr marL="457200" indent="-457200" eaLnBrk="1" hangingPunct="1">
              <a:buFont typeface="Wingdings" panose="05000000000000000000" pitchFamily="2" charset="2"/>
              <a:buNone/>
            </a:pPr>
            <a:r>
              <a:rPr lang="zh-CN" altLang="en-US" b="1">
                <a:solidFill>
                  <a:srgbClr val="000000"/>
                </a:solidFill>
                <a:latin typeface="宋体" panose="02010600030101010101" pitchFamily="2" charset="-122"/>
                <a:ea typeface="宋体" panose="02010600030101010101" pitchFamily="2" charset="-122"/>
              </a:rPr>
              <a:t>　　　　　</a:t>
            </a:r>
            <a:r>
              <a:rPr lang="en-US" altLang="zh-CN" sz="2000" b="1">
                <a:solidFill>
                  <a:schemeClr val="tx1"/>
                </a:solidFill>
                <a:latin typeface="宋体" panose="02010600030101010101" pitchFamily="2" charset="-122"/>
                <a:ea typeface="宋体" panose="02010600030101010101" pitchFamily="2" charset="-122"/>
              </a:rPr>
              <a:t>3.33/2.0 = 1.67(</a:t>
            </a:r>
            <a:r>
              <a:rPr lang="zh-CN" altLang="en-US" sz="2000" b="1">
                <a:solidFill>
                  <a:schemeClr val="tx1"/>
                </a:solidFill>
                <a:latin typeface="宋体" panose="02010600030101010101" pitchFamily="2" charset="-122"/>
                <a:ea typeface="宋体" panose="02010600030101010101" pitchFamily="2" charset="-122"/>
              </a:rPr>
              <a:t>倍</a:t>
            </a:r>
            <a:r>
              <a:rPr lang="en-US" altLang="zh-CN" sz="2000" b="1">
                <a:solidFill>
                  <a:schemeClr val="tx1"/>
                </a:solidFill>
                <a:latin typeface="宋体" panose="02010600030101010101" pitchFamily="2" charset="-122"/>
                <a:ea typeface="宋体" panose="02010600030101010101" pitchFamily="2" charset="-122"/>
              </a:rPr>
              <a:t>)</a:t>
            </a:r>
            <a:r>
              <a:rPr lang="en-US" altLang="zh-CN" b="1">
                <a:solidFill>
                  <a:srgbClr val="000000"/>
                </a:solidFill>
                <a:latin typeface="宋体" panose="02010600030101010101" pitchFamily="2" charset="-122"/>
                <a:ea typeface="宋体" panose="02010600030101010101" pitchFamily="2" charset="-122"/>
              </a:rPr>
              <a:t> </a:t>
            </a:r>
          </a:p>
          <a:p>
            <a:pPr marL="457200" indent="-457200" eaLnBrk="1" hangingPunct="1">
              <a:buFont typeface="Wingdings" panose="05000000000000000000" pitchFamily="2" charset="2"/>
              <a:buNone/>
            </a:pPr>
            <a:r>
              <a:rPr lang="zh-CN" altLang="en-US" b="1">
                <a:solidFill>
                  <a:srgbClr val="000000"/>
                </a:solidFill>
                <a:latin typeface="宋体" panose="02010600030101010101" pitchFamily="2" charset="-122"/>
                <a:ea typeface="宋体" panose="02010600030101010101" pitchFamily="2" charset="-122"/>
              </a:rPr>
              <a:t>　　</a:t>
            </a:r>
            <a:r>
              <a:rPr lang="en-US" altLang="zh-CN" sz="2000" b="1">
                <a:solidFill>
                  <a:srgbClr val="000000"/>
                </a:solidFill>
                <a:latin typeface="宋体" panose="02010600030101010101" pitchFamily="2" charset="-122"/>
                <a:ea typeface="宋体" panose="02010600030101010101" pitchFamily="2" charset="-122"/>
              </a:rPr>
              <a:t>CPU</a:t>
            </a:r>
            <a:r>
              <a:rPr lang="zh-CN" altLang="en-US" sz="2000" b="1">
                <a:solidFill>
                  <a:srgbClr val="000000"/>
                </a:solidFill>
                <a:latin typeface="宋体" panose="02010600030101010101" pitchFamily="2" charset="-122"/>
                <a:ea typeface="宋体" panose="02010600030101010101" pitchFamily="2" charset="-122"/>
              </a:rPr>
              <a:t>时间也增加为原来的</a:t>
            </a:r>
            <a:r>
              <a:rPr lang="en-US" altLang="zh-CN" sz="2000" b="1">
                <a:solidFill>
                  <a:srgbClr val="9933FF"/>
                </a:solidFill>
                <a:latin typeface="宋体" panose="02010600030101010101" pitchFamily="2" charset="-122"/>
                <a:ea typeface="宋体" panose="02010600030101010101" pitchFamily="2" charset="-122"/>
              </a:rPr>
              <a:t>1.67</a:t>
            </a:r>
            <a:r>
              <a:rPr lang="zh-CN" altLang="en-US" sz="2000" b="1">
                <a:solidFill>
                  <a:srgbClr val="000000"/>
                </a:solidFill>
                <a:latin typeface="宋体" panose="02010600030101010101" pitchFamily="2" charset="-122"/>
                <a:ea typeface="宋体" panose="02010600030101010101" pitchFamily="2" charset="-122"/>
              </a:rPr>
              <a:t>倍。</a:t>
            </a:r>
          </a:p>
          <a:p>
            <a:pPr marL="457200" indent="-457200" eaLnBrk="1" hangingPunct="1">
              <a:buFont typeface="Wingdings" panose="05000000000000000000" pitchFamily="2" charset="2"/>
              <a:buNone/>
            </a:pPr>
            <a:r>
              <a:rPr lang="zh-CN" altLang="en-US" sz="2000" b="1">
                <a:solidFill>
                  <a:srgbClr val="000000"/>
                </a:solidFill>
                <a:latin typeface="宋体" panose="02010600030101010101" pitchFamily="2" charset="-122"/>
                <a:ea typeface="宋体" panose="02010600030101010101" pitchFamily="2" charset="-122"/>
              </a:rPr>
              <a:t>　　 但若不采用</a:t>
            </a:r>
            <a:r>
              <a:rPr lang="en-US" altLang="zh-CN" sz="2000" b="1">
                <a:solidFill>
                  <a:srgbClr val="000000"/>
                </a:solidFill>
                <a:latin typeface="宋体" panose="02010600030101010101" pitchFamily="2" charset="-122"/>
                <a:ea typeface="宋体" panose="02010600030101010101" pitchFamily="2" charset="-122"/>
              </a:rPr>
              <a:t>Cache,</a:t>
            </a:r>
            <a:r>
              <a:rPr lang="zh-CN" altLang="en-US" sz="2000" b="1">
                <a:solidFill>
                  <a:srgbClr val="000000"/>
                </a:solidFill>
                <a:latin typeface="宋体" panose="02010600030101010101" pitchFamily="2" charset="-122"/>
                <a:ea typeface="宋体" panose="02010600030101010101" pitchFamily="2" charset="-122"/>
              </a:rPr>
              <a:t>则：</a:t>
            </a:r>
          </a:p>
          <a:p>
            <a:pPr marL="457200" indent="-457200" eaLnBrk="1" hangingPunct="1">
              <a:buFont typeface="Wingdings" panose="05000000000000000000" pitchFamily="2" charset="2"/>
              <a:buNone/>
            </a:pPr>
            <a:r>
              <a:rPr lang="zh-CN" altLang="en-US" sz="2000" b="1" i="1">
                <a:solidFill>
                  <a:schemeClr val="tx1"/>
                </a:solidFill>
                <a:latin typeface="宋体" panose="02010600030101010101" pitchFamily="2" charset="-122"/>
                <a:ea typeface="宋体" panose="02010600030101010101" pitchFamily="2" charset="-122"/>
              </a:rPr>
              <a:t>　　　　　</a:t>
            </a:r>
            <a:r>
              <a:rPr lang="en-US" altLang="zh-CN" sz="2000" b="1" i="1">
                <a:solidFill>
                  <a:schemeClr val="tx1"/>
                </a:solidFill>
                <a:latin typeface="宋体" panose="02010600030101010101" pitchFamily="2" charset="-122"/>
                <a:ea typeface="宋体" panose="02010600030101010101" pitchFamily="2" charset="-122"/>
              </a:rPr>
              <a:t>CPI</a:t>
            </a:r>
            <a:r>
              <a:rPr lang="zh-CN" altLang="en-US" sz="2000" b="1">
                <a:solidFill>
                  <a:schemeClr val="tx1"/>
                </a:solidFill>
                <a:latin typeface="宋体" panose="02010600030101010101" pitchFamily="2" charset="-122"/>
                <a:ea typeface="宋体" panose="02010600030101010101" pitchFamily="2" charset="-122"/>
              </a:rPr>
              <a:t>＝</a:t>
            </a:r>
            <a:r>
              <a:rPr lang="en-US" altLang="zh-CN" sz="2000" b="1">
                <a:solidFill>
                  <a:schemeClr val="tx1"/>
                </a:solidFill>
                <a:latin typeface="宋体" panose="02010600030101010101" pitchFamily="2" charset="-122"/>
                <a:ea typeface="宋体" panose="02010600030101010101" pitchFamily="2" charset="-122"/>
              </a:rPr>
              <a:t>2.0</a:t>
            </a:r>
            <a:r>
              <a:rPr lang="zh-CN" altLang="en-US" sz="2000" b="1">
                <a:solidFill>
                  <a:schemeClr val="tx1"/>
                </a:solidFill>
                <a:latin typeface="宋体" panose="02010600030101010101" pitchFamily="2" charset="-122"/>
                <a:ea typeface="宋体" panose="02010600030101010101" pitchFamily="2" charset="-122"/>
              </a:rPr>
              <a:t>＋</a:t>
            </a:r>
            <a:r>
              <a:rPr lang="en-US" altLang="zh-CN" sz="2000" b="1">
                <a:solidFill>
                  <a:schemeClr val="tx1"/>
                </a:solidFill>
                <a:latin typeface="宋体" panose="02010600030101010101" pitchFamily="2" charset="-122"/>
                <a:ea typeface="宋体" panose="02010600030101010101" pitchFamily="2" charset="-122"/>
              </a:rPr>
              <a:t>50×1.33</a:t>
            </a:r>
            <a:r>
              <a:rPr lang="zh-CN" altLang="en-US" sz="2000" b="1">
                <a:solidFill>
                  <a:schemeClr val="tx1"/>
                </a:solidFill>
                <a:latin typeface="宋体" panose="02010600030101010101" pitchFamily="2" charset="-122"/>
                <a:ea typeface="宋体" panose="02010600030101010101" pitchFamily="2" charset="-122"/>
              </a:rPr>
              <a:t>＝</a:t>
            </a:r>
            <a:r>
              <a:rPr lang="en-US" altLang="zh-CN" sz="2000" b="1">
                <a:solidFill>
                  <a:srgbClr val="9933FF"/>
                </a:solidFill>
                <a:latin typeface="宋体" panose="02010600030101010101" pitchFamily="2" charset="-122"/>
                <a:ea typeface="宋体" panose="02010600030101010101" pitchFamily="2" charset="-122"/>
              </a:rPr>
              <a:t>68.5</a:t>
            </a:r>
          </a:p>
        </p:txBody>
      </p:sp>
    </p:spTree>
  </p:cSld>
  <p:clrMapOvr>
    <a:masterClrMapping/>
  </p:clrMapOvr>
  <p:transition>
    <p:pull dir="rd"/>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US" altLang="zh-CN">
                <a:latin typeface="黑体" panose="02010609060101010101" pitchFamily="49" charset="-122"/>
              </a:rPr>
              <a:t>5.2 Cache</a:t>
            </a:r>
            <a:r>
              <a:rPr lang="zh-CN" altLang="en-US">
                <a:latin typeface="黑体" panose="02010609060101010101" pitchFamily="49" charset="-122"/>
              </a:rPr>
              <a:t>基本知识</a:t>
            </a:r>
          </a:p>
        </p:txBody>
      </p:sp>
      <p:sp>
        <p:nvSpPr>
          <p:cNvPr id="62467" name="Rectangle 3" descr="Rectangle: Click to edit Master text styles&#10;Second level&#10;Third level&#10;Fourth level&#10;Fifth level"/>
          <p:cNvSpPr>
            <a:spLocks noGrp="1" noChangeArrowheads="1"/>
          </p:cNvSpPr>
          <p:nvPr>
            <p:ph type="body" idx="1"/>
          </p:nvPr>
        </p:nvSpPr>
        <p:spPr/>
        <p:txBody>
          <a:bodyPr/>
          <a:lstStyle/>
          <a:p>
            <a:pPr marL="457200" indent="-457200" eaLnBrk="1" hangingPunct="1">
              <a:buFont typeface="Wingdings" panose="05000000000000000000" pitchFamily="2" charset="2"/>
              <a:buAutoNum type="arabicPeriod" startAt="4"/>
            </a:pPr>
            <a:r>
              <a:rPr lang="en-US" altLang="zh-CN">
                <a:latin typeface="黑体" panose="02010609060101010101" pitchFamily="49" charset="-122"/>
              </a:rPr>
              <a:t>Cache</a:t>
            </a:r>
            <a:r>
              <a:rPr lang="zh-CN" altLang="en-US">
                <a:latin typeface="黑体" panose="02010609060101010101" pitchFamily="49" charset="-122"/>
              </a:rPr>
              <a:t>不命中对于一个</a:t>
            </a:r>
            <a:r>
              <a:rPr lang="en-US" altLang="zh-CN">
                <a:latin typeface="黑体" panose="02010609060101010101" pitchFamily="49" charset="-122"/>
              </a:rPr>
              <a:t>CPI</a:t>
            </a:r>
            <a:r>
              <a:rPr lang="zh-CN" altLang="en-US">
                <a:latin typeface="黑体" panose="02010609060101010101" pitchFamily="49" charset="-122"/>
              </a:rPr>
              <a:t>较小而时钟频率较高的</a:t>
            </a:r>
            <a:r>
              <a:rPr lang="en-US" altLang="zh-CN">
                <a:latin typeface="黑体" panose="02010609060101010101" pitchFamily="49" charset="-122"/>
              </a:rPr>
              <a:t>CPU</a:t>
            </a:r>
            <a:r>
              <a:rPr lang="zh-CN" altLang="en-US">
                <a:latin typeface="黑体" panose="02010609060101010101" pitchFamily="49" charset="-122"/>
              </a:rPr>
              <a:t>来说，影响是双重的：</a:t>
            </a:r>
          </a:p>
          <a:p>
            <a:pPr marL="1085850" lvl="1" indent="-457200" eaLnBrk="1" hangingPunct="1"/>
            <a:r>
              <a:rPr lang="en-US" altLang="zh-CN">
                <a:latin typeface="黑体" panose="02010609060101010101" pitchFamily="49" charset="-122"/>
              </a:rPr>
              <a:t>CPI</a:t>
            </a:r>
            <a:r>
              <a:rPr lang="en-US" altLang="zh-CN" baseline="-25000">
                <a:latin typeface="黑体" panose="02010609060101010101" pitchFamily="49" charset="-122"/>
              </a:rPr>
              <a:t>execution</a:t>
            </a:r>
            <a:r>
              <a:rPr lang="zh-CN" altLang="en-US">
                <a:latin typeface="黑体" panose="02010609060101010101" pitchFamily="49" charset="-122"/>
              </a:rPr>
              <a:t>越低，固定周期数的</a:t>
            </a:r>
            <a:r>
              <a:rPr lang="en-US" altLang="zh-CN">
                <a:latin typeface="黑体" panose="02010609060101010101" pitchFamily="49" charset="-122"/>
              </a:rPr>
              <a:t>Cache</a:t>
            </a:r>
            <a:r>
              <a:rPr lang="zh-CN" altLang="en-US">
                <a:latin typeface="黑体" panose="02010609060101010101" pitchFamily="49" charset="-122"/>
              </a:rPr>
              <a:t>不命中开销的相对影响就越大。</a:t>
            </a:r>
          </a:p>
          <a:p>
            <a:pPr marL="1085850" lvl="1" indent="-457200" eaLnBrk="1" hangingPunct="1"/>
            <a:r>
              <a:rPr lang="zh-CN" altLang="en-US">
                <a:latin typeface="黑体" panose="02010609060101010101" pitchFamily="49" charset="-122"/>
              </a:rPr>
              <a:t>在计算</a:t>
            </a:r>
            <a:r>
              <a:rPr lang="en-US" altLang="zh-CN">
                <a:latin typeface="黑体" panose="02010609060101010101" pitchFamily="49" charset="-122"/>
              </a:rPr>
              <a:t>CPI</a:t>
            </a:r>
            <a:r>
              <a:rPr lang="zh-CN" altLang="en-US">
                <a:latin typeface="黑体" panose="02010609060101010101" pitchFamily="49" charset="-122"/>
              </a:rPr>
              <a:t>时，不命中开销的单位是时钟周期数。因此，即使两台计算机的存储层次完全相同，时钟频率较高的</a:t>
            </a:r>
            <a:r>
              <a:rPr lang="en-US" altLang="zh-CN">
                <a:latin typeface="黑体" panose="02010609060101010101" pitchFamily="49" charset="-122"/>
              </a:rPr>
              <a:t>CPU</a:t>
            </a:r>
            <a:r>
              <a:rPr lang="zh-CN" altLang="en-US">
                <a:latin typeface="黑体" panose="02010609060101010101" pitchFamily="49" charset="-122"/>
              </a:rPr>
              <a:t>的不命中开销较大，其</a:t>
            </a:r>
            <a:r>
              <a:rPr lang="en-US" altLang="zh-CN">
                <a:latin typeface="黑体" panose="02010609060101010101" pitchFamily="49" charset="-122"/>
              </a:rPr>
              <a:t>CPI</a:t>
            </a:r>
            <a:r>
              <a:rPr lang="zh-CN" altLang="en-US">
                <a:latin typeface="黑体" panose="02010609060101010101" pitchFamily="49" charset="-122"/>
              </a:rPr>
              <a:t>中存储器停顿这部分也就较大。</a:t>
            </a:r>
          </a:p>
          <a:p>
            <a:pPr marL="1085850" lvl="1" indent="-457200" eaLnBrk="1" hangingPunct="1">
              <a:buFont typeface="Wingdings" panose="05000000000000000000" pitchFamily="2" charset="2"/>
              <a:buNone/>
            </a:pPr>
            <a:r>
              <a:rPr lang="zh-CN" altLang="en-US">
                <a:solidFill>
                  <a:srgbClr val="E24C05"/>
                </a:solidFill>
                <a:latin typeface="黑体" panose="02010609060101010101" pitchFamily="49" charset="-122"/>
              </a:rPr>
              <a:t>　     因此</a:t>
            </a:r>
            <a:r>
              <a:rPr lang="en-US" altLang="zh-CN">
                <a:solidFill>
                  <a:srgbClr val="E24C05"/>
                </a:solidFill>
                <a:latin typeface="黑体" panose="02010609060101010101" pitchFamily="49" charset="-122"/>
              </a:rPr>
              <a:t>Cache</a:t>
            </a:r>
            <a:r>
              <a:rPr lang="zh-CN" altLang="en-US">
                <a:solidFill>
                  <a:srgbClr val="E24C05"/>
                </a:solidFill>
                <a:latin typeface="黑体" panose="02010609060101010101" pitchFamily="49" charset="-122"/>
              </a:rPr>
              <a:t>对于低</a:t>
            </a:r>
            <a:r>
              <a:rPr lang="en-US" altLang="zh-CN">
                <a:solidFill>
                  <a:srgbClr val="E24C05"/>
                </a:solidFill>
                <a:latin typeface="黑体" panose="02010609060101010101" pitchFamily="49" charset="-122"/>
              </a:rPr>
              <a:t>CPI</a:t>
            </a:r>
            <a:r>
              <a:rPr lang="zh-CN" altLang="en-US">
                <a:solidFill>
                  <a:srgbClr val="E24C05"/>
                </a:solidFill>
                <a:latin typeface="黑体" panose="02010609060101010101" pitchFamily="49" charset="-122"/>
              </a:rPr>
              <a:t>、高时钟频率的</a:t>
            </a:r>
            <a:r>
              <a:rPr lang="en-US" altLang="zh-CN">
                <a:solidFill>
                  <a:srgbClr val="E24C05"/>
                </a:solidFill>
                <a:latin typeface="黑体" panose="02010609060101010101" pitchFamily="49" charset="-122"/>
              </a:rPr>
              <a:t>CPU</a:t>
            </a:r>
            <a:r>
              <a:rPr lang="zh-CN" altLang="en-US">
                <a:solidFill>
                  <a:srgbClr val="E24C05"/>
                </a:solidFill>
                <a:latin typeface="黑体" panose="02010609060101010101" pitchFamily="49" charset="-122"/>
              </a:rPr>
              <a:t>来说更加重要。</a:t>
            </a:r>
            <a:r>
              <a:rPr lang="zh-CN" altLang="en-US">
                <a:latin typeface="黑体" panose="02010609060101010101" pitchFamily="49" charset="-122"/>
              </a:rPr>
              <a:t> </a:t>
            </a:r>
          </a:p>
        </p:txBody>
      </p:sp>
    </p:spTree>
  </p:cSld>
  <p:clrMapOvr>
    <a:masterClrMapping/>
  </p:clrMapOvr>
  <p:transition>
    <p:pull dir="rd"/>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descr="Rectangle: Click to edit Master text styles&#10;Second level&#10;Third level&#10;Fourth level&#10;Fifth level"/>
          <p:cNvSpPr>
            <a:spLocks noGrp="1" noChangeArrowheads="1"/>
          </p:cNvSpPr>
          <p:nvPr>
            <p:ph type="body" idx="1"/>
          </p:nvPr>
        </p:nvSpPr>
        <p:spPr>
          <a:xfrm>
            <a:off x="611188" y="692150"/>
            <a:ext cx="7772400" cy="4873625"/>
          </a:xfrm>
        </p:spPr>
        <p:txBody>
          <a:bodyPr/>
          <a:lstStyle/>
          <a:p>
            <a:pPr marL="457200" indent="-457200" eaLnBrk="1" hangingPunct="1">
              <a:buFont typeface="Wingdings" panose="05000000000000000000" pitchFamily="2" charset="2"/>
              <a:buNone/>
            </a:pPr>
            <a:r>
              <a:rPr lang="zh-CN" altLang="en-US" b="1">
                <a:latin typeface="宋体" panose="02010600030101010101" pitchFamily="2" charset="-122"/>
                <a:ea typeface="宋体" panose="02010600030101010101" pitchFamily="2" charset="-122"/>
              </a:rPr>
              <a:t>　　  </a:t>
            </a:r>
            <a:r>
              <a:rPr lang="zh-CN" altLang="en-US" sz="2000" b="1">
                <a:latin typeface="宋体" panose="02010600030101010101" pitchFamily="2" charset="-122"/>
                <a:ea typeface="宋体" panose="02010600030101010101" pitchFamily="2" charset="-122"/>
              </a:rPr>
              <a:t>例</a:t>
            </a:r>
            <a:r>
              <a:rPr lang="en-US" altLang="zh-CN" sz="2000" b="1">
                <a:latin typeface="宋体" panose="02010600030101010101" pitchFamily="2" charset="-122"/>
                <a:ea typeface="宋体" panose="02010600030101010101" pitchFamily="2" charset="-122"/>
              </a:rPr>
              <a:t>5.2</a:t>
            </a:r>
            <a:r>
              <a:rPr lang="en-US" altLang="zh-CN" sz="2000" b="1">
                <a:solidFill>
                  <a:srgbClr val="000000"/>
                </a:solidFill>
                <a:latin typeface="宋体" panose="02010600030101010101" pitchFamily="2" charset="-122"/>
                <a:ea typeface="宋体" panose="02010600030101010101" pitchFamily="2" charset="-122"/>
              </a:rPr>
              <a:t> </a:t>
            </a:r>
            <a:r>
              <a:rPr lang="zh-CN" altLang="en-US" sz="2000" b="1">
                <a:solidFill>
                  <a:srgbClr val="000000"/>
                </a:solidFill>
                <a:latin typeface="宋体" panose="02010600030101010101" pitchFamily="2" charset="-122"/>
                <a:ea typeface="宋体" panose="02010600030101010101" pitchFamily="2" charset="-122"/>
              </a:rPr>
              <a:t>考虑两种不同组织结构的</a:t>
            </a:r>
            <a:r>
              <a:rPr lang="en-US" altLang="zh-CN" sz="2000" b="1">
                <a:solidFill>
                  <a:srgbClr val="000000"/>
                </a:solidFill>
                <a:latin typeface="宋体" panose="02010600030101010101" pitchFamily="2" charset="-122"/>
                <a:ea typeface="宋体" panose="02010600030101010101" pitchFamily="2" charset="-122"/>
              </a:rPr>
              <a:t>Cache</a:t>
            </a:r>
            <a:r>
              <a:rPr lang="zh-CN" altLang="en-US" sz="2000" b="1">
                <a:solidFill>
                  <a:srgbClr val="000000"/>
                </a:solidFill>
                <a:latin typeface="宋体" panose="02010600030101010101" pitchFamily="2" charset="-122"/>
                <a:ea typeface="宋体" panose="02010600030101010101" pitchFamily="2" charset="-122"/>
              </a:rPr>
              <a:t>：直接映像</a:t>
            </a:r>
            <a:r>
              <a:rPr lang="en-US" altLang="zh-CN" sz="2000" b="1">
                <a:solidFill>
                  <a:srgbClr val="000000"/>
                </a:solidFill>
                <a:latin typeface="宋体" panose="02010600030101010101" pitchFamily="2" charset="-122"/>
                <a:ea typeface="宋体" panose="02010600030101010101" pitchFamily="2" charset="-122"/>
              </a:rPr>
              <a:t>Cache</a:t>
            </a:r>
            <a:r>
              <a:rPr lang="zh-CN" altLang="en-US" sz="2000" b="1">
                <a:solidFill>
                  <a:srgbClr val="000000"/>
                </a:solidFill>
                <a:latin typeface="宋体" panose="02010600030101010101" pitchFamily="2" charset="-122"/>
                <a:ea typeface="宋体" panose="02010600030101010101" pitchFamily="2" charset="-122"/>
              </a:rPr>
              <a:t>和两路组相联</a:t>
            </a:r>
            <a:r>
              <a:rPr lang="en-US" altLang="zh-CN" sz="2000" b="1">
                <a:solidFill>
                  <a:srgbClr val="000000"/>
                </a:solidFill>
                <a:latin typeface="宋体" panose="02010600030101010101" pitchFamily="2" charset="-122"/>
                <a:ea typeface="宋体" panose="02010600030101010101" pitchFamily="2" charset="-122"/>
              </a:rPr>
              <a:t>Cache</a:t>
            </a:r>
            <a:r>
              <a:rPr lang="zh-CN" altLang="en-US" sz="2000" b="1">
                <a:solidFill>
                  <a:srgbClr val="000000"/>
                </a:solidFill>
                <a:latin typeface="宋体" panose="02010600030101010101" pitchFamily="2" charset="-122"/>
                <a:ea typeface="宋体" panose="02010600030101010101" pitchFamily="2" charset="-122"/>
              </a:rPr>
              <a:t>，试问它们对</a:t>
            </a:r>
            <a:r>
              <a:rPr lang="en-US" altLang="zh-CN" sz="2000" b="1">
                <a:solidFill>
                  <a:srgbClr val="000000"/>
                </a:solidFill>
                <a:latin typeface="宋体" panose="02010600030101010101" pitchFamily="2" charset="-122"/>
                <a:ea typeface="宋体" panose="02010600030101010101" pitchFamily="2" charset="-122"/>
              </a:rPr>
              <a:t>CPU</a:t>
            </a:r>
            <a:r>
              <a:rPr lang="zh-CN" altLang="en-US" sz="2000" b="1">
                <a:solidFill>
                  <a:srgbClr val="000000"/>
                </a:solidFill>
                <a:latin typeface="宋体" panose="02010600030101010101" pitchFamily="2" charset="-122"/>
                <a:ea typeface="宋体" panose="02010600030101010101" pitchFamily="2" charset="-122"/>
              </a:rPr>
              <a:t>的性能有何影响？先求平均访存时间，然后再计算</a:t>
            </a:r>
            <a:r>
              <a:rPr lang="en-US" altLang="zh-CN" sz="2000" b="1">
                <a:solidFill>
                  <a:srgbClr val="000000"/>
                </a:solidFill>
                <a:latin typeface="宋体" panose="02010600030101010101" pitchFamily="2" charset="-122"/>
                <a:ea typeface="宋体" panose="02010600030101010101" pitchFamily="2" charset="-122"/>
              </a:rPr>
              <a:t>CPU</a:t>
            </a:r>
            <a:r>
              <a:rPr lang="zh-CN" altLang="en-US" sz="2000" b="1">
                <a:solidFill>
                  <a:srgbClr val="000000"/>
                </a:solidFill>
                <a:latin typeface="宋体" panose="02010600030101010101" pitchFamily="2" charset="-122"/>
                <a:ea typeface="宋体" panose="02010600030101010101" pitchFamily="2" charset="-122"/>
              </a:rPr>
              <a:t>性能。分析时请用以下假设：</a:t>
            </a:r>
          </a:p>
          <a:p>
            <a:pPr marL="457200" indent="-457200" eaLnBrk="1" hangingPunct="1">
              <a:buFont typeface="Wingdings" panose="05000000000000000000" pitchFamily="2" charset="2"/>
              <a:buNone/>
            </a:pPr>
            <a:r>
              <a:rPr lang="zh-CN" altLang="en-US" sz="2000" b="1">
                <a:solidFill>
                  <a:srgbClr val="000000"/>
                </a:solidFill>
                <a:latin typeface="宋体" panose="02010600030101010101" pitchFamily="2" charset="-122"/>
                <a:ea typeface="宋体" panose="02010600030101010101" pitchFamily="2" charset="-122"/>
              </a:rPr>
              <a:t>       </a:t>
            </a:r>
            <a:r>
              <a:rPr lang="en-US" altLang="zh-CN" sz="2000" b="1">
                <a:solidFill>
                  <a:srgbClr val="000000"/>
                </a:solidFill>
                <a:latin typeface="宋体" panose="02010600030101010101" pitchFamily="2" charset="-122"/>
                <a:ea typeface="宋体" panose="02010600030101010101" pitchFamily="2" charset="-122"/>
              </a:rPr>
              <a:t>(1)</a:t>
            </a:r>
            <a:r>
              <a:rPr lang="zh-CN" altLang="en-US" sz="2000" b="1">
                <a:solidFill>
                  <a:srgbClr val="000000"/>
                </a:solidFill>
                <a:latin typeface="宋体" panose="02010600030101010101" pitchFamily="2" charset="-122"/>
                <a:ea typeface="宋体" panose="02010600030101010101" pitchFamily="2" charset="-122"/>
              </a:rPr>
              <a:t>理想</a:t>
            </a:r>
            <a:r>
              <a:rPr lang="en-US" altLang="zh-CN" sz="2000" b="1">
                <a:solidFill>
                  <a:srgbClr val="000000"/>
                </a:solidFill>
                <a:latin typeface="宋体" panose="02010600030101010101" pitchFamily="2" charset="-122"/>
                <a:ea typeface="宋体" panose="02010600030101010101" pitchFamily="2" charset="-122"/>
              </a:rPr>
              <a:t>Cache</a:t>
            </a:r>
            <a:r>
              <a:rPr lang="zh-CN" altLang="en-US" sz="2000" b="1">
                <a:solidFill>
                  <a:srgbClr val="000000"/>
                </a:solidFill>
                <a:latin typeface="宋体" panose="02010600030101010101" pitchFamily="2" charset="-122"/>
                <a:ea typeface="宋体" panose="02010600030101010101" pitchFamily="2" charset="-122"/>
              </a:rPr>
              <a:t>（命中率为</a:t>
            </a:r>
            <a:r>
              <a:rPr lang="en-US" altLang="zh-CN" sz="2000" b="1">
                <a:solidFill>
                  <a:srgbClr val="9933FF"/>
                </a:solidFill>
                <a:latin typeface="宋体" panose="02010600030101010101" pitchFamily="2" charset="-122"/>
                <a:ea typeface="宋体" panose="02010600030101010101" pitchFamily="2" charset="-122"/>
              </a:rPr>
              <a:t>100%</a:t>
            </a:r>
            <a:r>
              <a:rPr lang="zh-CN" altLang="en-US" sz="2000" b="1">
                <a:solidFill>
                  <a:srgbClr val="000000"/>
                </a:solidFill>
                <a:latin typeface="宋体" panose="02010600030101010101" pitchFamily="2" charset="-122"/>
                <a:ea typeface="宋体" panose="02010600030101010101" pitchFamily="2" charset="-122"/>
              </a:rPr>
              <a:t>）情况下的</a:t>
            </a:r>
            <a:r>
              <a:rPr lang="en-US" altLang="zh-CN" sz="2000" b="1">
                <a:solidFill>
                  <a:srgbClr val="000000"/>
                </a:solidFill>
                <a:latin typeface="宋体" panose="02010600030101010101" pitchFamily="2" charset="-122"/>
                <a:ea typeface="宋体" panose="02010600030101010101" pitchFamily="2" charset="-122"/>
              </a:rPr>
              <a:t>CPI</a:t>
            </a:r>
            <a:r>
              <a:rPr lang="zh-CN" altLang="en-US" sz="2000" b="1">
                <a:solidFill>
                  <a:srgbClr val="000000"/>
                </a:solidFill>
                <a:latin typeface="宋体" panose="02010600030101010101" pitchFamily="2" charset="-122"/>
                <a:ea typeface="宋体" panose="02010600030101010101" pitchFamily="2" charset="-122"/>
              </a:rPr>
              <a:t>为</a:t>
            </a:r>
            <a:r>
              <a:rPr lang="en-US" altLang="zh-CN" sz="2000" b="1">
                <a:solidFill>
                  <a:srgbClr val="9933FF"/>
                </a:solidFill>
                <a:latin typeface="宋体" panose="02010600030101010101" pitchFamily="2" charset="-122"/>
                <a:ea typeface="宋体" panose="02010600030101010101" pitchFamily="2" charset="-122"/>
              </a:rPr>
              <a:t>2.0</a:t>
            </a:r>
            <a:r>
              <a:rPr lang="zh-CN" altLang="en-US" sz="2000" b="1">
                <a:solidFill>
                  <a:srgbClr val="000000"/>
                </a:solidFill>
                <a:latin typeface="宋体" panose="02010600030101010101" pitchFamily="2" charset="-122"/>
                <a:ea typeface="宋体" panose="02010600030101010101" pitchFamily="2" charset="-122"/>
              </a:rPr>
              <a:t>，时钟周期为</a:t>
            </a:r>
            <a:r>
              <a:rPr lang="en-US" altLang="zh-CN" sz="2000" b="1">
                <a:solidFill>
                  <a:srgbClr val="9933FF"/>
                </a:solidFill>
                <a:latin typeface="宋体" panose="02010600030101010101" pitchFamily="2" charset="-122"/>
                <a:ea typeface="宋体" panose="02010600030101010101" pitchFamily="2" charset="-122"/>
              </a:rPr>
              <a:t>2ns</a:t>
            </a:r>
            <a:r>
              <a:rPr lang="zh-CN" altLang="en-US" sz="2000" b="1">
                <a:solidFill>
                  <a:srgbClr val="000000"/>
                </a:solidFill>
                <a:latin typeface="宋体" panose="02010600030101010101" pitchFamily="2" charset="-122"/>
                <a:ea typeface="宋体" panose="02010600030101010101" pitchFamily="2" charset="-122"/>
              </a:rPr>
              <a:t>，平均每条指令访存</a:t>
            </a:r>
            <a:r>
              <a:rPr lang="en-US" altLang="zh-CN" sz="2000" b="1">
                <a:solidFill>
                  <a:srgbClr val="9933FF"/>
                </a:solidFill>
                <a:latin typeface="宋体" panose="02010600030101010101" pitchFamily="2" charset="-122"/>
                <a:ea typeface="宋体" panose="02010600030101010101" pitchFamily="2" charset="-122"/>
              </a:rPr>
              <a:t>1.3</a:t>
            </a:r>
            <a:r>
              <a:rPr lang="zh-CN" altLang="en-US" sz="2000" b="1">
                <a:solidFill>
                  <a:srgbClr val="000000"/>
                </a:solidFill>
                <a:latin typeface="宋体" panose="02010600030101010101" pitchFamily="2" charset="-122"/>
                <a:ea typeface="宋体" panose="02010600030101010101" pitchFamily="2" charset="-122"/>
              </a:rPr>
              <a:t>次。</a:t>
            </a:r>
          </a:p>
          <a:p>
            <a:pPr marL="457200" indent="-457200" eaLnBrk="1" hangingPunct="1">
              <a:buFont typeface="Wingdings" panose="05000000000000000000" pitchFamily="2" charset="2"/>
              <a:buNone/>
            </a:pPr>
            <a:r>
              <a:rPr lang="zh-CN" altLang="en-US" sz="2000" b="1">
                <a:solidFill>
                  <a:srgbClr val="000000"/>
                </a:solidFill>
                <a:latin typeface="宋体" panose="02010600030101010101" pitchFamily="2" charset="-122"/>
                <a:ea typeface="宋体" panose="02010600030101010101" pitchFamily="2" charset="-122"/>
              </a:rPr>
              <a:t>       </a:t>
            </a:r>
            <a:r>
              <a:rPr lang="en-US" altLang="zh-CN" sz="2000" b="1">
                <a:solidFill>
                  <a:srgbClr val="000000"/>
                </a:solidFill>
                <a:latin typeface="宋体" panose="02010600030101010101" pitchFamily="2" charset="-122"/>
                <a:ea typeface="宋体" panose="02010600030101010101" pitchFamily="2" charset="-122"/>
              </a:rPr>
              <a:t>(2)</a:t>
            </a:r>
            <a:r>
              <a:rPr lang="zh-CN" altLang="en-US" sz="2000" b="1">
                <a:solidFill>
                  <a:srgbClr val="000000"/>
                </a:solidFill>
                <a:latin typeface="宋体" panose="02010600030101010101" pitchFamily="2" charset="-122"/>
                <a:ea typeface="宋体" panose="02010600030101010101" pitchFamily="2" charset="-122"/>
              </a:rPr>
              <a:t>两种</a:t>
            </a:r>
            <a:r>
              <a:rPr lang="en-US" altLang="zh-CN" sz="2000" b="1">
                <a:solidFill>
                  <a:srgbClr val="000000"/>
                </a:solidFill>
                <a:latin typeface="宋体" panose="02010600030101010101" pitchFamily="2" charset="-122"/>
                <a:ea typeface="宋体" panose="02010600030101010101" pitchFamily="2" charset="-122"/>
              </a:rPr>
              <a:t>Cache</a:t>
            </a:r>
            <a:r>
              <a:rPr lang="zh-CN" altLang="en-US" sz="2000" b="1">
                <a:solidFill>
                  <a:srgbClr val="000000"/>
                </a:solidFill>
                <a:latin typeface="宋体" panose="02010600030101010101" pitchFamily="2" charset="-122"/>
                <a:ea typeface="宋体" panose="02010600030101010101" pitchFamily="2" charset="-122"/>
              </a:rPr>
              <a:t>容量均为</a:t>
            </a:r>
            <a:r>
              <a:rPr lang="en-US" altLang="zh-CN" sz="2000" b="1">
                <a:solidFill>
                  <a:srgbClr val="9933FF"/>
                </a:solidFill>
                <a:latin typeface="宋体" panose="02010600030101010101" pitchFamily="2" charset="-122"/>
                <a:ea typeface="宋体" panose="02010600030101010101" pitchFamily="2" charset="-122"/>
              </a:rPr>
              <a:t>64KB</a:t>
            </a:r>
            <a:r>
              <a:rPr lang="zh-CN" altLang="en-US" sz="2000" b="1">
                <a:solidFill>
                  <a:srgbClr val="000000"/>
                </a:solidFill>
                <a:latin typeface="宋体" panose="02010600030101010101" pitchFamily="2" charset="-122"/>
                <a:ea typeface="宋体" panose="02010600030101010101" pitchFamily="2" charset="-122"/>
              </a:rPr>
              <a:t>，块大小都是</a:t>
            </a:r>
            <a:r>
              <a:rPr lang="en-US" altLang="zh-CN" sz="2000" b="1">
                <a:solidFill>
                  <a:srgbClr val="9933FF"/>
                </a:solidFill>
                <a:latin typeface="宋体" panose="02010600030101010101" pitchFamily="2" charset="-122"/>
                <a:ea typeface="宋体" panose="02010600030101010101" pitchFamily="2" charset="-122"/>
              </a:rPr>
              <a:t>32</a:t>
            </a:r>
            <a:r>
              <a:rPr lang="zh-CN" altLang="en-US" sz="2000" b="1">
                <a:solidFill>
                  <a:srgbClr val="000000"/>
                </a:solidFill>
                <a:latin typeface="宋体" panose="02010600030101010101" pitchFamily="2" charset="-122"/>
                <a:ea typeface="宋体" panose="02010600030101010101" pitchFamily="2" charset="-122"/>
              </a:rPr>
              <a:t>字节。</a:t>
            </a:r>
          </a:p>
          <a:p>
            <a:pPr marL="457200" indent="-457200" eaLnBrk="1" hangingPunct="1">
              <a:lnSpc>
                <a:spcPct val="130000"/>
              </a:lnSpc>
              <a:buFont typeface="Wingdings" panose="05000000000000000000" pitchFamily="2" charset="2"/>
              <a:buNone/>
            </a:pPr>
            <a:r>
              <a:rPr lang="zh-CN" altLang="en-US" sz="2000" b="1">
                <a:solidFill>
                  <a:srgbClr val="000000"/>
                </a:solidFill>
                <a:latin typeface="宋体" panose="02010600030101010101" pitchFamily="2" charset="-122"/>
                <a:ea typeface="宋体" panose="02010600030101010101" pitchFamily="2" charset="-122"/>
              </a:rPr>
              <a:t>       </a:t>
            </a:r>
            <a:r>
              <a:rPr lang="en-US" altLang="zh-CN" sz="2000" b="1">
                <a:solidFill>
                  <a:srgbClr val="000000"/>
                </a:solidFill>
                <a:latin typeface="宋体" panose="02010600030101010101" pitchFamily="2" charset="-122"/>
                <a:ea typeface="宋体" panose="02010600030101010101" pitchFamily="2" charset="-122"/>
              </a:rPr>
              <a:t>(3)</a:t>
            </a:r>
            <a:r>
              <a:rPr lang="zh-CN" altLang="en-US" sz="2000" b="1">
                <a:solidFill>
                  <a:srgbClr val="000000"/>
                </a:solidFill>
                <a:latin typeface="宋体" panose="02010600030101010101" pitchFamily="2" charset="-122"/>
                <a:ea typeface="宋体" panose="02010600030101010101" pitchFamily="2" charset="-122"/>
              </a:rPr>
              <a:t>在组相联</a:t>
            </a:r>
            <a:r>
              <a:rPr lang="en-US" altLang="zh-CN" sz="2000" b="1">
                <a:solidFill>
                  <a:srgbClr val="000000"/>
                </a:solidFill>
                <a:latin typeface="宋体" panose="02010600030101010101" pitchFamily="2" charset="-122"/>
                <a:ea typeface="宋体" panose="02010600030101010101" pitchFamily="2" charset="-122"/>
              </a:rPr>
              <a:t>Cache</a:t>
            </a:r>
            <a:r>
              <a:rPr lang="zh-CN" altLang="en-US" sz="2000" b="1">
                <a:solidFill>
                  <a:srgbClr val="000000"/>
                </a:solidFill>
                <a:latin typeface="宋体" panose="02010600030101010101" pitchFamily="2" charset="-122"/>
                <a:ea typeface="宋体" panose="02010600030101010101" pitchFamily="2" charset="-122"/>
              </a:rPr>
              <a:t>中，</a:t>
            </a:r>
            <a:r>
              <a:rPr lang="zh-CN" altLang="en-US" sz="2000" b="1">
                <a:solidFill>
                  <a:srgbClr val="000000"/>
                </a:solidFill>
                <a:latin typeface="Times New Roman" panose="02020603050405020304" pitchFamily="18" charset="0"/>
                <a:ea typeface="宋体" panose="02010600030101010101" pitchFamily="2" charset="-122"/>
              </a:rPr>
              <a:t>由于多路选择器的存在而使</a:t>
            </a:r>
            <a:r>
              <a:rPr lang="en-US" altLang="zh-CN" sz="2000" b="1">
                <a:solidFill>
                  <a:srgbClr val="000000"/>
                </a:solidFill>
                <a:latin typeface="Times New Roman" panose="02020603050405020304" pitchFamily="18" charset="0"/>
                <a:ea typeface="宋体" panose="02010600030101010101" pitchFamily="2" charset="-122"/>
              </a:rPr>
              <a:t>CPU</a:t>
            </a:r>
            <a:r>
              <a:rPr lang="zh-CN" altLang="en-US" sz="2000" b="1">
                <a:solidFill>
                  <a:srgbClr val="000000"/>
                </a:solidFill>
                <a:latin typeface="Times New Roman" panose="02020603050405020304" pitchFamily="18" charset="0"/>
                <a:ea typeface="宋体" panose="02010600030101010101" pitchFamily="2" charset="-122"/>
              </a:rPr>
              <a:t>的时钟周期增加到原来的</a:t>
            </a:r>
            <a:r>
              <a:rPr lang="en-US" altLang="zh-CN" sz="2000" b="1">
                <a:solidFill>
                  <a:srgbClr val="9933FF"/>
                </a:solidFill>
                <a:latin typeface="Times New Roman" panose="02020603050405020304" pitchFamily="18" charset="0"/>
                <a:ea typeface="宋体" panose="02010600030101010101" pitchFamily="2" charset="-122"/>
              </a:rPr>
              <a:t>1.10</a:t>
            </a:r>
            <a:r>
              <a:rPr lang="zh-CN" altLang="en-US" sz="2000" b="1">
                <a:solidFill>
                  <a:srgbClr val="000000"/>
                </a:solidFill>
                <a:latin typeface="Times New Roman" panose="02020603050405020304" pitchFamily="18" charset="0"/>
                <a:ea typeface="宋体" panose="02010600030101010101" pitchFamily="2" charset="-122"/>
              </a:rPr>
              <a:t>倍。这是因为对</a:t>
            </a:r>
            <a:r>
              <a:rPr lang="en-US" altLang="zh-CN" sz="2000" b="1">
                <a:solidFill>
                  <a:srgbClr val="000000"/>
                </a:solidFill>
                <a:latin typeface="Times New Roman" panose="02020603050405020304" pitchFamily="18" charset="0"/>
                <a:ea typeface="宋体" panose="02010600030101010101" pitchFamily="2" charset="-122"/>
              </a:rPr>
              <a:t>Cache</a:t>
            </a:r>
            <a:r>
              <a:rPr lang="zh-CN" altLang="en-US" sz="2000" b="1">
                <a:solidFill>
                  <a:srgbClr val="000000"/>
                </a:solidFill>
                <a:latin typeface="Times New Roman" panose="02020603050405020304" pitchFamily="18" charset="0"/>
                <a:ea typeface="宋体" panose="02010600030101010101" pitchFamily="2" charset="-122"/>
              </a:rPr>
              <a:t>的访问总是处于关键路径上，对</a:t>
            </a:r>
            <a:r>
              <a:rPr lang="en-US" altLang="zh-CN" sz="2000" b="1">
                <a:solidFill>
                  <a:srgbClr val="000000"/>
                </a:solidFill>
                <a:latin typeface="Times New Roman" panose="02020603050405020304" pitchFamily="18" charset="0"/>
                <a:ea typeface="宋体" panose="02010600030101010101" pitchFamily="2" charset="-122"/>
              </a:rPr>
              <a:t>CPU</a:t>
            </a:r>
            <a:r>
              <a:rPr lang="zh-CN" altLang="en-US" sz="2000" b="1">
                <a:solidFill>
                  <a:srgbClr val="000000"/>
                </a:solidFill>
                <a:latin typeface="Times New Roman" panose="02020603050405020304" pitchFamily="18" charset="0"/>
                <a:ea typeface="宋体" panose="02010600030101010101" pitchFamily="2" charset="-122"/>
              </a:rPr>
              <a:t>的时钟周期有直接的影响。</a:t>
            </a:r>
          </a:p>
          <a:p>
            <a:pPr marL="457200" indent="-457200" eaLnBrk="1" hangingPunct="1">
              <a:lnSpc>
                <a:spcPct val="130000"/>
              </a:lnSpc>
              <a:buFont typeface="Wingdings" panose="05000000000000000000" pitchFamily="2" charset="2"/>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63491" name="Rectangle 1028"/>
          <p:cNvSpPr>
            <a:spLocks noGrp="1" noChangeArrowheads="1"/>
          </p:cNvSpPr>
          <p:nvPr>
            <p:ph type="title"/>
          </p:nvPr>
        </p:nvSpPr>
        <p:spPr/>
        <p:txBody>
          <a:bodyPr/>
          <a:lstStyle/>
          <a:p>
            <a:pPr eaLnBrk="1" hangingPunct="1"/>
            <a:endParaRPr lang="zh-CN" altLang="zh-CN"/>
          </a:p>
        </p:txBody>
      </p:sp>
      <p:sp>
        <p:nvSpPr>
          <p:cNvPr id="63492" name="Rectangle 1029" descr="Rectangle: Click to edit Master text styles&#10;Second level&#10;Third level&#10;Fourth level&#10;Fifth level"/>
          <p:cNvSpPr>
            <a:spLocks noChangeArrowheads="1"/>
          </p:cNvSpPr>
          <p:nvPr/>
        </p:nvSpPr>
        <p:spPr bwMode="auto">
          <a:xfrm>
            <a:off x="539750" y="4243388"/>
            <a:ext cx="7772400" cy="249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30000"/>
              </a:lnSpc>
              <a:buFont typeface="Wingdings" panose="05000000000000000000" pitchFamily="2" charset="2"/>
              <a:buNone/>
            </a:pPr>
            <a:r>
              <a:rPr lang="en-US" altLang="zh-CN" b="1">
                <a:solidFill>
                  <a:srgbClr val="000000"/>
                </a:solidFill>
                <a:latin typeface="宋体" panose="02010600030101010101" pitchFamily="2" charset="-122"/>
                <a:ea typeface="宋体" panose="02010600030101010101" pitchFamily="2" charset="-122"/>
              </a:rPr>
              <a:t>   </a:t>
            </a:r>
            <a:r>
              <a:rPr lang="en-US" altLang="zh-CN" sz="2000" b="1">
                <a:solidFill>
                  <a:srgbClr val="000000"/>
                </a:solidFill>
                <a:latin typeface="宋体" panose="02010600030101010101" pitchFamily="2" charset="-122"/>
                <a:ea typeface="宋体" panose="02010600030101010101" pitchFamily="2" charset="-122"/>
              </a:rPr>
              <a:t>    (4) </a:t>
            </a:r>
            <a:r>
              <a:rPr lang="zh-CN" altLang="en-US" sz="2000" b="1">
                <a:solidFill>
                  <a:srgbClr val="000000"/>
                </a:solidFill>
                <a:latin typeface="宋体" panose="02010600030101010101" pitchFamily="2" charset="-122"/>
                <a:ea typeface="宋体" panose="02010600030101010101" pitchFamily="2" charset="-122"/>
              </a:rPr>
              <a:t>这两种结构</a:t>
            </a:r>
            <a:r>
              <a:rPr lang="en-US" altLang="zh-CN" sz="2000" b="1">
                <a:solidFill>
                  <a:srgbClr val="000000"/>
                </a:solidFill>
                <a:latin typeface="宋体" panose="02010600030101010101" pitchFamily="2" charset="-122"/>
                <a:ea typeface="宋体" panose="02010600030101010101" pitchFamily="2" charset="-122"/>
              </a:rPr>
              <a:t>Cache</a:t>
            </a:r>
            <a:r>
              <a:rPr lang="zh-CN" altLang="en-US" sz="2000" b="1">
                <a:solidFill>
                  <a:srgbClr val="000000"/>
                </a:solidFill>
                <a:latin typeface="宋体" panose="02010600030101010101" pitchFamily="2" charset="-122"/>
                <a:ea typeface="宋体" panose="02010600030101010101" pitchFamily="2" charset="-122"/>
              </a:rPr>
              <a:t>的不命中开销都是</a:t>
            </a:r>
            <a:r>
              <a:rPr lang="en-US" altLang="zh-CN" sz="2000" b="1">
                <a:solidFill>
                  <a:srgbClr val="9933FF"/>
                </a:solidFill>
                <a:latin typeface="宋体" panose="02010600030101010101" pitchFamily="2" charset="-122"/>
                <a:ea typeface="宋体" panose="02010600030101010101" pitchFamily="2" charset="-122"/>
              </a:rPr>
              <a:t>70ns</a:t>
            </a:r>
            <a:r>
              <a:rPr lang="zh-CN" altLang="en-US" sz="2000" b="1">
                <a:solidFill>
                  <a:srgbClr val="000000"/>
                </a:solidFill>
                <a:latin typeface="宋体" panose="02010600030101010101" pitchFamily="2" charset="-122"/>
                <a:ea typeface="宋体" panose="02010600030101010101" pitchFamily="2" charset="-122"/>
              </a:rPr>
              <a:t>。（在实际应用中，应取整为整数个时钟周期）</a:t>
            </a:r>
          </a:p>
          <a:p>
            <a:pPr eaLnBrk="1" hangingPunct="1">
              <a:lnSpc>
                <a:spcPct val="130000"/>
              </a:lnSpc>
              <a:buFont typeface="Wingdings" panose="05000000000000000000" pitchFamily="2" charset="2"/>
              <a:buNone/>
            </a:pPr>
            <a:r>
              <a:rPr lang="zh-CN" altLang="en-US" sz="2000" b="1">
                <a:solidFill>
                  <a:srgbClr val="000000"/>
                </a:solidFill>
                <a:latin typeface="宋体" panose="02010600030101010101" pitchFamily="2" charset="-122"/>
                <a:ea typeface="宋体" panose="02010600030101010101" pitchFamily="2" charset="-122"/>
              </a:rPr>
              <a:t>       </a:t>
            </a:r>
            <a:r>
              <a:rPr lang="zh-CN" altLang="en-US" sz="1200" b="1">
                <a:solidFill>
                  <a:srgbClr val="000000"/>
                </a:solidFill>
                <a:latin typeface="宋体" panose="02010600030101010101" pitchFamily="2" charset="-122"/>
                <a:ea typeface="宋体" panose="02010600030101010101" pitchFamily="2" charset="-122"/>
              </a:rPr>
              <a:t> </a:t>
            </a:r>
            <a:r>
              <a:rPr lang="en-US" altLang="zh-CN" sz="2000" b="1">
                <a:solidFill>
                  <a:srgbClr val="000000"/>
                </a:solidFill>
                <a:latin typeface="宋体" panose="02010600030101010101" pitchFamily="2" charset="-122"/>
                <a:ea typeface="宋体" panose="02010600030101010101" pitchFamily="2" charset="-122"/>
              </a:rPr>
              <a:t>(5) </a:t>
            </a:r>
            <a:r>
              <a:rPr lang="zh-CN" altLang="en-US" sz="2000" b="1">
                <a:solidFill>
                  <a:srgbClr val="000000"/>
                </a:solidFill>
                <a:latin typeface="宋体" panose="02010600030101010101" pitchFamily="2" charset="-122"/>
                <a:ea typeface="宋体" panose="02010600030101010101" pitchFamily="2" charset="-122"/>
              </a:rPr>
              <a:t>命中时间为</a:t>
            </a:r>
            <a:r>
              <a:rPr lang="en-US" altLang="zh-CN" sz="2000" b="1">
                <a:solidFill>
                  <a:srgbClr val="9933FF"/>
                </a:solidFill>
                <a:latin typeface="宋体" panose="02010600030101010101" pitchFamily="2" charset="-122"/>
                <a:ea typeface="宋体" panose="02010600030101010101" pitchFamily="2" charset="-122"/>
              </a:rPr>
              <a:t>1</a:t>
            </a:r>
            <a:r>
              <a:rPr lang="zh-CN" altLang="en-US" sz="2000" b="1">
                <a:solidFill>
                  <a:srgbClr val="000000"/>
                </a:solidFill>
                <a:latin typeface="宋体" panose="02010600030101010101" pitchFamily="2" charset="-122"/>
                <a:ea typeface="宋体" panose="02010600030101010101" pitchFamily="2" charset="-122"/>
              </a:rPr>
              <a:t>个时钟周期，</a:t>
            </a:r>
            <a:r>
              <a:rPr lang="en-US" altLang="zh-CN" sz="2000" b="1">
                <a:solidFill>
                  <a:srgbClr val="9933FF"/>
                </a:solidFill>
                <a:latin typeface="宋体" panose="02010600030101010101" pitchFamily="2" charset="-122"/>
                <a:ea typeface="宋体" panose="02010600030101010101" pitchFamily="2" charset="-122"/>
              </a:rPr>
              <a:t>64KB</a:t>
            </a:r>
            <a:r>
              <a:rPr lang="zh-CN" altLang="en-US" sz="2000" b="1">
                <a:solidFill>
                  <a:srgbClr val="000000"/>
                </a:solidFill>
                <a:latin typeface="宋体" panose="02010600030101010101" pitchFamily="2" charset="-122"/>
                <a:ea typeface="宋体" panose="02010600030101010101" pitchFamily="2" charset="-122"/>
              </a:rPr>
              <a:t>直接映像</a:t>
            </a:r>
            <a:r>
              <a:rPr lang="en-US" altLang="zh-CN" sz="2000" b="1">
                <a:solidFill>
                  <a:srgbClr val="000000"/>
                </a:solidFill>
                <a:latin typeface="宋体" panose="02010600030101010101" pitchFamily="2" charset="-122"/>
                <a:ea typeface="宋体" panose="02010600030101010101" pitchFamily="2" charset="-122"/>
              </a:rPr>
              <a:t>Cache</a:t>
            </a:r>
            <a:r>
              <a:rPr lang="zh-CN" altLang="en-US" sz="2000" b="1">
                <a:solidFill>
                  <a:srgbClr val="000000"/>
                </a:solidFill>
                <a:latin typeface="宋体" panose="02010600030101010101" pitchFamily="2" charset="-122"/>
                <a:ea typeface="宋体" panose="02010600030101010101" pitchFamily="2" charset="-122"/>
              </a:rPr>
              <a:t>的不命中率为</a:t>
            </a:r>
            <a:r>
              <a:rPr lang="en-US" altLang="zh-CN" sz="2000" b="1">
                <a:solidFill>
                  <a:srgbClr val="9933FF"/>
                </a:solidFill>
                <a:latin typeface="宋体" panose="02010600030101010101" pitchFamily="2" charset="-122"/>
                <a:ea typeface="宋体" panose="02010600030101010101" pitchFamily="2" charset="-122"/>
              </a:rPr>
              <a:t>1.4%</a:t>
            </a:r>
            <a:r>
              <a:rPr lang="zh-CN" altLang="en-US" sz="2000" b="1">
                <a:solidFill>
                  <a:srgbClr val="000000"/>
                </a:solidFill>
                <a:latin typeface="宋体" panose="02010600030101010101" pitchFamily="2" charset="-122"/>
                <a:ea typeface="宋体" panose="02010600030101010101" pitchFamily="2" charset="-122"/>
              </a:rPr>
              <a:t>，相同容量的两路组相联</a:t>
            </a:r>
            <a:r>
              <a:rPr lang="en-US" altLang="zh-CN" sz="2000" b="1">
                <a:solidFill>
                  <a:srgbClr val="000000"/>
                </a:solidFill>
                <a:latin typeface="宋体" panose="02010600030101010101" pitchFamily="2" charset="-122"/>
                <a:ea typeface="宋体" panose="02010600030101010101" pitchFamily="2" charset="-122"/>
              </a:rPr>
              <a:t>Cache</a:t>
            </a:r>
            <a:r>
              <a:rPr lang="zh-CN" altLang="en-US" sz="2000" b="1">
                <a:solidFill>
                  <a:srgbClr val="000000"/>
                </a:solidFill>
                <a:latin typeface="宋体" panose="02010600030101010101" pitchFamily="2" charset="-122"/>
                <a:ea typeface="宋体" panose="02010600030101010101" pitchFamily="2" charset="-122"/>
              </a:rPr>
              <a:t>的不命中率为</a:t>
            </a:r>
            <a:r>
              <a:rPr lang="en-US" altLang="zh-CN" sz="2000" b="1">
                <a:solidFill>
                  <a:srgbClr val="9933FF"/>
                </a:solidFill>
                <a:latin typeface="宋体" panose="02010600030101010101" pitchFamily="2" charset="-122"/>
                <a:ea typeface="宋体" panose="02010600030101010101" pitchFamily="2" charset="-122"/>
              </a:rPr>
              <a:t>1.0%</a:t>
            </a:r>
            <a:r>
              <a:rPr lang="zh-CN" altLang="en-US" sz="2000" b="1">
                <a:solidFill>
                  <a:srgbClr val="000000"/>
                </a:solidFill>
                <a:latin typeface="宋体" panose="02010600030101010101" pitchFamily="2" charset="-122"/>
                <a:ea typeface="宋体" panose="02010600030101010101" pitchFamily="2" charset="-122"/>
              </a:rPr>
              <a:t>。</a:t>
            </a:r>
          </a:p>
        </p:txBody>
      </p:sp>
    </p:spTree>
  </p:cSld>
  <p:clrMapOvr>
    <a:masterClrMapping/>
  </p:clrMapOvr>
  <p:transition>
    <p:pull dir="rd"/>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US" altLang="zh-CN">
                <a:latin typeface="黑体" panose="02010609060101010101" pitchFamily="49" charset="-122"/>
              </a:rPr>
              <a:t>5.2 Cache</a:t>
            </a:r>
            <a:r>
              <a:rPr lang="zh-CN" altLang="en-US">
                <a:latin typeface="黑体" panose="02010609060101010101" pitchFamily="49" charset="-122"/>
              </a:rPr>
              <a:t>基本知识</a:t>
            </a:r>
          </a:p>
        </p:txBody>
      </p:sp>
      <p:sp>
        <p:nvSpPr>
          <p:cNvPr id="64515" name="Rectangle 3" descr="Rectangle: Click to edit Master text styles&#10;Second level&#10;Third level&#10;Fourth level&#10;Fifth level"/>
          <p:cNvSpPr>
            <a:spLocks noGrp="1" noChangeArrowheads="1"/>
          </p:cNvSpPr>
          <p:nvPr>
            <p:ph type="body" idx="1"/>
          </p:nvPr>
        </p:nvSpPr>
        <p:spPr>
          <a:xfrm>
            <a:off x="685800" y="1363663"/>
            <a:ext cx="7772400" cy="4729162"/>
          </a:xfrm>
        </p:spPr>
        <p:txBody>
          <a:bodyPr/>
          <a:lstStyle/>
          <a:p>
            <a:pPr marL="457200" indent="-457200" eaLnBrk="1" hangingPunct="1">
              <a:lnSpc>
                <a:spcPct val="130000"/>
              </a:lnSpc>
              <a:buFont typeface="Wingdings" panose="05000000000000000000" pitchFamily="2" charset="2"/>
              <a:buNone/>
            </a:pPr>
            <a:r>
              <a:rPr lang="en-US" altLang="zh-CN" sz="1800" b="1">
                <a:latin typeface="宋体" panose="02010600030101010101" pitchFamily="2" charset="-122"/>
                <a:ea typeface="宋体" panose="02010600030101010101" pitchFamily="2" charset="-122"/>
              </a:rPr>
              <a:t>    </a:t>
            </a:r>
            <a:r>
              <a:rPr lang="zh-CN" altLang="en-US" sz="1800" b="1">
                <a:latin typeface="宋体" panose="02010600030101010101" pitchFamily="2" charset="-122"/>
                <a:ea typeface="宋体" panose="02010600030101010101" pitchFamily="2" charset="-122"/>
              </a:rPr>
              <a:t>解 </a:t>
            </a:r>
            <a:r>
              <a:rPr lang="zh-CN" altLang="en-US" sz="1800" b="1">
                <a:solidFill>
                  <a:srgbClr val="000000"/>
                </a:solidFill>
                <a:latin typeface="宋体" panose="02010600030101010101" pitchFamily="2" charset="-122"/>
                <a:ea typeface="宋体" panose="02010600030101010101" pitchFamily="2" charset="-122"/>
              </a:rPr>
              <a:t>平均访存时间为：</a:t>
            </a:r>
          </a:p>
          <a:p>
            <a:pPr marL="457200" indent="-457200" eaLnBrk="1" hangingPunct="1">
              <a:lnSpc>
                <a:spcPct val="130000"/>
              </a:lnSpc>
              <a:buFont typeface="Wingdings" panose="05000000000000000000" pitchFamily="2" charset="2"/>
              <a:buNone/>
            </a:pPr>
            <a:r>
              <a:rPr lang="zh-CN" altLang="en-US" sz="1800" b="1">
                <a:solidFill>
                  <a:srgbClr val="000000"/>
                </a:solidFill>
                <a:latin typeface="宋体" panose="02010600030101010101" pitchFamily="2" charset="-122"/>
                <a:ea typeface="宋体" panose="02010600030101010101" pitchFamily="2" charset="-122"/>
              </a:rPr>
              <a:t>         平均访存时间＝命中时间＋不命中率</a:t>
            </a:r>
            <a:r>
              <a:rPr lang="en-US" altLang="zh-CN" sz="1800" b="1">
                <a:solidFill>
                  <a:srgbClr val="000000"/>
                </a:solidFill>
                <a:latin typeface="宋体" panose="02010600030101010101" pitchFamily="2" charset="-122"/>
                <a:ea typeface="宋体" panose="02010600030101010101" pitchFamily="2" charset="-122"/>
              </a:rPr>
              <a:t>×</a:t>
            </a:r>
            <a:r>
              <a:rPr lang="zh-CN" altLang="en-US" sz="1800" b="1">
                <a:solidFill>
                  <a:srgbClr val="000000"/>
                </a:solidFill>
                <a:latin typeface="宋体" panose="02010600030101010101" pitchFamily="2" charset="-122"/>
                <a:ea typeface="宋体" panose="02010600030101010101" pitchFamily="2" charset="-122"/>
              </a:rPr>
              <a:t>不命中开销</a:t>
            </a:r>
          </a:p>
          <a:p>
            <a:pPr marL="457200" indent="-457200" eaLnBrk="1" hangingPunct="1">
              <a:lnSpc>
                <a:spcPct val="130000"/>
              </a:lnSpc>
              <a:buFont typeface="Wingdings" panose="05000000000000000000" pitchFamily="2" charset="2"/>
              <a:buNone/>
            </a:pPr>
            <a:r>
              <a:rPr lang="zh-CN" altLang="en-US" sz="1800" b="1">
                <a:solidFill>
                  <a:srgbClr val="000000"/>
                </a:solidFill>
                <a:latin typeface="宋体" panose="02010600030101010101" pitchFamily="2" charset="-122"/>
                <a:ea typeface="宋体" panose="02010600030101010101" pitchFamily="2" charset="-122"/>
              </a:rPr>
              <a:t>    因此，两种结构的平均访存时间分别是：</a:t>
            </a:r>
          </a:p>
          <a:p>
            <a:pPr marL="457200" indent="-457200" eaLnBrk="1" hangingPunct="1">
              <a:lnSpc>
                <a:spcPct val="130000"/>
              </a:lnSpc>
              <a:buFont typeface="Wingdings" panose="05000000000000000000" pitchFamily="2" charset="2"/>
              <a:buNone/>
            </a:pPr>
            <a:r>
              <a:rPr lang="zh-CN" altLang="en-US" sz="2000" b="1">
                <a:solidFill>
                  <a:srgbClr val="000000"/>
                </a:solidFill>
                <a:latin typeface="宋体" panose="02010600030101010101" pitchFamily="2" charset="-122"/>
                <a:ea typeface="宋体" panose="02010600030101010101" pitchFamily="2" charset="-122"/>
              </a:rPr>
              <a:t>     </a:t>
            </a:r>
            <a:r>
              <a:rPr lang="zh-CN" altLang="en-US" sz="1800" b="1">
                <a:solidFill>
                  <a:schemeClr val="tx1"/>
                </a:solidFill>
                <a:latin typeface="宋体" panose="02010600030101010101" pitchFamily="2" charset="-122"/>
                <a:ea typeface="宋体" panose="02010600030101010101" pitchFamily="2" charset="-122"/>
              </a:rPr>
              <a:t>平均访存时间</a:t>
            </a:r>
            <a:r>
              <a:rPr lang="en-US" altLang="zh-CN" sz="1800" b="1" baseline="-25000">
                <a:solidFill>
                  <a:schemeClr val="tx1"/>
                </a:solidFill>
                <a:latin typeface="宋体" panose="02010600030101010101" pitchFamily="2" charset="-122"/>
                <a:ea typeface="宋体" panose="02010600030101010101" pitchFamily="2" charset="-122"/>
              </a:rPr>
              <a:t>1</a:t>
            </a:r>
            <a:r>
              <a:rPr lang="zh-CN" altLang="en-US" sz="1800" b="1" baseline="-25000">
                <a:solidFill>
                  <a:schemeClr val="tx1"/>
                </a:solidFill>
                <a:latin typeface="宋体" panose="02010600030101010101" pitchFamily="2" charset="-122"/>
                <a:ea typeface="宋体" panose="02010600030101010101" pitchFamily="2" charset="-122"/>
              </a:rPr>
              <a:t>路</a:t>
            </a:r>
            <a:r>
              <a:rPr lang="zh-CN" altLang="en-US" sz="1800" b="1">
                <a:solidFill>
                  <a:schemeClr val="tx1"/>
                </a:solidFill>
                <a:latin typeface="宋体" panose="02010600030101010101" pitchFamily="2" charset="-122"/>
                <a:ea typeface="宋体" panose="02010600030101010101" pitchFamily="2" charset="-122"/>
              </a:rPr>
              <a:t>＝</a:t>
            </a:r>
            <a:r>
              <a:rPr lang="en-US" altLang="zh-CN" sz="1800" b="1">
                <a:solidFill>
                  <a:schemeClr val="tx1"/>
                </a:solidFill>
                <a:latin typeface="宋体" panose="02010600030101010101" pitchFamily="2" charset="-122"/>
                <a:ea typeface="宋体" panose="02010600030101010101" pitchFamily="2" charset="-122"/>
              </a:rPr>
              <a:t>2.0</a:t>
            </a:r>
            <a:r>
              <a:rPr lang="zh-CN" altLang="en-US" sz="1800" b="1">
                <a:solidFill>
                  <a:schemeClr val="tx1"/>
                </a:solidFill>
                <a:latin typeface="宋体" panose="02010600030101010101" pitchFamily="2" charset="-122"/>
                <a:ea typeface="宋体" panose="02010600030101010101" pitchFamily="2" charset="-122"/>
              </a:rPr>
              <a:t>＋（</a:t>
            </a:r>
            <a:r>
              <a:rPr lang="en-US" altLang="zh-CN" sz="1800" b="1">
                <a:solidFill>
                  <a:schemeClr val="tx1"/>
                </a:solidFill>
                <a:latin typeface="宋体" panose="02010600030101010101" pitchFamily="2" charset="-122"/>
                <a:ea typeface="宋体" panose="02010600030101010101" pitchFamily="2" charset="-122"/>
              </a:rPr>
              <a:t>0.014×70</a:t>
            </a:r>
            <a:r>
              <a:rPr lang="zh-CN" altLang="en-US" sz="1800" b="1">
                <a:solidFill>
                  <a:schemeClr val="tx1"/>
                </a:solidFill>
                <a:latin typeface="宋体" panose="02010600030101010101" pitchFamily="2" charset="-122"/>
                <a:ea typeface="宋体" panose="02010600030101010101" pitchFamily="2" charset="-122"/>
              </a:rPr>
              <a:t>）＝</a:t>
            </a:r>
            <a:r>
              <a:rPr lang="en-US" altLang="zh-CN" sz="1800" b="1">
                <a:solidFill>
                  <a:schemeClr val="tx1"/>
                </a:solidFill>
                <a:latin typeface="宋体" panose="02010600030101010101" pitchFamily="2" charset="-122"/>
                <a:ea typeface="宋体" panose="02010600030101010101" pitchFamily="2" charset="-122"/>
              </a:rPr>
              <a:t>2.98ns</a:t>
            </a:r>
          </a:p>
          <a:p>
            <a:pPr marL="457200" indent="-457200" eaLnBrk="1" hangingPunct="1">
              <a:lnSpc>
                <a:spcPct val="130000"/>
              </a:lnSpc>
              <a:buFont typeface="Wingdings" panose="05000000000000000000" pitchFamily="2" charset="2"/>
              <a:buNone/>
            </a:pPr>
            <a:r>
              <a:rPr lang="en-US" altLang="zh-CN" sz="1800" b="1">
                <a:solidFill>
                  <a:schemeClr val="tx1"/>
                </a:solidFill>
                <a:latin typeface="宋体" panose="02010600030101010101" pitchFamily="2" charset="-122"/>
                <a:ea typeface="宋体" panose="02010600030101010101" pitchFamily="2" charset="-122"/>
              </a:rPr>
              <a:t>      </a:t>
            </a:r>
            <a:r>
              <a:rPr lang="zh-CN" altLang="en-US" sz="1800" b="1">
                <a:solidFill>
                  <a:schemeClr val="tx1"/>
                </a:solidFill>
                <a:latin typeface="宋体" panose="02010600030101010101" pitchFamily="2" charset="-122"/>
                <a:ea typeface="宋体" panose="02010600030101010101" pitchFamily="2" charset="-122"/>
              </a:rPr>
              <a:t>平均访存时间</a:t>
            </a:r>
            <a:r>
              <a:rPr lang="en-US" altLang="zh-CN" sz="1800" b="1" baseline="-25000">
                <a:solidFill>
                  <a:schemeClr val="tx1"/>
                </a:solidFill>
                <a:latin typeface="宋体" panose="02010600030101010101" pitchFamily="2" charset="-122"/>
                <a:ea typeface="宋体" panose="02010600030101010101" pitchFamily="2" charset="-122"/>
              </a:rPr>
              <a:t>2</a:t>
            </a:r>
            <a:r>
              <a:rPr lang="zh-CN" altLang="en-US" sz="1800" b="1" baseline="-25000">
                <a:solidFill>
                  <a:schemeClr val="tx1"/>
                </a:solidFill>
                <a:latin typeface="宋体" panose="02010600030101010101" pitchFamily="2" charset="-122"/>
                <a:ea typeface="宋体" panose="02010600030101010101" pitchFamily="2" charset="-122"/>
              </a:rPr>
              <a:t>路</a:t>
            </a:r>
            <a:r>
              <a:rPr lang="zh-CN" altLang="en-US" sz="1800" b="1">
                <a:solidFill>
                  <a:schemeClr val="tx1"/>
                </a:solidFill>
                <a:latin typeface="宋体" panose="02010600030101010101" pitchFamily="2" charset="-122"/>
                <a:ea typeface="宋体" panose="02010600030101010101" pitchFamily="2" charset="-122"/>
              </a:rPr>
              <a:t>＝</a:t>
            </a:r>
            <a:r>
              <a:rPr lang="en-US" altLang="zh-CN" sz="1800" b="1">
                <a:solidFill>
                  <a:schemeClr val="tx1"/>
                </a:solidFill>
                <a:latin typeface="宋体" panose="02010600030101010101" pitchFamily="2" charset="-122"/>
                <a:ea typeface="宋体" panose="02010600030101010101" pitchFamily="2" charset="-122"/>
              </a:rPr>
              <a:t>2.0×1.10</a:t>
            </a:r>
            <a:r>
              <a:rPr lang="zh-CN" altLang="en-US" sz="1800" b="1">
                <a:solidFill>
                  <a:schemeClr val="tx1"/>
                </a:solidFill>
                <a:latin typeface="宋体" panose="02010600030101010101" pitchFamily="2" charset="-122"/>
                <a:ea typeface="宋体" panose="02010600030101010101" pitchFamily="2" charset="-122"/>
              </a:rPr>
              <a:t>＋（</a:t>
            </a:r>
            <a:r>
              <a:rPr lang="en-US" altLang="zh-CN" sz="1800" b="1">
                <a:solidFill>
                  <a:schemeClr val="tx1"/>
                </a:solidFill>
                <a:latin typeface="宋体" panose="02010600030101010101" pitchFamily="2" charset="-122"/>
                <a:ea typeface="宋体" panose="02010600030101010101" pitchFamily="2" charset="-122"/>
              </a:rPr>
              <a:t>0.010×70</a:t>
            </a:r>
            <a:r>
              <a:rPr lang="zh-CN" altLang="en-US" sz="1800" b="1">
                <a:solidFill>
                  <a:schemeClr val="tx1"/>
                </a:solidFill>
                <a:latin typeface="宋体" panose="02010600030101010101" pitchFamily="2" charset="-122"/>
                <a:ea typeface="宋体" panose="02010600030101010101" pitchFamily="2" charset="-122"/>
              </a:rPr>
              <a:t>）＝</a:t>
            </a:r>
            <a:r>
              <a:rPr lang="en-US" altLang="zh-CN" sz="1800" b="1">
                <a:solidFill>
                  <a:schemeClr val="tx1"/>
                </a:solidFill>
                <a:latin typeface="宋体" panose="02010600030101010101" pitchFamily="2" charset="-122"/>
                <a:ea typeface="宋体" panose="02010600030101010101" pitchFamily="2" charset="-122"/>
              </a:rPr>
              <a:t>2.90ns</a:t>
            </a:r>
          </a:p>
          <a:p>
            <a:pPr marL="457200" indent="-457200" eaLnBrk="1" hangingPunct="1">
              <a:lnSpc>
                <a:spcPct val="130000"/>
              </a:lnSpc>
              <a:buFont typeface="Wingdings" panose="05000000000000000000" pitchFamily="2" charset="2"/>
              <a:buNone/>
            </a:pPr>
            <a:r>
              <a:rPr lang="en-US" altLang="zh-CN" sz="2000" b="1">
                <a:latin typeface="宋体" panose="02010600030101010101" pitchFamily="2" charset="-122"/>
                <a:ea typeface="宋体" panose="02010600030101010101" pitchFamily="2" charset="-122"/>
              </a:rPr>
              <a:t>    </a:t>
            </a:r>
            <a:r>
              <a:rPr lang="zh-CN" altLang="en-US" sz="1800" b="1">
                <a:latin typeface="宋体" panose="02010600030101010101" pitchFamily="2" charset="-122"/>
                <a:ea typeface="宋体" panose="02010600030101010101" pitchFamily="2" charset="-122"/>
              </a:rPr>
              <a:t>两路组相联</a:t>
            </a:r>
            <a:r>
              <a:rPr lang="en-US" altLang="zh-CN" sz="1800" b="1">
                <a:latin typeface="宋体" panose="02010600030101010101" pitchFamily="2" charset="-122"/>
                <a:ea typeface="宋体" panose="02010600030101010101" pitchFamily="2" charset="-122"/>
              </a:rPr>
              <a:t>Cache</a:t>
            </a:r>
            <a:r>
              <a:rPr lang="zh-CN" altLang="en-US" sz="1800" b="1">
                <a:latin typeface="宋体" panose="02010600030101010101" pitchFamily="2" charset="-122"/>
                <a:ea typeface="宋体" panose="02010600030101010101" pitchFamily="2" charset="-122"/>
              </a:rPr>
              <a:t>的平均访存时间比较低。</a:t>
            </a:r>
          </a:p>
          <a:p>
            <a:pPr marL="457200" indent="-457200" eaLnBrk="1" hangingPunct="1">
              <a:lnSpc>
                <a:spcPct val="110000"/>
              </a:lnSpc>
              <a:buFont typeface="Wingdings" panose="05000000000000000000" pitchFamily="2" charset="2"/>
              <a:buNone/>
            </a:pPr>
            <a:r>
              <a:rPr lang="zh-CN" altLang="en-US" sz="1800" b="1" i="1">
                <a:solidFill>
                  <a:schemeClr val="tx1"/>
                </a:solidFill>
                <a:latin typeface="宋体" panose="02010600030101010101" pitchFamily="2" charset="-122"/>
                <a:ea typeface="宋体" panose="02010600030101010101" pitchFamily="2" charset="-122"/>
              </a:rPr>
              <a:t>     </a:t>
            </a:r>
            <a:r>
              <a:rPr lang="en-US" altLang="zh-CN" sz="2000" b="1">
                <a:solidFill>
                  <a:schemeClr val="tx1"/>
                </a:solidFill>
                <a:latin typeface="Times New Roman" panose="02020603050405020304" pitchFamily="18" charset="0"/>
                <a:ea typeface="宋体" panose="02010600030101010101" pitchFamily="2" charset="-122"/>
              </a:rPr>
              <a:t>CPU</a:t>
            </a:r>
            <a:r>
              <a:rPr lang="zh-CN" altLang="en-US" sz="2000" b="1">
                <a:solidFill>
                  <a:schemeClr val="tx1"/>
                </a:solidFill>
                <a:latin typeface="Times New Roman" panose="02020603050405020304" pitchFamily="18" charset="0"/>
                <a:ea typeface="宋体" panose="02010600030101010101" pitchFamily="2" charset="-122"/>
              </a:rPr>
              <a:t>时间＝</a:t>
            </a:r>
            <a:r>
              <a:rPr lang="en-US" altLang="zh-CN" sz="2000" b="1" i="1">
                <a:solidFill>
                  <a:schemeClr val="tx1"/>
                </a:solidFill>
                <a:latin typeface="Times New Roman" panose="02020603050405020304" pitchFamily="18" charset="0"/>
                <a:ea typeface="宋体" panose="02010600030101010101" pitchFamily="2" charset="-122"/>
              </a:rPr>
              <a:t>IC</a:t>
            </a:r>
            <a:r>
              <a:rPr lang="en-US" altLang="zh-CN" sz="2000" b="1">
                <a:solidFill>
                  <a:schemeClr val="tx1"/>
                </a:solidFill>
                <a:latin typeface="Times New Roman" panose="02020603050405020304" pitchFamily="18" charset="0"/>
                <a:ea typeface="宋体" panose="02010600030101010101" pitchFamily="2" charset="-122"/>
              </a:rPr>
              <a:t>×</a:t>
            </a:r>
            <a:r>
              <a:rPr lang="zh-CN" altLang="en-US" sz="2000" b="1">
                <a:solidFill>
                  <a:schemeClr val="tx1"/>
                </a:solidFill>
                <a:latin typeface="Times New Roman" panose="02020603050405020304" pitchFamily="18" charset="0"/>
                <a:ea typeface="宋体" panose="02010600030101010101" pitchFamily="2" charset="-122"/>
              </a:rPr>
              <a:t>（</a:t>
            </a:r>
            <a:r>
              <a:rPr lang="en-US" altLang="zh-CN" sz="2000" b="1" i="1">
                <a:solidFill>
                  <a:schemeClr val="tx1"/>
                </a:solidFill>
                <a:latin typeface="Times New Roman" panose="02020603050405020304" pitchFamily="18" charset="0"/>
                <a:ea typeface="宋体" panose="02010600030101010101" pitchFamily="2" charset="-122"/>
              </a:rPr>
              <a:t>CPI</a:t>
            </a:r>
            <a:r>
              <a:rPr lang="en-US" altLang="zh-CN" sz="2000" b="1">
                <a:solidFill>
                  <a:schemeClr val="tx1"/>
                </a:solidFill>
                <a:latin typeface="Times New Roman" panose="02020603050405020304" pitchFamily="18" charset="0"/>
                <a:ea typeface="宋体" panose="02010600030101010101" pitchFamily="2" charset="-122"/>
              </a:rPr>
              <a:t>execution</a:t>
            </a:r>
            <a:r>
              <a:rPr lang="zh-CN" altLang="en-US" sz="2000" b="1">
                <a:solidFill>
                  <a:schemeClr val="tx1"/>
                </a:solidFill>
                <a:latin typeface="Times New Roman" panose="02020603050405020304" pitchFamily="18" charset="0"/>
                <a:ea typeface="宋体" panose="02010600030101010101" pitchFamily="2" charset="-122"/>
              </a:rPr>
              <a:t>＋每条指令的平均访存次数</a:t>
            </a:r>
            <a:r>
              <a:rPr lang="en-US" altLang="zh-CN" sz="2000" b="1">
                <a:solidFill>
                  <a:schemeClr val="tx1"/>
                </a:solidFill>
                <a:latin typeface="Times New Roman" panose="02020603050405020304" pitchFamily="18" charset="0"/>
                <a:ea typeface="宋体" panose="02010600030101010101" pitchFamily="2" charset="-122"/>
              </a:rPr>
              <a:t>×</a:t>
            </a:r>
          </a:p>
          <a:p>
            <a:pPr marL="457200" indent="-457200" eaLnBrk="1" hangingPunct="1">
              <a:lnSpc>
                <a:spcPct val="110000"/>
              </a:lnSpc>
              <a:buFont typeface="Wingdings" panose="05000000000000000000" pitchFamily="2" charset="2"/>
              <a:buNone/>
            </a:pPr>
            <a:r>
              <a:rPr lang="en-US" altLang="zh-CN" sz="2000" b="1">
                <a:solidFill>
                  <a:schemeClr val="tx1"/>
                </a:solidFill>
                <a:latin typeface="Times New Roman" panose="02020603050405020304" pitchFamily="18" charset="0"/>
                <a:ea typeface="宋体" panose="02010600030101010101" pitchFamily="2" charset="-122"/>
              </a:rPr>
              <a:t>                             </a:t>
            </a:r>
            <a:r>
              <a:rPr lang="zh-CN" altLang="en-US" sz="2000" b="1">
                <a:solidFill>
                  <a:schemeClr val="tx1"/>
                </a:solidFill>
                <a:latin typeface="Times New Roman" panose="02020603050405020304" pitchFamily="18" charset="0"/>
                <a:ea typeface="宋体" panose="02010600030101010101" pitchFamily="2" charset="-122"/>
              </a:rPr>
              <a:t>不命中率</a:t>
            </a:r>
            <a:r>
              <a:rPr lang="en-US" altLang="zh-CN" sz="2000" b="1">
                <a:solidFill>
                  <a:schemeClr val="tx1"/>
                </a:solidFill>
                <a:latin typeface="Times New Roman" panose="02020603050405020304" pitchFamily="18" charset="0"/>
                <a:ea typeface="宋体" panose="02010600030101010101" pitchFamily="2" charset="-122"/>
              </a:rPr>
              <a:t>×</a:t>
            </a:r>
            <a:r>
              <a:rPr lang="zh-CN" altLang="en-US" sz="2000" b="1">
                <a:solidFill>
                  <a:schemeClr val="tx1"/>
                </a:solidFill>
                <a:latin typeface="Times New Roman" panose="02020603050405020304" pitchFamily="18" charset="0"/>
                <a:ea typeface="宋体" panose="02010600030101010101" pitchFamily="2" charset="-122"/>
              </a:rPr>
              <a:t>不命中开销）</a:t>
            </a:r>
            <a:r>
              <a:rPr lang="en-US" altLang="zh-CN" sz="2000" b="1">
                <a:solidFill>
                  <a:schemeClr val="tx1"/>
                </a:solidFill>
                <a:latin typeface="Times New Roman" panose="02020603050405020304" pitchFamily="18" charset="0"/>
                <a:ea typeface="宋体" panose="02010600030101010101" pitchFamily="2" charset="-122"/>
              </a:rPr>
              <a:t>× </a:t>
            </a:r>
            <a:r>
              <a:rPr lang="zh-CN" altLang="en-US" sz="2000" b="1">
                <a:solidFill>
                  <a:schemeClr val="tx1"/>
                </a:solidFill>
                <a:latin typeface="Times New Roman" panose="02020603050405020304" pitchFamily="18" charset="0"/>
                <a:ea typeface="宋体" panose="02010600030101010101" pitchFamily="2" charset="-122"/>
              </a:rPr>
              <a:t>时钟周期时间</a:t>
            </a:r>
          </a:p>
          <a:p>
            <a:pPr marL="457200" indent="-457200" eaLnBrk="1" hangingPunct="1">
              <a:lnSpc>
                <a:spcPct val="110000"/>
              </a:lnSpc>
              <a:buFont typeface="Wingdings" panose="05000000000000000000" pitchFamily="2" charset="2"/>
              <a:buNone/>
            </a:pPr>
            <a:r>
              <a:rPr lang="zh-CN" altLang="en-US" sz="2000" b="1">
                <a:solidFill>
                  <a:schemeClr val="tx1"/>
                </a:solidFill>
                <a:latin typeface="Times New Roman" panose="02020603050405020304" pitchFamily="18" charset="0"/>
                <a:ea typeface="宋体" panose="02010600030101010101" pitchFamily="2" charset="-122"/>
              </a:rPr>
              <a:t>                         ＝</a:t>
            </a:r>
            <a:r>
              <a:rPr lang="en-US" altLang="zh-CN" sz="2000" b="1" i="1">
                <a:solidFill>
                  <a:schemeClr val="tx1"/>
                </a:solidFill>
                <a:latin typeface="Times New Roman" panose="02020603050405020304" pitchFamily="18" charset="0"/>
                <a:ea typeface="宋体" panose="02010600030101010101" pitchFamily="2" charset="-122"/>
              </a:rPr>
              <a:t>IC</a:t>
            </a:r>
            <a:r>
              <a:rPr lang="en-US" altLang="zh-CN" sz="2000" b="1">
                <a:solidFill>
                  <a:schemeClr val="tx1"/>
                </a:solidFill>
                <a:latin typeface="Times New Roman" panose="02020603050405020304" pitchFamily="18" charset="0"/>
                <a:ea typeface="宋体" panose="02010600030101010101" pitchFamily="2" charset="-122"/>
              </a:rPr>
              <a:t>×</a:t>
            </a:r>
            <a:r>
              <a:rPr lang="zh-CN" altLang="en-US" sz="2000" b="1">
                <a:solidFill>
                  <a:schemeClr val="tx1"/>
                </a:solidFill>
                <a:latin typeface="Times New Roman" panose="02020603050405020304" pitchFamily="18" charset="0"/>
                <a:ea typeface="宋体" panose="02010600030101010101" pitchFamily="2" charset="-122"/>
              </a:rPr>
              <a:t>（</a:t>
            </a:r>
            <a:r>
              <a:rPr lang="en-US" altLang="zh-CN" sz="2000" b="1" i="1">
                <a:solidFill>
                  <a:schemeClr val="tx1"/>
                </a:solidFill>
                <a:latin typeface="Times New Roman" panose="02020603050405020304" pitchFamily="18" charset="0"/>
                <a:ea typeface="宋体" panose="02010600030101010101" pitchFamily="2" charset="-122"/>
              </a:rPr>
              <a:t>CPI</a:t>
            </a:r>
            <a:r>
              <a:rPr lang="en-US" altLang="zh-CN" sz="2000" b="1">
                <a:solidFill>
                  <a:schemeClr val="tx1"/>
                </a:solidFill>
                <a:latin typeface="Times New Roman" panose="02020603050405020304" pitchFamily="18" charset="0"/>
                <a:ea typeface="宋体" panose="02010600030101010101" pitchFamily="2" charset="-122"/>
              </a:rPr>
              <a:t>execution× </a:t>
            </a:r>
            <a:r>
              <a:rPr lang="zh-CN" altLang="en-US" sz="2000" b="1">
                <a:solidFill>
                  <a:schemeClr val="tx1"/>
                </a:solidFill>
                <a:latin typeface="Times New Roman" panose="02020603050405020304" pitchFamily="18" charset="0"/>
                <a:ea typeface="宋体" panose="02010600030101010101" pitchFamily="2" charset="-122"/>
              </a:rPr>
              <a:t>时钟周期时间＋每条指令的 </a:t>
            </a:r>
          </a:p>
          <a:p>
            <a:pPr marL="457200" indent="-457200" eaLnBrk="1" hangingPunct="1">
              <a:lnSpc>
                <a:spcPct val="110000"/>
              </a:lnSpc>
              <a:buFont typeface="Wingdings" panose="05000000000000000000" pitchFamily="2" charset="2"/>
              <a:buNone/>
            </a:pPr>
            <a:r>
              <a:rPr lang="zh-CN" altLang="en-US" sz="2000" b="1">
                <a:solidFill>
                  <a:schemeClr val="tx1"/>
                </a:solidFill>
                <a:latin typeface="Times New Roman" panose="02020603050405020304" pitchFamily="18" charset="0"/>
                <a:ea typeface="宋体" panose="02010600030101010101" pitchFamily="2" charset="-122"/>
              </a:rPr>
              <a:t>                  平均访存次数</a:t>
            </a:r>
            <a:r>
              <a:rPr lang="en-US" altLang="zh-CN" sz="2000" b="1">
                <a:solidFill>
                  <a:schemeClr val="tx1"/>
                </a:solidFill>
                <a:latin typeface="Times New Roman" panose="02020603050405020304" pitchFamily="18" charset="0"/>
                <a:ea typeface="宋体" panose="02010600030101010101" pitchFamily="2" charset="-122"/>
              </a:rPr>
              <a:t>×</a:t>
            </a:r>
            <a:r>
              <a:rPr lang="zh-CN" altLang="en-US" sz="2000" b="1">
                <a:solidFill>
                  <a:schemeClr val="tx1"/>
                </a:solidFill>
                <a:latin typeface="Times New Roman" panose="02020603050405020304" pitchFamily="18" charset="0"/>
                <a:ea typeface="宋体" panose="02010600030101010101" pitchFamily="2" charset="-122"/>
              </a:rPr>
              <a:t>不命中率</a:t>
            </a:r>
            <a:r>
              <a:rPr lang="en-US" altLang="zh-CN" sz="2000" b="1">
                <a:solidFill>
                  <a:schemeClr val="tx1"/>
                </a:solidFill>
                <a:latin typeface="Times New Roman" panose="02020603050405020304" pitchFamily="18" charset="0"/>
                <a:ea typeface="宋体" panose="02010600030101010101" pitchFamily="2" charset="-122"/>
              </a:rPr>
              <a:t>×</a:t>
            </a:r>
            <a:r>
              <a:rPr lang="zh-CN" altLang="en-US" sz="2000" b="1">
                <a:solidFill>
                  <a:schemeClr val="tx1"/>
                </a:solidFill>
                <a:latin typeface="Times New Roman" panose="02020603050405020304" pitchFamily="18" charset="0"/>
                <a:ea typeface="宋体" panose="02010600030101010101" pitchFamily="2" charset="-122"/>
              </a:rPr>
              <a:t>不命中开销</a:t>
            </a:r>
            <a:r>
              <a:rPr lang="en-US" altLang="zh-CN" sz="2000" b="1">
                <a:solidFill>
                  <a:schemeClr val="tx1"/>
                </a:solidFill>
                <a:latin typeface="Times New Roman" panose="02020603050405020304" pitchFamily="18" charset="0"/>
                <a:ea typeface="宋体" panose="02010600030101010101" pitchFamily="2" charset="-122"/>
              </a:rPr>
              <a:t>×</a:t>
            </a:r>
            <a:r>
              <a:rPr lang="zh-CN" altLang="en-US" sz="2000" b="1">
                <a:solidFill>
                  <a:schemeClr val="tx1"/>
                </a:solidFill>
                <a:latin typeface="Times New Roman" panose="02020603050405020304" pitchFamily="18" charset="0"/>
                <a:ea typeface="宋体" panose="02010600030101010101" pitchFamily="2" charset="-122"/>
              </a:rPr>
              <a:t>时钟周期时间）</a:t>
            </a:r>
          </a:p>
        </p:txBody>
      </p:sp>
    </p:spTree>
  </p:cSld>
  <p:clrMapOvr>
    <a:masterClrMapping/>
  </p:clrMapOvr>
  <p:transition>
    <p:pull dir="rd"/>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altLang="zh-CN">
                <a:latin typeface="黑体" panose="02010609060101010101" pitchFamily="49" charset="-122"/>
              </a:rPr>
              <a:t>5.2 Cache</a:t>
            </a:r>
            <a:r>
              <a:rPr lang="zh-CN" altLang="en-US">
                <a:latin typeface="黑体" panose="02010609060101010101" pitchFamily="49" charset="-122"/>
              </a:rPr>
              <a:t>基本知识</a:t>
            </a:r>
          </a:p>
        </p:txBody>
      </p:sp>
      <p:sp>
        <p:nvSpPr>
          <p:cNvPr id="65539" name="Rectangle 3" descr="Rectangle: Click to edit Master text styles&#10;Second level&#10;Third level&#10;Fourth level&#10;Fifth level"/>
          <p:cNvSpPr>
            <a:spLocks noGrp="1" noChangeArrowheads="1"/>
          </p:cNvSpPr>
          <p:nvPr>
            <p:ph type="body" idx="1"/>
          </p:nvPr>
        </p:nvSpPr>
        <p:spPr>
          <a:xfrm>
            <a:off x="1187450" y="1412875"/>
            <a:ext cx="6911975" cy="2447925"/>
          </a:xfrm>
        </p:spPr>
        <p:txBody>
          <a:bodyPr/>
          <a:lstStyle/>
          <a:p>
            <a:pPr eaLnBrk="1" hangingPunct="1">
              <a:buFont typeface="Wingdings" panose="05000000000000000000" pitchFamily="2" charset="2"/>
              <a:buNone/>
            </a:pPr>
            <a:r>
              <a:rPr lang="zh-CN" altLang="en-US" sz="2000" b="1">
                <a:solidFill>
                  <a:srgbClr val="000000"/>
                </a:solidFill>
                <a:latin typeface="宋体" panose="02010600030101010101" pitchFamily="2" charset="-122"/>
                <a:ea typeface="宋体" panose="02010600030101010101" pitchFamily="2" charset="-122"/>
              </a:rPr>
              <a:t>因此：</a:t>
            </a:r>
          </a:p>
          <a:p>
            <a:pPr eaLnBrk="1" hangingPunct="1">
              <a:lnSpc>
                <a:spcPct val="130000"/>
              </a:lnSpc>
              <a:buFont typeface="Wingdings" panose="05000000000000000000" pitchFamily="2" charset="2"/>
              <a:buNone/>
            </a:pPr>
            <a:r>
              <a:rPr lang="en-US" altLang="zh-CN" sz="2000" b="1">
                <a:solidFill>
                  <a:schemeClr val="tx1"/>
                </a:solidFill>
                <a:latin typeface="宋体" panose="02010600030101010101" pitchFamily="2" charset="-122"/>
                <a:ea typeface="宋体" panose="02010600030101010101" pitchFamily="2" charset="-122"/>
              </a:rPr>
              <a:t>CPU</a:t>
            </a:r>
            <a:r>
              <a:rPr lang="zh-CN" altLang="en-US" sz="2000" b="1">
                <a:solidFill>
                  <a:schemeClr val="tx1"/>
                </a:solidFill>
                <a:latin typeface="宋体" panose="02010600030101010101" pitchFamily="2" charset="-122"/>
                <a:ea typeface="宋体" panose="02010600030101010101" pitchFamily="2" charset="-122"/>
              </a:rPr>
              <a:t>时间</a:t>
            </a:r>
            <a:r>
              <a:rPr lang="en-US" altLang="zh-CN" sz="2000" b="1" baseline="-25000">
                <a:solidFill>
                  <a:schemeClr val="tx1"/>
                </a:solidFill>
                <a:latin typeface="宋体" panose="02010600030101010101" pitchFamily="2" charset="-122"/>
                <a:ea typeface="宋体" panose="02010600030101010101" pitchFamily="2" charset="-122"/>
              </a:rPr>
              <a:t>1</a:t>
            </a:r>
            <a:r>
              <a:rPr lang="zh-CN" altLang="en-US" sz="2000" b="1" baseline="-25000">
                <a:solidFill>
                  <a:schemeClr val="tx1"/>
                </a:solidFill>
                <a:latin typeface="宋体" panose="02010600030101010101" pitchFamily="2" charset="-122"/>
                <a:ea typeface="宋体" panose="02010600030101010101" pitchFamily="2" charset="-122"/>
              </a:rPr>
              <a:t>路 </a:t>
            </a:r>
            <a:r>
              <a:rPr lang="zh-CN" altLang="en-US" sz="2000" b="1">
                <a:solidFill>
                  <a:schemeClr val="tx1"/>
                </a:solidFill>
                <a:latin typeface="宋体" panose="02010600030101010101" pitchFamily="2" charset="-122"/>
                <a:ea typeface="宋体" panose="02010600030101010101" pitchFamily="2" charset="-122"/>
              </a:rPr>
              <a:t>＝ </a:t>
            </a:r>
            <a:r>
              <a:rPr lang="en-US" altLang="zh-CN" sz="2000" b="1">
                <a:solidFill>
                  <a:schemeClr val="tx1"/>
                </a:solidFill>
                <a:latin typeface="宋体" panose="02010600030101010101" pitchFamily="2" charset="-122"/>
                <a:ea typeface="宋体" panose="02010600030101010101" pitchFamily="2" charset="-122"/>
              </a:rPr>
              <a:t>IC×(2.0×2</a:t>
            </a:r>
            <a:r>
              <a:rPr lang="zh-CN" altLang="en-US" sz="2000" b="1">
                <a:solidFill>
                  <a:schemeClr val="tx1"/>
                </a:solidFill>
                <a:latin typeface="宋体" panose="02010600030101010101" pitchFamily="2" charset="-122"/>
                <a:ea typeface="宋体" panose="02010600030101010101" pitchFamily="2" charset="-122"/>
              </a:rPr>
              <a:t>＋</a:t>
            </a:r>
            <a:r>
              <a:rPr lang="en-US" altLang="zh-CN" sz="2000" b="1">
                <a:solidFill>
                  <a:schemeClr val="tx1"/>
                </a:solidFill>
                <a:latin typeface="宋体" panose="02010600030101010101" pitchFamily="2" charset="-122"/>
                <a:ea typeface="宋体" panose="02010600030101010101" pitchFamily="2" charset="-122"/>
              </a:rPr>
              <a:t>(1.3×0.014×70))</a:t>
            </a:r>
            <a:br>
              <a:rPr lang="en-US" altLang="zh-CN" sz="2000" b="1">
                <a:solidFill>
                  <a:schemeClr val="tx1"/>
                </a:solidFill>
                <a:latin typeface="宋体" panose="02010600030101010101" pitchFamily="2" charset="-122"/>
                <a:ea typeface="宋体" panose="02010600030101010101" pitchFamily="2" charset="-122"/>
              </a:rPr>
            </a:br>
            <a:r>
              <a:rPr lang="en-US" altLang="zh-CN" sz="2000" b="1">
                <a:solidFill>
                  <a:schemeClr val="tx1"/>
                </a:solidFill>
                <a:latin typeface="宋体" panose="02010600030101010101" pitchFamily="2" charset="-122"/>
                <a:ea typeface="宋体" panose="02010600030101010101" pitchFamily="2" charset="-122"/>
              </a:rPr>
              <a:t>      </a:t>
            </a:r>
            <a:r>
              <a:rPr lang="zh-CN" altLang="en-US" sz="2000" b="1">
                <a:solidFill>
                  <a:schemeClr val="tx1"/>
                </a:solidFill>
                <a:latin typeface="宋体" panose="02010600030101010101" pitchFamily="2" charset="-122"/>
                <a:ea typeface="宋体" panose="02010600030101010101" pitchFamily="2" charset="-122"/>
              </a:rPr>
              <a:t>＝ </a:t>
            </a:r>
            <a:r>
              <a:rPr lang="en-US" altLang="zh-CN" sz="2000" b="1">
                <a:solidFill>
                  <a:schemeClr val="tx1"/>
                </a:solidFill>
                <a:latin typeface="宋体" panose="02010600030101010101" pitchFamily="2" charset="-122"/>
                <a:ea typeface="宋体" panose="02010600030101010101" pitchFamily="2" charset="-122"/>
              </a:rPr>
              <a:t>5.27×IC</a:t>
            </a:r>
          </a:p>
          <a:p>
            <a:pPr eaLnBrk="1" hangingPunct="1">
              <a:lnSpc>
                <a:spcPct val="130000"/>
              </a:lnSpc>
              <a:buFont typeface="Wingdings" panose="05000000000000000000" pitchFamily="2" charset="2"/>
              <a:buNone/>
            </a:pPr>
            <a:r>
              <a:rPr lang="en-US" altLang="zh-CN" sz="2000" b="1">
                <a:solidFill>
                  <a:schemeClr val="tx1"/>
                </a:solidFill>
                <a:latin typeface="宋体" panose="02010600030101010101" pitchFamily="2" charset="-122"/>
                <a:ea typeface="宋体" panose="02010600030101010101" pitchFamily="2" charset="-122"/>
              </a:rPr>
              <a:t>CPU</a:t>
            </a:r>
            <a:r>
              <a:rPr lang="zh-CN" altLang="en-US" sz="2000" b="1">
                <a:solidFill>
                  <a:schemeClr val="tx1"/>
                </a:solidFill>
                <a:latin typeface="宋体" panose="02010600030101010101" pitchFamily="2" charset="-122"/>
                <a:ea typeface="宋体" panose="02010600030101010101" pitchFamily="2" charset="-122"/>
              </a:rPr>
              <a:t>时间</a:t>
            </a:r>
            <a:r>
              <a:rPr lang="en-US" altLang="zh-CN" sz="2000" b="1" baseline="-25000">
                <a:solidFill>
                  <a:schemeClr val="tx1"/>
                </a:solidFill>
                <a:latin typeface="宋体" panose="02010600030101010101" pitchFamily="2" charset="-122"/>
                <a:ea typeface="宋体" panose="02010600030101010101" pitchFamily="2" charset="-122"/>
              </a:rPr>
              <a:t>2</a:t>
            </a:r>
            <a:r>
              <a:rPr lang="zh-CN" altLang="en-US" sz="2000" b="1" baseline="-25000">
                <a:solidFill>
                  <a:schemeClr val="tx1"/>
                </a:solidFill>
                <a:latin typeface="宋体" panose="02010600030101010101" pitchFamily="2" charset="-122"/>
                <a:ea typeface="宋体" panose="02010600030101010101" pitchFamily="2" charset="-122"/>
              </a:rPr>
              <a:t>路 </a:t>
            </a:r>
            <a:r>
              <a:rPr lang="zh-CN" altLang="en-US" sz="2000" b="1">
                <a:solidFill>
                  <a:schemeClr val="tx1"/>
                </a:solidFill>
                <a:latin typeface="宋体" panose="02010600030101010101" pitchFamily="2" charset="-122"/>
                <a:ea typeface="宋体" panose="02010600030101010101" pitchFamily="2" charset="-122"/>
              </a:rPr>
              <a:t>＝ </a:t>
            </a:r>
            <a:r>
              <a:rPr lang="en-US" altLang="zh-CN" sz="2000" b="1">
                <a:solidFill>
                  <a:schemeClr val="tx1"/>
                </a:solidFill>
                <a:latin typeface="宋体" panose="02010600030101010101" pitchFamily="2" charset="-122"/>
                <a:ea typeface="宋体" panose="02010600030101010101" pitchFamily="2" charset="-122"/>
              </a:rPr>
              <a:t>IC×(2.0×2×1.10</a:t>
            </a:r>
            <a:r>
              <a:rPr lang="zh-CN" altLang="en-US" sz="2000" b="1">
                <a:solidFill>
                  <a:schemeClr val="tx1"/>
                </a:solidFill>
                <a:latin typeface="宋体" panose="02010600030101010101" pitchFamily="2" charset="-122"/>
                <a:ea typeface="宋体" panose="02010600030101010101" pitchFamily="2" charset="-122"/>
              </a:rPr>
              <a:t>＋</a:t>
            </a:r>
            <a:r>
              <a:rPr lang="en-US" altLang="zh-CN" sz="2000" b="1">
                <a:solidFill>
                  <a:schemeClr val="tx1"/>
                </a:solidFill>
                <a:latin typeface="宋体" panose="02010600030101010101" pitchFamily="2" charset="-122"/>
                <a:ea typeface="宋体" panose="02010600030101010101" pitchFamily="2" charset="-122"/>
              </a:rPr>
              <a:t>(1.3×0.010×70))</a:t>
            </a:r>
            <a:br>
              <a:rPr lang="en-US" altLang="zh-CN" sz="2000" b="1">
                <a:solidFill>
                  <a:schemeClr val="tx1"/>
                </a:solidFill>
                <a:latin typeface="宋体" panose="02010600030101010101" pitchFamily="2" charset="-122"/>
                <a:ea typeface="宋体" panose="02010600030101010101" pitchFamily="2" charset="-122"/>
              </a:rPr>
            </a:br>
            <a:r>
              <a:rPr lang="en-US" altLang="zh-CN" sz="2000" b="1">
                <a:solidFill>
                  <a:schemeClr val="tx1"/>
                </a:solidFill>
                <a:latin typeface="宋体" panose="02010600030101010101" pitchFamily="2" charset="-122"/>
                <a:ea typeface="宋体" panose="02010600030101010101" pitchFamily="2" charset="-122"/>
              </a:rPr>
              <a:t>      </a:t>
            </a:r>
            <a:r>
              <a:rPr lang="zh-CN" altLang="en-US" sz="2000" b="1">
                <a:solidFill>
                  <a:schemeClr val="tx1"/>
                </a:solidFill>
                <a:latin typeface="宋体" panose="02010600030101010101" pitchFamily="2" charset="-122"/>
                <a:ea typeface="宋体" panose="02010600030101010101" pitchFamily="2" charset="-122"/>
              </a:rPr>
              <a:t>＝ </a:t>
            </a:r>
            <a:r>
              <a:rPr lang="en-US" altLang="zh-CN" sz="2000" b="1">
                <a:solidFill>
                  <a:schemeClr val="tx1"/>
                </a:solidFill>
                <a:latin typeface="宋体" panose="02010600030101010101" pitchFamily="2" charset="-122"/>
                <a:ea typeface="宋体" panose="02010600030101010101" pitchFamily="2" charset="-122"/>
              </a:rPr>
              <a:t>5.31×IC</a:t>
            </a:r>
          </a:p>
          <a:p>
            <a:pPr eaLnBrk="1" hangingPunct="1">
              <a:lnSpc>
                <a:spcPct val="130000"/>
              </a:lnSpc>
              <a:buFont typeface="Wingdings" panose="05000000000000000000" pitchFamily="2" charset="2"/>
              <a:buNone/>
            </a:pPr>
            <a:endParaRPr lang="en-US" altLang="zh-CN" sz="2000" b="1">
              <a:solidFill>
                <a:schemeClr val="tx1"/>
              </a:solidFill>
              <a:latin typeface="宋体" panose="02010600030101010101" pitchFamily="2" charset="-122"/>
              <a:ea typeface="宋体" panose="02010600030101010101" pitchFamily="2" charset="-122"/>
            </a:endParaRPr>
          </a:p>
        </p:txBody>
      </p:sp>
      <p:sp>
        <p:nvSpPr>
          <p:cNvPr id="65540" name="Text Box 9"/>
          <p:cNvSpPr txBox="1">
            <a:spLocks noChangeArrowheads="1"/>
          </p:cNvSpPr>
          <p:nvPr/>
        </p:nvSpPr>
        <p:spPr bwMode="auto">
          <a:xfrm>
            <a:off x="1219200" y="5089525"/>
            <a:ext cx="6248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zh-CN" altLang="en-US" sz="2000" b="1">
                <a:solidFill>
                  <a:schemeClr val="tx1"/>
                </a:solidFill>
                <a:latin typeface="宋体" panose="02010600030101010101" pitchFamily="2" charset="-122"/>
                <a:ea typeface="宋体" panose="02010600030101010101" pitchFamily="2" charset="-122"/>
              </a:rPr>
              <a:t>直接映像</a:t>
            </a:r>
            <a:r>
              <a:rPr lang="en-US" altLang="zh-CN" sz="2000" b="1">
                <a:solidFill>
                  <a:schemeClr val="tx1"/>
                </a:solidFill>
                <a:latin typeface="宋体" panose="02010600030101010101" pitchFamily="2" charset="-122"/>
                <a:ea typeface="宋体" panose="02010600030101010101" pitchFamily="2" charset="-122"/>
              </a:rPr>
              <a:t>Cache</a:t>
            </a:r>
            <a:r>
              <a:rPr lang="zh-CN" altLang="en-US" sz="2000" b="1">
                <a:solidFill>
                  <a:schemeClr val="tx1"/>
                </a:solidFill>
                <a:latin typeface="宋体" panose="02010600030101010101" pitchFamily="2" charset="-122"/>
                <a:ea typeface="宋体" panose="02010600030101010101" pitchFamily="2" charset="-122"/>
              </a:rPr>
              <a:t>的平均性能好一些。</a:t>
            </a:r>
          </a:p>
        </p:txBody>
      </p:sp>
      <p:pic>
        <p:nvPicPr>
          <p:cNvPr id="65541" name="图片 9" descr="未标题-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3643313"/>
            <a:ext cx="5207000" cy="122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dir="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descr="Rectangle: Click to edit Master text styles&#10;Second level&#10;Third level&#10;Fourth level&#10;Fifth level"/>
          <p:cNvSpPr>
            <a:spLocks noGrp="1"/>
          </p:cNvSpPr>
          <p:nvPr>
            <p:ph idx="1"/>
          </p:nvPr>
        </p:nvSpPr>
        <p:spPr>
          <a:xfrm>
            <a:off x="1042988" y="1125538"/>
            <a:ext cx="7343775" cy="4953000"/>
          </a:xfrm>
        </p:spPr>
        <p:txBody>
          <a:bodyPr/>
          <a:lstStyle/>
          <a:p>
            <a:pPr marL="0" indent="0">
              <a:buFont typeface="Wingdings" panose="05000000000000000000" pitchFamily="2" charset="2"/>
              <a:buNone/>
              <a:defRPr/>
            </a:pPr>
            <a:r>
              <a:rPr lang="en-US" altLang="zh-CN" dirty="0">
                <a:solidFill>
                  <a:schemeClr val="tx1"/>
                </a:solidFill>
                <a:latin typeface="黑体" panose="02010609060101010101" pitchFamily="49" charset="-122"/>
              </a:rPr>
              <a:t>1.</a:t>
            </a:r>
            <a:r>
              <a:rPr lang="zh-CN" altLang="en-US" dirty="0">
                <a:solidFill>
                  <a:schemeClr val="tx1"/>
                </a:solidFill>
                <a:latin typeface="黑体" panose="02010609060101010101" pitchFamily="49" charset="-122"/>
              </a:rPr>
              <a:t>存储容量</a:t>
            </a:r>
            <a:r>
              <a:rPr lang="en-US" altLang="zh-CN" dirty="0">
                <a:solidFill>
                  <a:schemeClr val="tx1"/>
                </a:solidFill>
                <a:latin typeface="黑体" panose="02010609060101010101" pitchFamily="49" charset="-122"/>
              </a:rPr>
              <a:t>S</a:t>
            </a:r>
          </a:p>
          <a:p>
            <a:pPr marL="0" indent="0">
              <a:buFont typeface="Wingdings" panose="05000000000000000000" pitchFamily="2" charset="2"/>
              <a:buNone/>
              <a:defRPr/>
            </a:pPr>
            <a:r>
              <a:rPr lang="en-US" altLang="zh-CN" dirty="0">
                <a:solidFill>
                  <a:schemeClr val="tx1"/>
                </a:solidFill>
                <a:latin typeface="黑体" panose="02010609060101010101" pitchFamily="49" charset="-122"/>
              </a:rPr>
              <a:t>      </a:t>
            </a:r>
            <a:r>
              <a:rPr lang="zh-CN" altLang="en-US" dirty="0">
                <a:solidFill>
                  <a:schemeClr val="tx1"/>
                </a:solidFill>
                <a:latin typeface="黑体" panose="02010609060101010101" pitchFamily="49" charset="-122"/>
              </a:rPr>
              <a:t>整个存储系统的容量即为第二级存储器</a:t>
            </a:r>
            <a:r>
              <a:rPr lang="en-US" altLang="zh-CN" dirty="0">
                <a:solidFill>
                  <a:schemeClr val="tx1"/>
                </a:solidFill>
                <a:latin typeface="黑体" panose="02010609060101010101" pitchFamily="49" charset="-122"/>
              </a:rPr>
              <a:t>M2</a:t>
            </a:r>
            <a:r>
              <a:rPr lang="zh-CN" altLang="en-US" dirty="0">
                <a:solidFill>
                  <a:schemeClr val="tx1"/>
                </a:solidFill>
                <a:latin typeface="黑体" panose="02010609060101010101" pitchFamily="49" charset="-122"/>
              </a:rPr>
              <a:t>的容量，即</a:t>
            </a:r>
            <a:r>
              <a:rPr lang="en-US" altLang="zh-CN" dirty="0">
                <a:solidFill>
                  <a:schemeClr val="tx1"/>
                </a:solidFill>
                <a:latin typeface="黑体" panose="02010609060101010101" pitchFamily="49" charset="-122"/>
              </a:rPr>
              <a:t>S=S2.</a:t>
            </a:r>
          </a:p>
          <a:p>
            <a:pPr marL="0" indent="0">
              <a:buFont typeface="Wingdings" panose="05000000000000000000" pitchFamily="2" charset="2"/>
              <a:buNone/>
              <a:defRPr/>
            </a:pPr>
            <a:endParaRPr lang="en-US" altLang="zh-CN" dirty="0">
              <a:solidFill>
                <a:schemeClr val="tx1"/>
              </a:solidFill>
              <a:latin typeface="黑体" panose="02010609060101010101" pitchFamily="49" charset="-122"/>
            </a:endParaRPr>
          </a:p>
          <a:p>
            <a:pPr marL="0" indent="0">
              <a:buFont typeface="Wingdings" panose="05000000000000000000" pitchFamily="2" charset="2"/>
              <a:buNone/>
              <a:defRPr/>
            </a:pPr>
            <a:r>
              <a:rPr lang="en-US" altLang="zh-CN" dirty="0">
                <a:solidFill>
                  <a:schemeClr val="tx1"/>
                </a:solidFill>
                <a:latin typeface="黑体" panose="02010609060101010101" pitchFamily="49" charset="-122"/>
              </a:rPr>
              <a:t>2.</a:t>
            </a:r>
            <a:r>
              <a:rPr lang="zh-CN" altLang="en-US" dirty="0">
                <a:solidFill>
                  <a:schemeClr val="tx1"/>
                </a:solidFill>
                <a:latin typeface="黑体" panose="02010609060101010101" pitchFamily="49" charset="-122"/>
              </a:rPr>
              <a:t>平均每位价格</a:t>
            </a:r>
            <a:endParaRPr lang="en-US" altLang="zh-CN" dirty="0">
              <a:solidFill>
                <a:schemeClr val="tx1"/>
              </a:solidFill>
              <a:latin typeface="黑体" panose="02010609060101010101" pitchFamily="49" charset="-122"/>
            </a:endParaRPr>
          </a:p>
          <a:p>
            <a:pPr marL="0" indent="0">
              <a:buFont typeface="Wingdings" panose="05000000000000000000" pitchFamily="2" charset="2"/>
              <a:buNone/>
              <a:defRPr/>
            </a:pPr>
            <a:endParaRPr lang="en-US" altLang="zh-CN" dirty="0">
              <a:solidFill>
                <a:schemeClr val="tx1"/>
              </a:solidFill>
              <a:latin typeface="黑体" panose="02010609060101010101" pitchFamily="49" charset="-122"/>
            </a:endParaRPr>
          </a:p>
          <a:p>
            <a:pPr>
              <a:defRPr/>
            </a:pPr>
            <a:endParaRPr lang="zh-CN" altLang="en-US" dirty="0"/>
          </a:p>
        </p:txBody>
      </p:sp>
      <p:sp>
        <p:nvSpPr>
          <p:cNvPr id="4" name="Rectangle 2"/>
          <p:cNvSpPr txBox="1">
            <a:spLocks noChangeArrowheads="1"/>
          </p:cNvSpPr>
          <p:nvPr/>
        </p:nvSpPr>
        <p:spPr bwMode="auto">
          <a:xfrm>
            <a:off x="4038600" y="188913"/>
            <a:ext cx="5105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ctr" rtl="0" eaLnBrk="0" fontAlgn="base" hangingPunct="0">
              <a:spcBef>
                <a:spcPct val="0"/>
              </a:spcBef>
              <a:spcAft>
                <a:spcPct val="0"/>
              </a:spcAft>
              <a:defRPr kumimoji="1" sz="2000">
                <a:solidFill>
                  <a:srgbClr val="4F56AD"/>
                </a:solidFill>
                <a:latin typeface="+mj-lt"/>
                <a:ea typeface="+mj-ea"/>
                <a:cs typeface="+mj-cs"/>
              </a:defRPr>
            </a:lvl1pPr>
            <a:lvl2pPr algn="ctr" rtl="0" eaLnBrk="0" fontAlgn="base" hangingPunct="0">
              <a:spcBef>
                <a:spcPct val="0"/>
              </a:spcBef>
              <a:spcAft>
                <a:spcPct val="0"/>
              </a:spcAft>
              <a:defRPr kumimoji="1" sz="2000">
                <a:solidFill>
                  <a:srgbClr val="4F56AD"/>
                </a:solidFill>
                <a:latin typeface="Tahoma" pitchFamily="34" charset="0"/>
                <a:ea typeface="黑体" pitchFamily="2" charset="-122"/>
              </a:defRPr>
            </a:lvl2pPr>
            <a:lvl3pPr algn="ctr" rtl="0" eaLnBrk="0" fontAlgn="base" hangingPunct="0">
              <a:spcBef>
                <a:spcPct val="0"/>
              </a:spcBef>
              <a:spcAft>
                <a:spcPct val="0"/>
              </a:spcAft>
              <a:defRPr kumimoji="1" sz="2000">
                <a:solidFill>
                  <a:srgbClr val="4F56AD"/>
                </a:solidFill>
                <a:latin typeface="Tahoma" pitchFamily="34" charset="0"/>
                <a:ea typeface="黑体" pitchFamily="2" charset="-122"/>
              </a:defRPr>
            </a:lvl3pPr>
            <a:lvl4pPr algn="ctr" rtl="0" eaLnBrk="0" fontAlgn="base" hangingPunct="0">
              <a:spcBef>
                <a:spcPct val="0"/>
              </a:spcBef>
              <a:spcAft>
                <a:spcPct val="0"/>
              </a:spcAft>
              <a:defRPr kumimoji="1" sz="2000">
                <a:solidFill>
                  <a:srgbClr val="4F56AD"/>
                </a:solidFill>
                <a:latin typeface="Tahoma" pitchFamily="34" charset="0"/>
                <a:ea typeface="黑体" pitchFamily="2" charset="-122"/>
              </a:defRPr>
            </a:lvl4pPr>
            <a:lvl5pPr algn="ctr" rtl="0" eaLnBrk="0" fontAlgn="base" hangingPunct="0">
              <a:spcBef>
                <a:spcPct val="0"/>
              </a:spcBef>
              <a:spcAft>
                <a:spcPct val="0"/>
              </a:spcAft>
              <a:defRPr kumimoji="1" sz="2000">
                <a:solidFill>
                  <a:srgbClr val="4F56AD"/>
                </a:solidFill>
                <a:latin typeface="Tahoma" pitchFamily="34" charset="0"/>
                <a:ea typeface="黑体" pitchFamily="2" charset="-122"/>
              </a:defRPr>
            </a:lvl5pPr>
            <a:lvl6pPr marL="457200" algn="ctr" rtl="0" fontAlgn="base">
              <a:spcBef>
                <a:spcPct val="0"/>
              </a:spcBef>
              <a:spcAft>
                <a:spcPct val="0"/>
              </a:spcAft>
              <a:defRPr kumimoji="1" sz="2000">
                <a:solidFill>
                  <a:srgbClr val="4F56AD"/>
                </a:solidFill>
                <a:latin typeface="Tahoma" pitchFamily="34" charset="0"/>
                <a:ea typeface="黑体" pitchFamily="2" charset="-122"/>
              </a:defRPr>
            </a:lvl6pPr>
            <a:lvl7pPr marL="914400" algn="ctr" rtl="0" fontAlgn="base">
              <a:spcBef>
                <a:spcPct val="0"/>
              </a:spcBef>
              <a:spcAft>
                <a:spcPct val="0"/>
              </a:spcAft>
              <a:defRPr kumimoji="1" sz="2000">
                <a:solidFill>
                  <a:srgbClr val="4F56AD"/>
                </a:solidFill>
                <a:latin typeface="Tahoma" pitchFamily="34" charset="0"/>
                <a:ea typeface="黑体" pitchFamily="2" charset="-122"/>
              </a:defRPr>
            </a:lvl7pPr>
            <a:lvl8pPr marL="1371600" algn="ctr" rtl="0" fontAlgn="base">
              <a:spcBef>
                <a:spcPct val="0"/>
              </a:spcBef>
              <a:spcAft>
                <a:spcPct val="0"/>
              </a:spcAft>
              <a:defRPr kumimoji="1" sz="2000">
                <a:solidFill>
                  <a:srgbClr val="4F56AD"/>
                </a:solidFill>
                <a:latin typeface="Tahoma" pitchFamily="34" charset="0"/>
                <a:ea typeface="黑体" pitchFamily="2" charset="-122"/>
              </a:defRPr>
            </a:lvl8pPr>
            <a:lvl9pPr marL="1828800" algn="ctr" rtl="0" fontAlgn="base">
              <a:spcBef>
                <a:spcPct val="0"/>
              </a:spcBef>
              <a:spcAft>
                <a:spcPct val="0"/>
              </a:spcAft>
              <a:defRPr kumimoji="1" sz="2000">
                <a:solidFill>
                  <a:srgbClr val="4F56AD"/>
                </a:solidFill>
                <a:latin typeface="Tahoma" pitchFamily="34" charset="0"/>
                <a:ea typeface="黑体" pitchFamily="2" charset="-122"/>
              </a:defRPr>
            </a:lvl9pPr>
          </a:lstStyle>
          <a:p>
            <a:pPr eaLnBrk="1" hangingPunct="1">
              <a:defRPr/>
            </a:pPr>
            <a:r>
              <a:rPr lang="en-US" altLang="zh-CN" kern="0" dirty="0">
                <a:latin typeface="黑体" panose="02010609060101010101" pitchFamily="49" charset="-122"/>
              </a:rPr>
              <a:t>5.1 </a:t>
            </a:r>
            <a:r>
              <a:rPr lang="zh-CN" altLang="en-US" kern="0" dirty="0">
                <a:latin typeface="黑体" panose="02010609060101010101" pitchFamily="49" charset="-122"/>
              </a:rPr>
              <a:t>存储器的层次结构</a:t>
            </a:r>
          </a:p>
        </p:txBody>
      </p:sp>
      <p:pic>
        <p:nvPicPr>
          <p:cNvPr id="92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4005263"/>
            <a:ext cx="2232025" cy="8937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dir="rd"/>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altLang="zh-CN">
                <a:latin typeface="黑体" panose="02010609060101010101" pitchFamily="49" charset="-122"/>
              </a:rPr>
              <a:t>5.2 Cache</a:t>
            </a:r>
            <a:r>
              <a:rPr lang="zh-CN" altLang="en-US">
                <a:latin typeface="黑体" panose="02010609060101010101" pitchFamily="49" charset="-122"/>
              </a:rPr>
              <a:t>基本知识</a:t>
            </a:r>
          </a:p>
        </p:txBody>
      </p:sp>
      <p:sp>
        <p:nvSpPr>
          <p:cNvPr id="66563" name="Rectangle 3" descr="Rectangle: Click to edit Master text styles&#10;Second level&#10;Third level&#10;Fourth level&#10;Fifth level"/>
          <p:cNvSpPr>
            <a:spLocks noGrp="1" noChangeArrowheads="1"/>
          </p:cNvSpPr>
          <p:nvPr>
            <p:ph type="body" idx="1"/>
          </p:nvPr>
        </p:nvSpPr>
        <p:spPr>
          <a:xfrm>
            <a:off x="1042988" y="1836738"/>
            <a:ext cx="7558087" cy="4256087"/>
          </a:xfrm>
        </p:spPr>
        <p:txBody>
          <a:bodyPr/>
          <a:lstStyle/>
          <a:p>
            <a:pPr marL="457200" indent="-457200" eaLnBrk="1" hangingPunct="1">
              <a:lnSpc>
                <a:spcPct val="110000"/>
              </a:lnSpc>
            </a:pPr>
            <a:r>
              <a:rPr lang="zh-CN" altLang="en-US"/>
              <a:t>平均访存时间＝命中时间＋不命中率</a:t>
            </a:r>
            <a:r>
              <a:rPr lang="en-US" altLang="zh-CN"/>
              <a:t>×</a:t>
            </a:r>
            <a:r>
              <a:rPr lang="zh-CN" altLang="en-US"/>
              <a:t>不命中开销</a:t>
            </a:r>
          </a:p>
          <a:p>
            <a:pPr marL="457200" indent="-457200" eaLnBrk="1" hangingPunct="1">
              <a:lnSpc>
                <a:spcPct val="110000"/>
              </a:lnSpc>
            </a:pPr>
            <a:r>
              <a:rPr lang="zh-CN" altLang="en-US">
                <a:latin typeface="黑体" panose="02010609060101010101" pitchFamily="49" charset="-122"/>
              </a:rPr>
              <a:t>可以从三个方面改进</a:t>
            </a:r>
            <a:r>
              <a:rPr lang="en-US" altLang="zh-CN">
                <a:latin typeface="黑体" panose="02010609060101010101" pitchFamily="49" charset="-122"/>
              </a:rPr>
              <a:t>Cache</a:t>
            </a:r>
            <a:r>
              <a:rPr lang="zh-CN" altLang="en-US">
                <a:latin typeface="黑体" panose="02010609060101010101" pitchFamily="49" charset="-122"/>
              </a:rPr>
              <a:t>的性能：</a:t>
            </a:r>
          </a:p>
          <a:p>
            <a:pPr marL="1085850" lvl="1" indent="-457200" eaLnBrk="1" hangingPunct="1">
              <a:lnSpc>
                <a:spcPct val="110000"/>
              </a:lnSpc>
            </a:pPr>
            <a:r>
              <a:rPr lang="zh-CN" altLang="en-US"/>
              <a:t>降低不命中率</a:t>
            </a:r>
          </a:p>
          <a:p>
            <a:pPr marL="1085850" lvl="1" indent="-457200" eaLnBrk="1" hangingPunct="1">
              <a:lnSpc>
                <a:spcPct val="110000"/>
              </a:lnSpc>
            </a:pPr>
            <a:r>
              <a:rPr lang="zh-CN" altLang="en-US"/>
              <a:t>减少不命中开销</a:t>
            </a:r>
          </a:p>
          <a:p>
            <a:pPr marL="1085850" lvl="1" indent="-457200" eaLnBrk="1" hangingPunct="1">
              <a:lnSpc>
                <a:spcPct val="110000"/>
              </a:lnSpc>
            </a:pPr>
            <a:r>
              <a:rPr lang="zh-CN" altLang="en-US">
                <a:latin typeface="黑体" panose="02010609060101010101" pitchFamily="49" charset="-122"/>
              </a:rPr>
              <a:t>减少</a:t>
            </a:r>
            <a:r>
              <a:rPr lang="en-US" altLang="zh-CN">
                <a:latin typeface="黑体" panose="02010609060101010101" pitchFamily="49" charset="-122"/>
              </a:rPr>
              <a:t>Cache</a:t>
            </a:r>
            <a:r>
              <a:rPr lang="zh-CN" altLang="en-US">
                <a:latin typeface="黑体" panose="02010609060101010101" pitchFamily="49" charset="-122"/>
              </a:rPr>
              <a:t>命中时间</a:t>
            </a:r>
          </a:p>
          <a:p>
            <a:pPr marL="457200" indent="-457200" eaLnBrk="1" hangingPunct="1">
              <a:lnSpc>
                <a:spcPct val="110000"/>
              </a:lnSpc>
            </a:pPr>
            <a:r>
              <a:rPr lang="zh-CN" altLang="en-US">
                <a:latin typeface="黑体" panose="02010609060101010101" pitchFamily="49" charset="-122"/>
              </a:rPr>
              <a:t>下面介绍</a:t>
            </a:r>
            <a:r>
              <a:rPr lang="en-US" altLang="zh-CN">
                <a:latin typeface="黑体" panose="02010609060101010101" pitchFamily="49" charset="-122"/>
              </a:rPr>
              <a:t>17</a:t>
            </a:r>
            <a:r>
              <a:rPr lang="zh-CN" altLang="en-US">
                <a:latin typeface="黑体" panose="02010609060101010101" pitchFamily="49" charset="-122"/>
              </a:rPr>
              <a:t>种</a:t>
            </a:r>
            <a:r>
              <a:rPr lang="en-US" altLang="zh-CN">
                <a:latin typeface="黑体" panose="02010609060101010101" pitchFamily="49" charset="-122"/>
              </a:rPr>
              <a:t>Cache</a:t>
            </a:r>
            <a:r>
              <a:rPr lang="zh-CN" altLang="en-US">
                <a:latin typeface="黑体" panose="02010609060101010101" pitchFamily="49" charset="-122"/>
              </a:rPr>
              <a:t>优化技术</a:t>
            </a:r>
          </a:p>
          <a:p>
            <a:pPr lvl="2" eaLnBrk="1" hangingPunct="1">
              <a:lnSpc>
                <a:spcPct val="110000"/>
              </a:lnSpc>
            </a:pPr>
            <a:r>
              <a:rPr lang="en-US" altLang="zh-CN">
                <a:solidFill>
                  <a:srgbClr val="D60093"/>
                </a:solidFill>
                <a:latin typeface="宋体" panose="02010600030101010101" pitchFamily="2" charset="-122"/>
              </a:rPr>
              <a:t>8</a:t>
            </a:r>
            <a:r>
              <a:rPr lang="zh-CN" altLang="en-US">
                <a:solidFill>
                  <a:srgbClr val="D60093"/>
                </a:solidFill>
                <a:latin typeface="宋体" panose="02010600030101010101" pitchFamily="2" charset="-122"/>
              </a:rPr>
              <a:t>种</a:t>
            </a:r>
            <a:r>
              <a:rPr lang="zh-CN" altLang="en-US">
                <a:latin typeface="宋体" panose="02010600030101010101" pitchFamily="2" charset="-122"/>
              </a:rPr>
              <a:t>用于降低不命中率</a:t>
            </a:r>
          </a:p>
          <a:p>
            <a:pPr lvl="2" eaLnBrk="1" hangingPunct="1">
              <a:lnSpc>
                <a:spcPct val="110000"/>
              </a:lnSpc>
            </a:pPr>
            <a:r>
              <a:rPr lang="en-US" altLang="zh-CN">
                <a:solidFill>
                  <a:srgbClr val="D60093"/>
                </a:solidFill>
                <a:latin typeface="宋体" panose="02010600030101010101" pitchFamily="2" charset="-122"/>
              </a:rPr>
              <a:t>5</a:t>
            </a:r>
            <a:r>
              <a:rPr lang="zh-CN" altLang="en-US">
                <a:solidFill>
                  <a:srgbClr val="D60093"/>
                </a:solidFill>
                <a:latin typeface="宋体" panose="02010600030101010101" pitchFamily="2" charset="-122"/>
              </a:rPr>
              <a:t>种</a:t>
            </a:r>
            <a:r>
              <a:rPr lang="zh-CN" altLang="en-US">
                <a:latin typeface="宋体" panose="02010600030101010101" pitchFamily="2" charset="-122"/>
              </a:rPr>
              <a:t>用于减少不命中开销</a:t>
            </a:r>
          </a:p>
          <a:p>
            <a:pPr lvl="2" eaLnBrk="1" hangingPunct="1">
              <a:lnSpc>
                <a:spcPct val="110000"/>
              </a:lnSpc>
            </a:pPr>
            <a:r>
              <a:rPr lang="en-US" altLang="zh-CN">
                <a:solidFill>
                  <a:srgbClr val="D60093"/>
                </a:solidFill>
                <a:latin typeface="宋体" panose="02010600030101010101" pitchFamily="2" charset="-122"/>
              </a:rPr>
              <a:t>4</a:t>
            </a:r>
            <a:r>
              <a:rPr lang="zh-CN" altLang="en-US">
                <a:solidFill>
                  <a:srgbClr val="D60093"/>
                </a:solidFill>
                <a:latin typeface="宋体" panose="02010600030101010101" pitchFamily="2" charset="-122"/>
              </a:rPr>
              <a:t>种</a:t>
            </a:r>
            <a:r>
              <a:rPr lang="zh-CN" altLang="en-US">
                <a:latin typeface="宋体" panose="02010600030101010101" pitchFamily="2" charset="-122"/>
              </a:rPr>
              <a:t>用于减少命中时间 </a:t>
            </a:r>
          </a:p>
        </p:txBody>
      </p:sp>
      <p:sp>
        <p:nvSpPr>
          <p:cNvPr id="66564" name="Text Box 4"/>
          <p:cNvSpPr txBox="1">
            <a:spLocks noChangeArrowheads="1"/>
          </p:cNvSpPr>
          <p:nvPr/>
        </p:nvSpPr>
        <p:spPr bwMode="auto">
          <a:xfrm>
            <a:off x="684213" y="1284288"/>
            <a:ext cx="684053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2600">
                <a:solidFill>
                  <a:srgbClr val="0000CC"/>
                </a:solidFill>
                <a:latin typeface="黑体" panose="02010609060101010101" pitchFamily="49" charset="-122"/>
              </a:rPr>
              <a:t>5.2.8 </a:t>
            </a:r>
            <a:r>
              <a:rPr lang="zh-CN" altLang="en-US" sz="2600">
                <a:solidFill>
                  <a:srgbClr val="0000CC"/>
                </a:solidFill>
                <a:latin typeface="黑体" panose="02010609060101010101" pitchFamily="49" charset="-122"/>
              </a:rPr>
              <a:t>改进</a:t>
            </a:r>
            <a:r>
              <a:rPr lang="en-US" altLang="zh-CN" sz="2600">
                <a:solidFill>
                  <a:srgbClr val="0000CC"/>
                </a:solidFill>
                <a:latin typeface="黑体" panose="02010609060101010101" pitchFamily="49" charset="-122"/>
              </a:rPr>
              <a:t>Cache</a:t>
            </a:r>
            <a:r>
              <a:rPr lang="zh-CN" altLang="en-US" sz="2600">
                <a:solidFill>
                  <a:srgbClr val="0000CC"/>
                </a:solidFill>
                <a:latin typeface="黑体" panose="02010609060101010101" pitchFamily="49" charset="-122"/>
              </a:rPr>
              <a:t>的性能</a:t>
            </a:r>
          </a:p>
        </p:txBody>
      </p:sp>
    </p:spTree>
  </p:cSld>
  <p:clrMapOvr>
    <a:masterClrMapping/>
  </p:clrMapOvr>
  <p:transition>
    <p:pull dir="rd"/>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 descr="Rectangle: Click to edit Master text styles&#10;Second level&#10;Third level&#10;Fourth level&#10;Fifth level"/>
          <p:cNvSpPr>
            <a:spLocks noGrp="1" noChangeArrowheads="1"/>
          </p:cNvSpPr>
          <p:nvPr>
            <p:ph type="body" idx="1"/>
          </p:nvPr>
        </p:nvSpPr>
        <p:spPr>
          <a:xfrm>
            <a:off x="685800" y="2341563"/>
            <a:ext cx="7773988" cy="4087812"/>
          </a:xfrm>
        </p:spPr>
        <p:txBody>
          <a:bodyPr/>
          <a:lstStyle/>
          <a:p>
            <a:pPr marL="457200" indent="-457200" eaLnBrk="1" hangingPunct="1"/>
            <a:r>
              <a:rPr lang="zh-CN" altLang="en-US"/>
              <a:t>三种类型的不命中</a:t>
            </a:r>
            <a:r>
              <a:rPr lang="en-US" altLang="zh-CN"/>
              <a:t>(3</a:t>
            </a:r>
            <a:r>
              <a:rPr lang="en-US" altLang="zh-CN">
                <a:latin typeface="黑体" panose="02010609060101010101" pitchFamily="49" charset="-122"/>
              </a:rPr>
              <a:t>C</a:t>
            </a:r>
            <a:r>
              <a:rPr lang="en-US" altLang="zh-CN"/>
              <a:t>)</a:t>
            </a:r>
          </a:p>
          <a:p>
            <a:pPr marL="1085850" lvl="1" indent="-457200" eaLnBrk="1" hangingPunct="1"/>
            <a:r>
              <a:rPr lang="zh-CN" altLang="en-US">
                <a:solidFill>
                  <a:srgbClr val="FF0000"/>
                </a:solidFill>
                <a:latin typeface="黑体" panose="02010609060101010101" pitchFamily="49" charset="-122"/>
              </a:rPr>
              <a:t>强制性不命中</a:t>
            </a:r>
            <a:r>
              <a:rPr lang="en-US" altLang="zh-CN">
                <a:latin typeface="黑体" panose="02010609060101010101" pitchFamily="49" charset="-122"/>
              </a:rPr>
              <a:t>(</a:t>
            </a:r>
            <a:r>
              <a:rPr lang="en-US" altLang="zh-CN">
                <a:solidFill>
                  <a:srgbClr val="D60093"/>
                </a:solidFill>
                <a:latin typeface="黑体" panose="02010609060101010101" pitchFamily="49" charset="-122"/>
              </a:rPr>
              <a:t>C</a:t>
            </a:r>
            <a:r>
              <a:rPr lang="en-US" altLang="zh-CN">
                <a:latin typeface="黑体" panose="02010609060101010101" pitchFamily="49" charset="-122"/>
              </a:rPr>
              <a:t>ompulsory miss)</a:t>
            </a:r>
          </a:p>
          <a:p>
            <a:pPr lvl="2" eaLnBrk="1" hangingPunct="1"/>
            <a:r>
              <a:rPr lang="zh-CN" altLang="en-US">
                <a:latin typeface="宋体" panose="02010600030101010101" pitchFamily="2" charset="-122"/>
              </a:rPr>
              <a:t>当第一次访问一个块时，该块不在</a:t>
            </a:r>
            <a:r>
              <a:rPr lang="en-US" altLang="zh-CN">
                <a:latin typeface="宋体" panose="02010600030101010101" pitchFamily="2" charset="-122"/>
              </a:rPr>
              <a:t>Cache</a:t>
            </a:r>
            <a:r>
              <a:rPr lang="zh-CN" altLang="en-US">
                <a:latin typeface="宋体" panose="02010600030101010101" pitchFamily="2" charset="-122"/>
              </a:rPr>
              <a:t>中，需从下一级存储器中调入</a:t>
            </a:r>
            <a:r>
              <a:rPr lang="en-US" altLang="zh-CN">
                <a:latin typeface="宋体" panose="02010600030101010101" pitchFamily="2" charset="-122"/>
              </a:rPr>
              <a:t>Cache</a:t>
            </a:r>
            <a:r>
              <a:rPr lang="zh-CN" altLang="en-US">
                <a:latin typeface="宋体" panose="02010600030101010101" pitchFamily="2" charset="-122"/>
              </a:rPr>
              <a:t>，这就是强制性不命中。  </a:t>
            </a:r>
            <a:r>
              <a:rPr lang="en-US" altLang="zh-CN">
                <a:latin typeface="宋体" panose="02010600030101010101" pitchFamily="2" charset="-122"/>
              </a:rPr>
              <a:t>(</a:t>
            </a:r>
            <a:r>
              <a:rPr lang="zh-CN" altLang="en-US">
                <a:latin typeface="宋体" panose="02010600030101010101" pitchFamily="2" charset="-122"/>
              </a:rPr>
              <a:t>冷启动</a:t>
            </a:r>
            <a:r>
              <a:rPr lang="zh-CN" altLang="en-US"/>
              <a:t>不命中，首次访问不命中）</a:t>
            </a:r>
          </a:p>
          <a:p>
            <a:pPr marL="1085850" lvl="1" indent="-457200" eaLnBrk="1" hangingPunct="1"/>
            <a:r>
              <a:rPr lang="zh-CN" altLang="en-US">
                <a:solidFill>
                  <a:srgbClr val="FF0000"/>
                </a:solidFill>
                <a:latin typeface="黑体" panose="02010609060101010101" pitchFamily="49" charset="-122"/>
              </a:rPr>
              <a:t>容量不命中</a:t>
            </a:r>
            <a:r>
              <a:rPr lang="en-US" altLang="zh-CN">
                <a:latin typeface="黑体" panose="02010609060101010101" pitchFamily="49" charset="-122"/>
              </a:rPr>
              <a:t>(</a:t>
            </a:r>
            <a:r>
              <a:rPr lang="en-US" altLang="zh-CN">
                <a:solidFill>
                  <a:srgbClr val="D60093"/>
                </a:solidFill>
                <a:latin typeface="黑体" panose="02010609060101010101" pitchFamily="49" charset="-122"/>
              </a:rPr>
              <a:t>C</a:t>
            </a:r>
            <a:r>
              <a:rPr lang="en-US" altLang="zh-CN">
                <a:latin typeface="黑体" panose="02010609060101010101" pitchFamily="49" charset="-122"/>
              </a:rPr>
              <a:t>apacity miss ) </a:t>
            </a:r>
          </a:p>
          <a:p>
            <a:pPr lvl="2" eaLnBrk="1" hangingPunct="1"/>
            <a:r>
              <a:rPr lang="zh-CN" altLang="en-US">
                <a:latin typeface="宋体" panose="02010600030101010101" pitchFamily="2" charset="-122"/>
              </a:rPr>
              <a:t>如果程序执行时所需的块不能全部调入</a:t>
            </a:r>
            <a:r>
              <a:rPr lang="en-US" altLang="zh-CN">
                <a:latin typeface="宋体" panose="02010600030101010101" pitchFamily="2" charset="-122"/>
              </a:rPr>
              <a:t>Cache</a:t>
            </a:r>
            <a:r>
              <a:rPr lang="zh-CN" altLang="en-US">
                <a:latin typeface="宋体" panose="02010600030101010101" pitchFamily="2" charset="-122"/>
              </a:rPr>
              <a:t>中，则当某些块被替换后，若又重新被访问，就会发生不命中。这种不命中称为容量不命中。</a:t>
            </a:r>
          </a:p>
        </p:txBody>
      </p:sp>
      <p:sp>
        <p:nvSpPr>
          <p:cNvPr id="67587" name="Text Box 4"/>
          <p:cNvSpPr txBox="1">
            <a:spLocks noChangeArrowheads="1"/>
          </p:cNvSpPr>
          <p:nvPr/>
        </p:nvSpPr>
        <p:spPr bwMode="auto">
          <a:xfrm>
            <a:off x="0" y="1157288"/>
            <a:ext cx="9144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2800">
                <a:solidFill>
                  <a:srgbClr val="000000"/>
                </a:solidFill>
                <a:latin typeface="黑体" panose="02010609060101010101" pitchFamily="49" charset="-122"/>
              </a:rPr>
              <a:t>5.3 </a:t>
            </a:r>
            <a:r>
              <a:rPr lang="zh-CN" altLang="en-US" sz="2800">
                <a:solidFill>
                  <a:srgbClr val="000000"/>
                </a:solidFill>
                <a:latin typeface="黑体" panose="02010609060101010101" pitchFamily="49" charset="-122"/>
              </a:rPr>
              <a:t>降低</a:t>
            </a:r>
            <a:r>
              <a:rPr lang="en-US" altLang="zh-CN" sz="2800">
                <a:solidFill>
                  <a:srgbClr val="000000"/>
                </a:solidFill>
                <a:latin typeface="黑体" panose="02010609060101010101" pitchFamily="49" charset="-122"/>
              </a:rPr>
              <a:t>Cache</a:t>
            </a:r>
            <a:r>
              <a:rPr lang="zh-CN" altLang="en-US" sz="2800">
                <a:solidFill>
                  <a:srgbClr val="000000"/>
                </a:solidFill>
                <a:latin typeface="黑体" panose="02010609060101010101" pitchFamily="49" charset="-122"/>
              </a:rPr>
              <a:t>不命中率</a:t>
            </a:r>
          </a:p>
        </p:txBody>
      </p:sp>
      <p:sp>
        <p:nvSpPr>
          <p:cNvPr id="67588" name="Rectangle 5"/>
          <p:cNvSpPr>
            <a:spLocks noGrp="1" noChangeArrowheads="1"/>
          </p:cNvSpPr>
          <p:nvPr>
            <p:ph type="title"/>
          </p:nvPr>
        </p:nvSpPr>
        <p:spPr/>
        <p:txBody>
          <a:bodyPr/>
          <a:lstStyle/>
          <a:p>
            <a:pPr eaLnBrk="1" hangingPunct="1"/>
            <a:endParaRPr lang="zh-CN" altLang="zh-CN"/>
          </a:p>
        </p:txBody>
      </p:sp>
      <p:sp>
        <p:nvSpPr>
          <p:cNvPr id="67589" name="Text Box 1028"/>
          <p:cNvSpPr txBox="1">
            <a:spLocks noChangeArrowheads="1"/>
          </p:cNvSpPr>
          <p:nvPr/>
        </p:nvSpPr>
        <p:spPr bwMode="auto">
          <a:xfrm>
            <a:off x="684213" y="1860550"/>
            <a:ext cx="684053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2600">
                <a:solidFill>
                  <a:srgbClr val="0000CC"/>
                </a:solidFill>
                <a:latin typeface="黑体" panose="02010609060101010101" pitchFamily="49" charset="-122"/>
              </a:rPr>
              <a:t>5.3.1 </a:t>
            </a:r>
            <a:r>
              <a:rPr lang="zh-CN" altLang="en-US" sz="2600">
                <a:solidFill>
                  <a:srgbClr val="0000CC"/>
                </a:solidFill>
                <a:latin typeface="黑体" panose="02010609060101010101" pitchFamily="49" charset="-122"/>
              </a:rPr>
              <a:t>三种类型的不命中</a:t>
            </a:r>
          </a:p>
        </p:txBody>
      </p:sp>
    </p:spTree>
  </p:cSld>
  <p:clrMapOvr>
    <a:masterClrMapping/>
  </p:clrMapOvr>
  <p:transition>
    <p:pull dir="rd"/>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US" altLang="zh-CN">
                <a:latin typeface="黑体" panose="02010609060101010101" pitchFamily="49" charset="-122"/>
              </a:rPr>
              <a:t>5.3 </a:t>
            </a:r>
            <a:r>
              <a:rPr lang="zh-CN" altLang="en-US">
                <a:latin typeface="黑体" panose="02010609060101010101" pitchFamily="49" charset="-122"/>
              </a:rPr>
              <a:t>降低</a:t>
            </a:r>
            <a:r>
              <a:rPr lang="en-US" altLang="zh-CN">
                <a:latin typeface="黑体" panose="02010609060101010101" pitchFamily="49" charset="-122"/>
              </a:rPr>
              <a:t>Cache</a:t>
            </a:r>
            <a:r>
              <a:rPr lang="zh-CN" altLang="en-US">
                <a:latin typeface="黑体" panose="02010609060101010101" pitchFamily="49" charset="-122"/>
              </a:rPr>
              <a:t>不命中率</a:t>
            </a:r>
          </a:p>
        </p:txBody>
      </p:sp>
      <p:sp>
        <p:nvSpPr>
          <p:cNvPr id="68611" name="Rectangle 3" descr="Rectangle: Click to edit Master text styles&#10;Second level&#10;Third level&#10;Fourth level&#10;Fifth level"/>
          <p:cNvSpPr>
            <a:spLocks noGrp="1" noChangeArrowheads="1"/>
          </p:cNvSpPr>
          <p:nvPr>
            <p:ph type="body" idx="1"/>
          </p:nvPr>
        </p:nvSpPr>
        <p:spPr>
          <a:xfrm>
            <a:off x="971550" y="1412875"/>
            <a:ext cx="7561263" cy="4154488"/>
          </a:xfrm>
        </p:spPr>
        <p:txBody>
          <a:bodyPr/>
          <a:lstStyle/>
          <a:p>
            <a:pPr marL="1085850" lvl="1" indent="-457200" eaLnBrk="1" hangingPunct="1"/>
            <a:r>
              <a:rPr lang="zh-CN" altLang="en-US">
                <a:solidFill>
                  <a:srgbClr val="FF0000"/>
                </a:solidFill>
                <a:latin typeface="黑体" panose="02010609060101010101" pitchFamily="49" charset="-122"/>
              </a:rPr>
              <a:t>冲突不命中</a:t>
            </a:r>
            <a:r>
              <a:rPr lang="en-US" altLang="zh-CN">
                <a:latin typeface="黑体" panose="02010609060101010101" pitchFamily="49" charset="-122"/>
              </a:rPr>
              <a:t>(</a:t>
            </a:r>
            <a:r>
              <a:rPr lang="en-US" altLang="zh-CN">
                <a:solidFill>
                  <a:srgbClr val="D60093"/>
                </a:solidFill>
                <a:latin typeface="黑体" panose="02010609060101010101" pitchFamily="49" charset="-122"/>
              </a:rPr>
              <a:t>C</a:t>
            </a:r>
            <a:r>
              <a:rPr lang="en-US" altLang="zh-CN">
                <a:latin typeface="黑体" panose="02010609060101010101" pitchFamily="49" charset="-122"/>
              </a:rPr>
              <a:t>onflict miss)</a:t>
            </a:r>
          </a:p>
          <a:p>
            <a:pPr lvl="2" eaLnBrk="1" hangingPunct="1"/>
            <a:r>
              <a:rPr lang="zh-CN" altLang="en-US">
                <a:latin typeface="宋体" panose="02010600030101010101" pitchFamily="2" charset="-122"/>
              </a:rPr>
              <a:t>在组相联或直接映像</a:t>
            </a:r>
            <a:r>
              <a:rPr lang="en-US" altLang="zh-CN">
                <a:latin typeface="宋体" panose="02010600030101010101" pitchFamily="2" charset="-122"/>
              </a:rPr>
              <a:t>Cache</a:t>
            </a:r>
            <a:r>
              <a:rPr lang="zh-CN" altLang="en-US">
                <a:latin typeface="宋体" panose="02010600030101010101" pitchFamily="2" charset="-122"/>
              </a:rPr>
              <a:t>中，若太多的块映像到同一组</a:t>
            </a:r>
            <a:r>
              <a:rPr lang="en-US" altLang="zh-CN">
                <a:latin typeface="宋体" panose="02010600030101010101" pitchFamily="2" charset="-122"/>
              </a:rPr>
              <a:t>(</a:t>
            </a:r>
            <a:r>
              <a:rPr lang="zh-CN" altLang="en-US">
                <a:latin typeface="宋体" panose="02010600030101010101" pitchFamily="2" charset="-122"/>
              </a:rPr>
              <a:t>块</a:t>
            </a:r>
            <a:r>
              <a:rPr lang="en-US" altLang="zh-CN">
                <a:latin typeface="宋体" panose="02010600030101010101" pitchFamily="2" charset="-122"/>
              </a:rPr>
              <a:t>)</a:t>
            </a:r>
            <a:r>
              <a:rPr lang="zh-CN" altLang="en-US">
                <a:latin typeface="宋体" panose="02010600030101010101" pitchFamily="2" charset="-122"/>
              </a:rPr>
              <a:t>中，则会出现该组中某个块被别的块替换</a:t>
            </a:r>
            <a:r>
              <a:rPr lang="en-US" altLang="zh-CN">
                <a:latin typeface="宋体" panose="02010600030101010101" pitchFamily="2" charset="-122"/>
              </a:rPr>
              <a:t>(</a:t>
            </a:r>
            <a:r>
              <a:rPr lang="zh-CN" altLang="en-US">
                <a:latin typeface="宋体" panose="02010600030101010101" pitchFamily="2" charset="-122"/>
              </a:rPr>
              <a:t>即使别的组或块有空闲位置</a:t>
            </a:r>
            <a:r>
              <a:rPr lang="en-US" altLang="zh-CN">
                <a:latin typeface="宋体" panose="02010600030101010101" pitchFamily="2" charset="-122"/>
              </a:rPr>
              <a:t>)</a:t>
            </a:r>
            <a:r>
              <a:rPr lang="zh-CN" altLang="en-US">
                <a:latin typeface="宋体" panose="02010600030101010101" pitchFamily="2" charset="-122"/>
              </a:rPr>
              <a:t>，然后又被重新访问的情况。这就是发生了冲突不命中。</a:t>
            </a:r>
          </a:p>
          <a:p>
            <a:pPr lvl="2" eaLnBrk="1" hangingPunct="1">
              <a:buFont typeface="Wingdings" panose="05000000000000000000" pitchFamily="2" charset="2"/>
              <a:buNone/>
            </a:pPr>
            <a:r>
              <a:rPr lang="zh-CN" altLang="en-US">
                <a:latin typeface="宋体" panose="02010600030101010101" pitchFamily="2" charset="-122"/>
              </a:rPr>
              <a:t>       </a:t>
            </a:r>
            <a:r>
              <a:rPr lang="en-US" altLang="zh-CN">
                <a:latin typeface="宋体" panose="02010600030101010101" pitchFamily="2" charset="-122"/>
              </a:rPr>
              <a:t>(</a:t>
            </a:r>
            <a:r>
              <a:rPr lang="zh-CN" altLang="en-US">
                <a:latin typeface="宋体" panose="02010600030101010101" pitchFamily="2" charset="-122"/>
              </a:rPr>
              <a:t>碰撞不命中，干扰不命中</a:t>
            </a:r>
            <a:r>
              <a:rPr lang="en-US" altLang="zh-CN">
                <a:latin typeface="宋体" panose="02010600030101010101" pitchFamily="2" charset="-122"/>
              </a:rPr>
              <a:t>)</a:t>
            </a:r>
          </a:p>
          <a:p>
            <a:pPr marL="457200" indent="-457200" eaLnBrk="1" hangingPunct="1">
              <a:buFont typeface="Wingdings" panose="05000000000000000000" pitchFamily="2" charset="2"/>
              <a:buAutoNum type="arabicPeriod" startAt="2"/>
            </a:pPr>
            <a:r>
              <a:rPr lang="zh-CN" altLang="en-US"/>
              <a:t>三种不命中所占的比例 </a:t>
            </a:r>
          </a:p>
          <a:p>
            <a:pPr marL="1085850" lvl="1" indent="-457200" eaLnBrk="1" hangingPunct="1"/>
            <a:r>
              <a:rPr lang="zh-CN" altLang="en-US">
                <a:solidFill>
                  <a:srgbClr val="002060"/>
                </a:solidFill>
                <a:latin typeface="黑体" panose="02010609060101010101" pitchFamily="49" charset="-122"/>
              </a:rPr>
              <a:t>图示</a:t>
            </a:r>
            <a:r>
              <a:rPr lang="en-US" altLang="zh-CN">
                <a:solidFill>
                  <a:srgbClr val="002060"/>
                </a:solidFill>
                <a:latin typeface="黑体" panose="02010609060101010101" pitchFamily="49" charset="-122"/>
              </a:rPr>
              <a:t>I(</a:t>
            </a:r>
            <a:r>
              <a:rPr lang="zh-CN" altLang="en-US">
                <a:solidFill>
                  <a:srgbClr val="002060"/>
                </a:solidFill>
                <a:latin typeface="黑体" panose="02010609060101010101" pitchFamily="49" charset="-122"/>
              </a:rPr>
              <a:t>绝对值</a:t>
            </a:r>
            <a:r>
              <a:rPr lang="en-US" altLang="zh-CN">
                <a:solidFill>
                  <a:srgbClr val="002060"/>
                </a:solidFill>
                <a:latin typeface="黑体" panose="02010609060101010101" pitchFamily="49" charset="-122"/>
              </a:rPr>
              <a:t>)</a:t>
            </a:r>
          </a:p>
          <a:p>
            <a:pPr marL="1085850" lvl="1" indent="-457200" eaLnBrk="1" hangingPunct="1"/>
            <a:r>
              <a:rPr lang="zh-CN" altLang="en-US">
                <a:solidFill>
                  <a:srgbClr val="002060"/>
                </a:solidFill>
                <a:latin typeface="黑体" panose="02010609060101010101" pitchFamily="49" charset="-122"/>
              </a:rPr>
              <a:t>图示</a:t>
            </a:r>
            <a:r>
              <a:rPr lang="en-US" altLang="zh-CN">
                <a:solidFill>
                  <a:srgbClr val="002060"/>
                </a:solidFill>
                <a:latin typeface="黑体" panose="02010609060101010101" pitchFamily="49" charset="-122"/>
              </a:rPr>
              <a:t>Ⅱ(</a:t>
            </a:r>
            <a:r>
              <a:rPr lang="zh-CN" altLang="en-US">
                <a:solidFill>
                  <a:srgbClr val="002060"/>
                </a:solidFill>
                <a:latin typeface="黑体" panose="02010609060101010101" pitchFamily="49" charset="-122"/>
              </a:rPr>
              <a:t>相对值</a:t>
            </a:r>
            <a:r>
              <a:rPr lang="en-US" altLang="zh-CN">
                <a:solidFill>
                  <a:srgbClr val="002060"/>
                </a:solidFill>
                <a:latin typeface="黑体" panose="02010609060101010101" pitchFamily="49" charset="-122"/>
              </a:rPr>
              <a:t>)</a:t>
            </a:r>
          </a:p>
        </p:txBody>
      </p:sp>
    </p:spTree>
  </p:cSld>
  <p:clrMapOvr>
    <a:masterClrMapping/>
  </p:clrMapOvr>
  <p:transition>
    <p:pull dir="rd"/>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altLang="zh-CN">
                <a:latin typeface="黑体" panose="02010609060101010101" pitchFamily="49" charset="-122"/>
              </a:rPr>
              <a:t>5.3 </a:t>
            </a:r>
            <a:r>
              <a:rPr lang="zh-CN" altLang="en-US">
                <a:latin typeface="黑体" panose="02010609060101010101" pitchFamily="49" charset="-122"/>
              </a:rPr>
              <a:t>降低</a:t>
            </a:r>
            <a:r>
              <a:rPr lang="en-US" altLang="zh-CN">
                <a:latin typeface="黑体" panose="02010609060101010101" pitchFamily="49" charset="-122"/>
              </a:rPr>
              <a:t>Cache</a:t>
            </a:r>
            <a:r>
              <a:rPr lang="zh-CN" altLang="en-US">
                <a:latin typeface="黑体" panose="02010609060101010101" pitchFamily="49" charset="-122"/>
              </a:rPr>
              <a:t>不命中率</a:t>
            </a:r>
          </a:p>
        </p:txBody>
      </p:sp>
      <p:pic>
        <p:nvPicPr>
          <p:cNvPr id="69635" name="Picture 4" descr="5-13"/>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476375" y="1341438"/>
            <a:ext cx="6551613" cy="4608512"/>
          </a:xfrm>
          <a:noFill/>
        </p:spPr>
      </p:pic>
    </p:spTree>
  </p:cSld>
  <p:clrMapOvr>
    <a:masterClrMapping/>
  </p:clrMapOvr>
  <p:transition>
    <p:pull dir="rd"/>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US" altLang="zh-CN">
                <a:latin typeface="黑体" panose="02010609060101010101" pitchFamily="49" charset="-122"/>
              </a:rPr>
              <a:t>5.3 </a:t>
            </a:r>
            <a:r>
              <a:rPr lang="zh-CN" altLang="en-US">
                <a:latin typeface="黑体" panose="02010609060101010101" pitchFamily="49" charset="-122"/>
              </a:rPr>
              <a:t>降低</a:t>
            </a:r>
            <a:r>
              <a:rPr lang="en-US" altLang="zh-CN">
                <a:latin typeface="黑体" panose="02010609060101010101" pitchFamily="49" charset="-122"/>
              </a:rPr>
              <a:t>Cache</a:t>
            </a:r>
            <a:r>
              <a:rPr lang="zh-CN" altLang="en-US">
                <a:latin typeface="黑体" panose="02010609060101010101" pitchFamily="49" charset="-122"/>
              </a:rPr>
              <a:t>不命中率</a:t>
            </a:r>
          </a:p>
        </p:txBody>
      </p:sp>
      <p:pic>
        <p:nvPicPr>
          <p:cNvPr id="70659" name="Picture 4" descr="5-14"/>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547813" y="1268413"/>
            <a:ext cx="6232525" cy="4721225"/>
          </a:xfrm>
          <a:noFill/>
        </p:spPr>
      </p:pic>
    </p:spTree>
  </p:cSld>
  <p:clrMapOvr>
    <a:masterClrMapping/>
  </p:clrMapOvr>
  <p:transition>
    <p:pull dir="rd"/>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altLang="zh-CN">
                <a:latin typeface="黑体" panose="02010609060101010101" pitchFamily="49" charset="-122"/>
              </a:rPr>
              <a:t>5.3 </a:t>
            </a:r>
            <a:r>
              <a:rPr lang="zh-CN" altLang="en-US">
                <a:latin typeface="黑体" panose="02010609060101010101" pitchFamily="49" charset="-122"/>
              </a:rPr>
              <a:t>降低</a:t>
            </a:r>
            <a:r>
              <a:rPr lang="en-US" altLang="zh-CN">
                <a:latin typeface="黑体" panose="02010609060101010101" pitchFamily="49" charset="-122"/>
              </a:rPr>
              <a:t>Cache</a:t>
            </a:r>
            <a:r>
              <a:rPr lang="zh-CN" altLang="en-US">
                <a:latin typeface="黑体" panose="02010609060101010101" pitchFamily="49" charset="-122"/>
              </a:rPr>
              <a:t>不命中率</a:t>
            </a:r>
          </a:p>
        </p:txBody>
      </p:sp>
      <p:sp>
        <p:nvSpPr>
          <p:cNvPr id="71683" name="Rectangle 3" descr="Rectangle: Click to edit Master text styles&#10;Second level&#10;Third level&#10;Fourth level&#10;Fifth level"/>
          <p:cNvSpPr>
            <a:spLocks noGrp="1" noChangeArrowheads="1"/>
          </p:cNvSpPr>
          <p:nvPr>
            <p:ph type="body" idx="1"/>
          </p:nvPr>
        </p:nvSpPr>
        <p:spPr>
          <a:xfrm>
            <a:off x="684213" y="2133600"/>
            <a:ext cx="7704137" cy="2665413"/>
          </a:xfrm>
        </p:spPr>
        <p:txBody>
          <a:bodyPr/>
          <a:lstStyle/>
          <a:p>
            <a:pPr marL="1085850" lvl="1" indent="-457200" eaLnBrk="1" hangingPunct="1">
              <a:lnSpc>
                <a:spcPct val="130000"/>
              </a:lnSpc>
            </a:pPr>
            <a:r>
              <a:rPr lang="zh-CN" altLang="en-US">
                <a:solidFill>
                  <a:srgbClr val="D60093"/>
                </a:solidFill>
              </a:rPr>
              <a:t>可以看出：</a:t>
            </a:r>
          </a:p>
          <a:p>
            <a:pPr lvl="2" eaLnBrk="1" hangingPunct="1">
              <a:lnSpc>
                <a:spcPct val="130000"/>
              </a:lnSpc>
            </a:pPr>
            <a:r>
              <a:rPr lang="zh-CN" altLang="en-US">
                <a:latin typeface="宋体" panose="02010600030101010101" pitchFamily="2" charset="-122"/>
              </a:rPr>
              <a:t>相联度越高，冲突不命中就越少；</a:t>
            </a:r>
          </a:p>
          <a:p>
            <a:pPr lvl="2" eaLnBrk="1" hangingPunct="1">
              <a:lnSpc>
                <a:spcPct val="130000"/>
              </a:lnSpc>
            </a:pPr>
            <a:r>
              <a:rPr lang="zh-CN" altLang="en-US">
                <a:latin typeface="宋体" panose="02010600030101010101" pitchFamily="2" charset="-122"/>
              </a:rPr>
              <a:t>强制性不命中和容量不命中不受相联度的影响；</a:t>
            </a:r>
          </a:p>
          <a:p>
            <a:pPr lvl="2" eaLnBrk="1" hangingPunct="1">
              <a:lnSpc>
                <a:spcPct val="130000"/>
              </a:lnSpc>
            </a:pPr>
            <a:r>
              <a:rPr lang="zh-CN" altLang="en-US">
                <a:latin typeface="宋体" panose="02010600030101010101" pitchFamily="2" charset="-122"/>
              </a:rPr>
              <a:t>强制性不命中不受</a:t>
            </a:r>
            <a:r>
              <a:rPr lang="en-US" altLang="zh-CN">
                <a:latin typeface="宋体" panose="02010600030101010101" pitchFamily="2" charset="-122"/>
              </a:rPr>
              <a:t>Cache</a:t>
            </a:r>
            <a:r>
              <a:rPr lang="zh-CN" altLang="en-US">
                <a:latin typeface="宋体" panose="02010600030101010101" pitchFamily="2" charset="-122"/>
              </a:rPr>
              <a:t>容量的影响，但容量不命中却随着容量的增加而减少。</a:t>
            </a:r>
          </a:p>
        </p:txBody>
      </p:sp>
    </p:spTree>
  </p:cSld>
  <p:clrMapOvr>
    <a:masterClrMapping/>
  </p:clrMapOvr>
  <p:transition>
    <p:pull dir="rd"/>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en-US" altLang="zh-CN">
                <a:latin typeface="黑体" panose="02010609060101010101" pitchFamily="49" charset="-122"/>
              </a:rPr>
              <a:t>5.3 </a:t>
            </a:r>
            <a:r>
              <a:rPr lang="zh-CN" altLang="en-US">
                <a:latin typeface="黑体" panose="02010609060101010101" pitchFamily="49" charset="-122"/>
              </a:rPr>
              <a:t>降低</a:t>
            </a:r>
            <a:r>
              <a:rPr lang="en-US" altLang="zh-CN">
                <a:latin typeface="黑体" panose="02010609060101010101" pitchFamily="49" charset="-122"/>
              </a:rPr>
              <a:t>Cache</a:t>
            </a:r>
            <a:r>
              <a:rPr lang="zh-CN" altLang="en-US">
                <a:latin typeface="黑体" panose="02010609060101010101" pitchFamily="49" charset="-122"/>
              </a:rPr>
              <a:t>失效率的方法</a:t>
            </a:r>
          </a:p>
        </p:txBody>
      </p:sp>
      <p:sp>
        <p:nvSpPr>
          <p:cNvPr id="52227" name="Rectangle 3" descr="Rectangle: Click to edit Master text styles&#10;Second level&#10;Third level&#10;Fourth level&#10;Fifth level"/>
          <p:cNvSpPr>
            <a:spLocks noGrp="1" noChangeArrowheads="1"/>
          </p:cNvSpPr>
          <p:nvPr>
            <p:ph type="body" idx="1"/>
          </p:nvPr>
        </p:nvSpPr>
        <p:spPr>
          <a:xfrm>
            <a:off x="684213" y="1125538"/>
            <a:ext cx="7989887" cy="5399087"/>
          </a:xfrm>
        </p:spPr>
        <p:txBody>
          <a:bodyPr/>
          <a:lstStyle/>
          <a:p>
            <a:pPr lvl="1" eaLnBrk="1" hangingPunct="1">
              <a:lnSpc>
                <a:spcPct val="130000"/>
              </a:lnSpc>
              <a:defRPr/>
            </a:pPr>
            <a:r>
              <a:rPr lang="zh-CN" altLang="en-US" dirty="0"/>
              <a:t>减少三种失效的方法</a:t>
            </a:r>
          </a:p>
          <a:p>
            <a:pPr lvl="2" eaLnBrk="1" hangingPunct="1">
              <a:lnSpc>
                <a:spcPct val="130000"/>
              </a:lnSpc>
              <a:defRPr/>
            </a:pPr>
            <a:r>
              <a:rPr lang="zh-CN" altLang="en-US" dirty="0"/>
              <a:t>强制性失效  </a:t>
            </a:r>
            <a:r>
              <a:rPr lang="en-US" altLang="zh-CN" dirty="0">
                <a:sym typeface="Wingdings" panose="05000000000000000000" pitchFamily="2" charset="2"/>
              </a:rPr>
              <a:t>  ?</a:t>
            </a:r>
            <a:endParaRPr lang="en-US" altLang="zh-CN" dirty="0"/>
          </a:p>
          <a:p>
            <a:pPr lvl="2" eaLnBrk="1" hangingPunct="1">
              <a:lnSpc>
                <a:spcPct val="130000"/>
              </a:lnSpc>
              <a:defRPr/>
            </a:pPr>
            <a:r>
              <a:rPr lang="zh-CN" altLang="en-US" dirty="0"/>
              <a:t>容量失效</a:t>
            </a:r>
            <a:r>
              <a:rPr lang="en-US" altLang="zh-CN" dirty="0"/>
              <a:t> </a:t>
            </a:r>
            <a:r>
              <a:rPr lang="en-US" altLang="zh-CN" dirty="0">
                <a:sym typeface="Wingdings" panose="05000000000000000000" pitchFamily="2" charset="2"/>
              </a:rPr>
              <a:t> ?</a:t>
            </a:r>
            <a:endParaRPr lang="zh-CN" altLang="en-US" dirty="0"/>
          </a:p>
          <a:p>
            <a:pPr lvl="2" eaLnBrk="1" hangingPunct="1">
              <a:lnSpc>
                <a:spcPct val="130000"/>
              </a:lnSpc>
              <a:defRPr/>
            </a:pPr>
            <a:r>
              <a:rPr lang="zh-CN" altLang="en-US" dirty="0"/>
              <a:t>冲突失效 </a:t>
            </a:r>
            <a:r>
              <a:rPr lang="en-US" altLang="zh-CN" dirty="0">
                <a:sym typeface="Wingdings" panose="05000000000000000000" pitchFamily="2" charset="2"/>
              </a:rPr>
              <a:t> ?</a:t>
            </a:r>
            <a:endParaRPr lang="zh-CN" altLang="en-US" dirty="0"/>
          </a:p>
          <a:p>
            <a:pPr lvl="2" eaLnBrk="1" hangingPunct="1">
              <a:lnSpc>
                <a:spcPct val="130000"/>
              </a:lnSpc>
              <a:buFont typeface="Wingdings" panose="05000000000000000000" pitchFamily="2" charset="2"/>
              <a:buNone/>
              <a:defRPr/>
            </a:pPr>
            <a:r>
              <a:rPr lang="zh-CN" altLang="en-US" dirty="0"/>
              <a:t>　　　　　</a:t>
            </a:r>
          </a:p>
          <a:p>
            <a:pPr lvl="1" eaLnBrk="1" hangingPunct="1">
              <a:lnSpc>
                <a:spcPct val="130000"/>
              </a:lnSpc>
              <a:defRPr/>
            </a:pPr>
            <a:r>
              <a:rPr lang="en-US" altLang="zh-CN" dirty="0"/>
              <a:t> </a:t>
            </a:r>
            <a:r>
              <a:rPr lang="zh-CN" altLang="en-US" dirty="0"/>
              <a:t>代价？</a:t>
            </a:r>
            <a:endParaRPr lang="en-US" altLang="zh-CN" dirty="0"/>
          </a:p>
          <a:p>
            <a:pPr lvl="1" eaLnBrk="1" hangingPunct="1">
              <a:lnSpc>
                <a:spcPct val="130000"/>
              </a:lnSpc>
              <a:defRPr/>
            </a:pPr>
            <a:endParaRPr lang="zh-CN" altLang="en-US" dirty="0"/>
          </a:p>
          <a:p>
            <a:pPr eaLnBrk="1" hangingPunct="1">
              <a:lnSpc>
                <a:spcPct val="130000"/>
              </a:lnSpc>
              <a:defRPr/>
            </a:pPr>
            <a:endParaRPr lang="zh-CN" altLang="en-US" dirty="0"/>
          </a:p>
          <a:p>
            <a:pPr marL="0" indent="0" eaLnBrk="1" hangingPunct="1">
              <a:lnSpc>
                <a:spcPct val="130000"/>
              </a:lnSpc>
              <a:buFont typeface="Wingdings" panose="05000000000000000000" pitchFamily="2" charset="2"/>
              <a:buNone/>
              <a:defRPr/>
            </a:pPr>
            <a:endParaRPr lang="zh-CN" altLang="en-US" dirty="0"/>
          </a:p>
          <a:p>
            <a:pPr marL="0" indent="0" eaLnBrk="1" hangingPunct="1">
              <a:lnSpc>
                <a:spcPct val="130000"/>
              </a:lnSpc>
              <a:buFont typeface="Wingdings" panose="05000000000000000000" pitchFamily="2" charset="2"/>
              <a:buNone/>
              <a:defRPr/>
            </a:pPr>
            <a:endParaRPr lang="zh-CN" altLang="en-US" dirty="0"/>
          </a:p>
          <a:p>
            <a:pPr marL="0" indent="0" eaLnBrk="1" hangingPunct="1">
              <a:lnSpc>
                <a:spcPct val="130000"/>
              </a:lnSpc>
              <a:buFont typeface="Wingdings" panose="05000000000000000000" pitchFamily="2" charset="2"/>
              <a:buNone/>
              <a:defRPr/>
            </a:pPr>
            <a:endParaRPr lang="en-US" altLang="zh-CN" dirty="0"/>
          </a:p>
        </p:txBody>
      </p:sp>
      <p:pic>
        <p:nvPicPr>
          <p:cNvPr id="72708"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24300" y="4002088"/>
            <a:ext cx="3330575"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dir="rd"/>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altLang="zh-CN">
                <a:latin typeface="黑体" panose="02010609060101010101" pitchFamily="49" charset="-122"/>
              </a:rPr>
              <a:t>5.3 </a:t>
            </a:r>
            <a:r>
              <a:rPr lang="zh-CN" altLang="en-US">
                <a:latin typeface="黑体" panose="02010609060101010101" pitchFamily="49" charset="-122"/>
              </a:rPr>
              <a:t>降低</a:t>
            </a:r>
            <a:r>
              <a:rPr lang="en-US" altLang="zh-CN">
                <a:latin typeface="黑体" panose="02010609060101010101" pitchFamily="49" charset="-122"/>
              </a:rPr>
              <a:t>Cache</a:t>
            </a:r>
            <a:r>
              <a:rPr lang="zh-CN" altLang="en-US">
                <a:latin typeface="黑体" panose="02010609060101010101" pitchFamily="49" charset="-122"/>
              </a:rPr>
              <a:t>不命中率</a:t>
            </a:r>
          </a:p>
        </p:txBody>
      </p:sp>
      <p:sp>
        <p:nvSpPr>
          <p:cNvPr id="74755" name="Rectangle 3" descr="Rectangle: Click to edit Master text styles&#10;Second level&#10;Third level&#10;Fourth level&#10;Fifth level"/>
          <p:cNvSpPr>
            <a:spLocks noGrp="1" noChangeArrowheads="1"/>
          </p:cNvSpPr>
          <p:nvPr>
            <p:ph type="body" idx="1"/>
          </p:nvPr>
        </p:nvSpPr>
        <p:spPr>
          <a:xfrm>
            <a:off x="685800" y="1916113"/>
            <a:ext cx="7772400" cy="4537075"/>
          </a:xfrm>
        </p:spPr>
        <p:txBody>
          <a:bodyPr/>
          <a:lstStyle/>
          <a:p>
            <a:pPr marL="457200" indent="-457200" eaLnBrk="1" hangingPunct="1">
              <a:lnSpc>
                <a:spcPct val="100000"/>
              </a:lnSpc>
            </a:pPr>
            <a:r>
              <a:rPr lang="zh-CN" altLang="en-US">
                <a:solidFill>
                  <a:schemeClr val="bg1"/>
                </a:solidFill>
                <a:hlinkClick r:id="rId2" action="ppaction://hlinkfile"/>
              </a:rPr>
              <a:t>不命中率与块大小的关系</a:t>
            </a:r>
            <a:endParaRPr lang="zh-CN" altLang="en-US">
              <a:solidFill>
                <a:schemeClr val="bg1"/>
              </a:solidFill>
            </a:endParaRPr>
          </a:p>
          <a:p>
            <a:pPr marL="1085850" lvl="1" indent="-457200" eaLnBrk="1" hangingPunct="1">
              <a:lnSpc>
                <a:spcPct val="100000"/>
              </a:lnSpc>
            </a:pPr>
            <a:r>
              <a:rPr lang="zh-CN" altLang="en-US">
                <a:latin typeface="黑体" panose="02010609060101010101" pitchFamily="49" charset="-122"/>
              </a:rPr>
              <a:t>对于给定的</a:t>
            </a:r>
            <a:r>
              <a:rPr lang="en-US" altLang="zh-CN">
                <a:latin typeface="黑体" panose="02010609060101010101" pitchFamily="49" charset="-122"/>
              </a:rPr>
              <a:t>Cache</a:t>
            </a:r>
            <a:r>
              <a:rPr lang="zh-CN" altLang="en-US">
                <a:latin typeface="黑体" panose="02010609060101010101" pitchFamily="49" charset="-122"/>
              </a:rPr>
              <a:t>容量，当块大小增加时，不命中率开始是下降，后来反而上升了。</a:t>
            </a:r>
          </a:p>
          <a:p>
            <a:pPr marL="1085850" lvl="1" indent="-457200" eaLnBrk="1" hangingPunct="1">
              <a:lnSpc>
                <a:spcPct val="100000"/>
              </a:lnSpc>
              <a:buFont typeface="Wingdings" panose="05000000000000000000" pitchFamily="2" charset="2"/>
              <a:buNone/>
            </a:pPr>
            <a:r>
              <a:rPr lang="zh-CN" altLang="en-US">
                <a:solidFill>
                  <a:srgbClr val="D60093"/>
                </a:solidFill>
              </a:rPr>
              <a:t>     原因：</a:t>
            </a:r>
          </a:p>
          <a:p>
            <a:pPr lvl="2" eaLnBrk="1" hangingPunct="1">
              <a:lnSpc>
                <a:spcPct val="100000"/>
              </a:lnSpc>
            </a:pPr>
            <a:r>
              <a:rPr lang="zh-CN" altLang="en-US">
                <a:latin typeface="宋体" panose="02010600030101010101" pitchFamily="2" charset="-122"/>
              </a:rPr>
              <a:t>一方面它减少了强制性不命中；</a:t>
            </a:r>
          </a:p>
          <a:p>
            <a:pPr lvl="2" eaLnBrk="1" hangingPunct="1">
              <a:lnSpc>
                <a:spcPct val="100000"/>
              </a:lnSpc>
            </a:pPr>
            <a:r>
              <a:rPr lang="zh-CN" altLang="en-US">
                <a:latin typeface="宋体" panose="02010600030101010101" pitchFamily="2" charset="-122"/>
              </a:rPr>
              <a:t>另一方面，由于增加块大小会减少</a:t>
            </a:r>
            <a:r>
              <a:rPr lang="en-US" altLang="zh-CN">
                <a:latin typeface="宋体" panose="02010600030101010101" pitchFamily="2" charset="-122"/>
              </a:rPr>
              <a:t>Cache</a:t>
            </a:r>
            <a:r>
              <a:rPr lang="zh-CN" altLang="en-US">
                <a:latin typeface="宋体" panose="02010600030101010101" pitchFamily="2" charset="-122"/>
              </a:rPr>
              <a:t>中块的数目，所以有可能会增加冲突不命中。</a:t>
            </a:r>
            <a:r>
              <a:rPr lang="zh-CN" altLang="en-US"/>
              <a:t> </a:t>
            </a:r>
            <a:endParaRPr lang="zh-CN" altLang="en-US">
              <a:latin typeface="黑体" panose="02010609060101010101" pitchFamily="49" charset="-122"/>
            </a:endParaRPr>
          </a:p>
          <a:p>
            <a:pPr marL="1085850" lvl="1" indent="-457200" eaLnBrk="1" hangingPunct="1">
              <a:lnSpc>
                <a:spcPct val="100000"/>
              </a:lnSpc>
            </a:pPr>
            <a:r>
              <a:rPr lang="en-US" altLang="zh-CN">
                <a:latin typeface="黑体" panose="02010609060101010101" pitchFamily="49" charset="-122"/>
              </a:rPr>
              <a:t>Cache</a:t>
            </a:r>
            <a:r>
              <a:rPr lang="zh-CN" altLang="en-US">
                <a:latin typeface="黑体" panose="02010609060101010101" pitchFamily="49" charset="-122"/>
              </a:rPr>
              <a:t>容量越大，使不命中率达到最低的块大小就越大。</a:t>
            </a:r>
          </a:p>
          <a:p>
            <a:pPr marL="457200" indent="-457200" eaLnBrk="1" hangingPunct="1">
              <a:lnSpc>
                <a:spcPct val="100000"/>
              </a:lnSpc>
            </a:pPr>
            <a:r>
              <a:rPr lang="zh-CN" altLang="en-US"/>
              <a:t>增加块大小会增加不命中开销</a:t>
            </a:r>
          </a:p>
        </p:txBody>
      </p:sp>
      <p:sp>
        <p:nvSpPr>
          <p:cNvPr id="74756" name="Text Box 4"/>
          <p:cNvSpPr txBox="1">
            <a:spLocks noChangeArrowheads="1"/>
          </p:cNvSpPr>
          <p:nvPr/>
        </p:nvSpPr>
        <p:spPr bwMode="auto">
          <a:xfrm>
            <a:off x="684213" y="1284288"/>
            <a:ext cx="684053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2600">
                <a:solidFill>
                  <a:srgbClr val="0000CC"/>
                </a:solidFill>
                <a:latin typeface="黑体" panose="02010609060101010101" pitchFamily="49" charset="-122"/>
              </a:rPr>
              <a:t>5.3.2 </a:t>
            </a:r>
            <a:r>
              <a:rPr lang="zh-CN" altLang="en-US" sz="2600">
                <a:solidFill>
                  <a:srgbClr val="0000CC"/>
                </a:solidFill>
                <a:latin typeface="黑体" panose="02010609060101010101" pitchFamily="49" charset="-122"/>
              </a:rPr>
              <a:t>增加</a:t>
            </a:r>
            <a:r>
              <a:rPr lang="en-US" altLang="zh-CN" sz="2600">
                <a:solidFill>
                  <a:srgbClr val="0000CC"/>
                </a:solidFill>
                <a:latin typeface="黑体" panose="02010609060101010101" pitchFamily="49" charset="-122"/>
              </a:rPr>
              <a:t>Cache</a:t>
            </a:r>
            <a:r>
              <a:rPr lang="zh-CN" altLang="en-US" sz="2600">
                <a:solidFill>
                  <a:srgbClr val="0000CC"/>
                </a:solidFill>
                <a:latin typeface="黑体" panose="02010609060101010101" pitchFamily="49" charset="-122"/>
              </a:rPr>
              <a:t>块大小</a:t>
            </a:r>
          </a:p>
        </p:txBody>
      </p:sp>
    </p:spTree>
  </p:cSld>
  <p:clrMapOvr>
    <a:masterClrMapping/>
  </p:clrMapOvr>
  <p:transition>
    <p:pull dir="rd"/>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8"/>
          <p:cNvSpPr>
            <a:spLocks noChangeArrowheads="1"/>
          </p:cNvSpPr>
          <p:nvPr/>
        </p:nvSpPr>
        <p:spPr bwMode="auto">
          <a:xfrm>
            <a:off x="1258888" y="1557338"/>
            <a:ext cx="6481762" cy="4176712"/>
          </a:xfrm>
          <a:prstGeom prst="rect">
            <a:avLst/>
          </a:prstGeom>
          <a:solidFill>
            <a:srgbClr val="CAF5F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a:solidFill>
                <a:schemeClr val="tx1"/>
              </a:solidFill>
            </a:endParaRPr>
          </a:p>
        </p:txBody>
      </p:sp>
      <p:sp>
        <p:nvSpPr>
          <p:cNvPr id="75779" name="Rectangle 2"/>
          <p:cNvSpPr>
            <a:spLocks noGrp="1" noChangeArrowheads="1"/>
          </p:cNvSpPr>
          <p:nvPr>
            <p:ph type="title"/>
          </p:nvPr>
        </p:nvSpPr>
        <p:spPr/>
        <p:txBody>
          <a:bodyPr/>
          <a:lstStyle/>
          <a:p>
            <a:pPr eaLnBrk="1" hangingPunct="1"/>
            <a:r>
              <a:rPr lang="en-US" altLang="zh-CN">
                <a:latin typeface="黑体" panose="02010609060101010101" pitchFamily="49" charset="-122"/>
              </a:rPr>
              <a:t>5.3 </a:t>
            </a:r>
            <a:r>
              <a:rPr lang="zh-CN" altLang="en-US">
                <a:latin typeface="黑体" panose="02010609060101010101" pitchFamily="49" charset="-122"/>
              </a:rPr>
              <a:t>降低</a:t>
            </a:r>
            <a:r>
              <a:rPr lang="en-US" altLang="zh-CN">
                <a:latin typeface="黑体" panose="02010609060101010101" pitchFamily="49" charset="-122"/>
              </a:rPr>
              <a:t>Cache</a:t>
            </a:r>
            <a:r>
              <a:rPr lang="zh-CN" altLang="en-US">
                <a:latin typeface="黑体" panose="02010609060101010101" pitchFamily="49" charset="-122"/>
              </a:rPr>
              <a:t>不命中率</a:t>
            </a:r>
          </a:p>
        </p:txBody>
      </p:sp>
      <p:graphicFrame>
        <p:nvGraphicFramePr>
          <p:cNvPr id="75780" name="Object 6"/>
          <p:cNvGraphicFramePr>
            <a:graphicFrameLocks noChangeAspect="1"/>
          </p:cNvGraphicFramePr>
          <p:nvPr>
            <p:ph idx="1"/>
          </p:nvPr>
        </p:nvGraphicFramePr>
        <p:xfrm>
          <a:off x="1619250" y="1916113"/>
          <a:ext cx="5759450" cy="3629025"/>
        </p:xfrm>
        <a:graphic>
          <a:graphicData uri="http://schemas.openxmlformats.org/presentationml/2006/ole">
            <mc:AlternateContent xmlns:mc="http://schemas.openxmlformats.org/markup-compatibility/2006">
              <mc:Choice xmlns:v="urn:schemas-microsoft-com:vml" Requires="v">
                <p:oleObj spid="_x0000_s75782" name="图片" r:id="rId3" imgW="3596640" imgH="2264664" progId="Word.Picture.8">
                  <p:embed/>
                </p:oleObj>
              </mc:Choice>
              <mc:Fallback>
                <p:oleObj name="图片" r:id="rId3" imgW="3596640" imgH="2264664" progId="Word.Picture.8">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1916113"/>
                        <a:ext cx="5759450" cy="3629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5781" name="Text Box 9"/>
          <p:cNvSpPr txBox="1">
            <a:spLocks noChangeArrowheads="1"/>
          </p:cNvSpPr>
          <p:nvPr/>
        </p:nvSpPr>
        <p:spPr bwMode="auto">
          <a:xfrm>
            <a:off x="3059113" y="5661025"/>
            <a:ext cx="4679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zh-CN" altLang="en-US" sz="2000" b="1">
                <a:solidFill>
                  <a:schemeClr val="tx1"/>
                </a:solidFill>
                <a:ea typeface="宋体" panose="02010600030101010101" pitchFamily="2" charset="-122"/>
              </a:rPr>
              <a:t>不命中率随块大小变化的曲线</a:t>
            </a:r>
            <a:r>
              <a:rPr lang="zh-CN" altLang="en-US">
                <a:solidFill>
                  <a:schemeClr val="tx1"/>
                </a:solidFill>
              </a:rPr>
              <a:t> </a:t>
            </a:r>
          </a:p>
        </p:txBody>
      </p:sp>
    </p:spTree>
  </p:cSld>
  <p:clrMapOvr>
    <a:masterClrMapping/>
  </p:clrMapOvr>
  <p:transition>
    <p:pull dir="rd"/>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80"/>
          <p:cNvSpPr>
            <a:spLocks noChangeArrowheads="1"/>
          </p:cNvSpPr>
          <p:nvPr/>
        </p:nvSpPr>
        <p:spPr bwMode="auto">
          <a:xfrm>
            <a:off x="900113" y="1916113"/>
            <a:ext cx="7561262" cy="116046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a:solidFill>
                <a:schemeClr val="tx1"/>
              </a:solidFill>
            </a:endParaRPr>
          </a:p>
        </p:txBody>
      </p:sp>
      <p:sp>
        <p:nvSpPr>
          <p:cNvPr id="76803" name="Rectangle 79"/>
          <p:cNvSpPr>
            <a:spLocks noChangeArrowheads="1"/>
          </p:cNvSpPr>
          <p:nvPr/>
        </p:nvSpPr>
        <p:spPr bwMode="auto">
          <a:xfrm>
            <a:off x="900113" y="1916113"/>
            <a:ext cx="1247775" cy="4035425"/>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a:solidFill>
                <a:schemeClr val="tx1"/>
              </a:solidFill>
            </a:endParaRPr>
          </a:p>
        </p:txBody>
      </p:sp>
      <p:sp>
        <p:nvSpPr>
          <p:cNvPr id="76804" name="Rectangle 63"/>
          <p:cNvSpPr>
            <a:spLocks noGrp="1" noChangeArrowheads="1"/>
          </p:cNvSpPr>
          <p:nvPr>
            <p:ph type="title"/>
          </p:nvPr>
        </p:nvSpPr>
        <p:spPr/>
        <p:txBody>
          <a:bodyPr/>
          <a:lstStyle/>
          <a:p>
            <a:pPr eaLnBrk="1" hangingPunct="1"/>
            <a:r>
              <a:rPr lang="en-US" altLang="zh-CN">
                <a:latin typeface="黑体" panose="02010609060101010101" pitchFamily="49" charset="-122"/>
              </a:rPr>
              <a:t>5.3 </a:t>
            </a:r>
            <a:r>
              <a:rPr lang="zh-CN" altLang="en-US">
                <a:latin typeface="黑体" panose="02010609060101010101" pitchFamily="49" charset="-122"/>
              </a:rPr>
              <a:t>降低</a:t>
            </a:r>
            <a:r>
              <a:rPr lang="en-US" altLang="zh-CN">
                <a:latin typeface="黑体" panose="02010609060101010101" pitchFamily="49" charset="-122"/>
              </a:rPr>
              <a:t>Cache</a:t>
            </a:r>
            <a:r>
              <a:rPr lang="zh-CN" altLang="en-US">
                <a:latin typeface="黑体" panose="02010609060101010101" pitchFamily="49" charset="-122"/>
              </a:rPr>
              <a:t>不命中率</a:t>
            </a:r>
          </a:p>
        </p:txBody>
      </p:sp>
      <p:sp>
        <p:nvSpPr>
          <p:cNvPr id="76805" name="Rectangle 3" descr="Rectangle: Click to edit Master text styles&#10;Second level&#10;Third level&#10;Fourth level&#10;Fifth level"/>
          <p:cNvSpPr>
            <a:spLocks noGrp="1" noChangeArrowheads="1"/>
          </p:cNvSpPr>
          <p:nvPr>
            <p:ph type="body" sz="half" idx="1"/>
          </p:nvPr>
        </p:nvSpPr>
        <p:spPr>
          <a:xfrm>
            <a:off x="685800" y="1219200"/>
            <a:ext cx="7989888" cy="769938"/>
          </a:xfrm>
        </p:spPr>
        <p:txBody>
          <a:bodyPr/>
          <a:lstStyle/>
          <a:p>
            <a:pPr marL="1085850" lvl="1" indent="-457200" eaLnBrk="1" hangingPunct="1"/>
            <a:r>
              <a:rPr lang="zh-CN" altLang="en-US">
                <a:latin typeface="黑体" panose="02010609060101010101" pitchFamily="49" charset="-122"/>
              </a:rPr>
              <a:t>各种块大小情况下</a:t>
            </a:r>
            <a:r>
              <a:rPr lang="en-US" altLang="zh-CN">
                <a:latin typeface="黑体" panose="02010609060101010101" pitchFamily="49" charset="-122"/>
              </a:rPr>
              <a:t>Cache</a:t>
            </a:r>
            <a:r>
              <a:rPr lang="zh-CN" altLang="en-US">
                <a:latin typeface="黑体" panose="02010609060101010101" pitchFamily="49" charset="-122"/>
              </a:rPr>
              <a:t>的不命中率</a:t>
            </a:r>
            <a:r>
              <a:rPr lang="zh-CN" altLang="en-US" sz="2000"/>
              <a:t> </a:t>
            </a:r>
          </a:p>
        </p:txBody>
      </p:sp>
      <p:graphicFrame>
        <p:nvGraphicFramePr>
          <p:cNvPr id="774220" name="Group 76"/>
          <p:cNvGraphicFramePr>
            <a:graphicFrameLocks noGrp="1"/>
          </p:cNvGraphicFramePr>
          <p:nvPr>
            <p:ph sz="half" idx="2"/>
          </p:nvPr>
        </p:nvGraphicFramePr>
        <p:xfrm>
          <a:off x="900113" y="1916113"/>
          <a:ext cx="7559675" cy="4038600"/>
        </p:xfrm>
        <a:graphic>
          <a:graphicData uri="http://schemas.openxmlformats.org/drawingml/2006/table">
            <a:tbl>
              <a:tblPr/>
              <a:tblGrid>
                <a:gridCol w="1260475">
                  <a:extLst>
                    <a:ext uri="{9D8B030D-6E8A-4147-A177-3AD203B41FA5}">
                      <a16:colId xmlns:a16="http://schemas.microsoft.com/office/drawing/2014/main" val="20000"/>
                    </a:ext>
                  </a:extLst>
                </a:gridCol>
                <a:gridCol w="1258887">
                  <a:extLst>
                    <a:ext uri="{9D8B030D-6E8A-4147-A177-3AD203B41FA5}">
                      <a16:colId xmlns:a16="http://schemas.microsoft.com/office/drawing/2014/main" val="20001"/>
                    </a:ext>
                  </a:extLst>
                </a:gridCol>
                <a:gridCol w="1260475">
                  <a:extLst>
                    <a:ext uri="{9D8B030D-6E8A-4147-A177-3AD203B41FA5}">
                      <a16:colId xmlns:a16="http://schemas.microsoft.com/office/drawing/2014/main" val="20002"/>
                    </a:ext>
                  </a:extLst>
                </a:gridCol>
                <a:gridCol w="1260475">
                  <a:extLst>
                    <a:ext uri="{9D8B030D-6E8A-4147-A177-3AD203B41FA5}">
                      <a16:colId xmlns:a16="http://schemas.microsoft.com/office/drawing/2014/main" val="20003"/>
                    </a:ext>
                  </a:extLst>
                </a:gridCol>
                <a:gridCol w="1258888">
                  <a:extLst>
                    <a:ext uri="{9D8B030D-6E8A-4147-A177-3AD203B41FA5}">
                      <a16:colId xmlns:a16="http://schemas.microsoft.com/office/drawing/2014/main" val="20004"/>
                    </a:ext>
                  </a:extLst>
                </a:gridCol>
                <a:gridCol w="1260475">
                  <a:extLst>
                    <a:ext uri="{9D8B030D-6E8A-4147-A177-3AD203B41FA5}">
                      <a16:colId xmlns:a16="http://schemas.microsoft.com/office/drawing/2014/main" val="20005"/>
                    </a:ext>
                  </a:extLst>
                </a:gridCol>
              </a:tblGrid>
              <a:tr h="577850">
                <a:tc rowSpan="2">
                  <a:txBody>
                    <a:bodyPr/>
                    <a:lstStyle/>
                    <a:p>
                      <a:pPr marL="0" marR="0" lvl="0" indent="0" algn="ctr" defTabSz="914400" rtl="0" eaLnBrk="1" fontAlgn="base" latinLnBrk="0" hangingPunct="1">
                        <a:lnSpc>
                          <a:spcPct val="15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a:ln>
                            <a:noFill/>
                          </a:ln>
                          <a:solidFill>
                            <a:srgbClr val="E24C05"/>
                          </a:solidFill>
                          <a:effectLst/>
                          <a:latin typeface="Tahoma" pitchFamily="34" charset="0"/>
                          <a:ea typeface="黑体" pitchFamily="49" charset="-122"/>
                        </a:rPr>
                        <a:t>块大小</a:t>
                      </a:r>
                    </a:p>
                    <a:p>
                      <a:pPr marL="0" marR="0" lvl="0" indent="0" algn="ctr" defTabSz="914400" rtl="0" eaLnBrk="1" fontAlgn="base" latinLnBrk="0" hangingPunct="1">
                        <a:lnSpc>
                          <a:spcPct val="150000"/>
                        </a:lnSpc>
                        <a:spcBef>
                          <a:spcPct val="20000"/>
                        </a:spcBef>
                        <a:spcAft>
                          <a:spcPct val="0"/>
                        </a:spcAft>
                        <a:buClr>
                          <a:schemeClr val="tx1"/>
                        </a:buClr>
                        <a:buSzTx/>
                        <a:buFont typeface="Wingdings" pitchFamily="2" charset="2"/>
                        <a:buNone/>
                        <a:tabLst/>
                      </a:pPr>
                      <a:r>
                        <a:rPr kumimoji="1" lang="zh-CN" altLang="en-US" sz="2000" b="0" i="0" u="none" strike="noStrike" cap="none" normalizeH="0" baseline="0">
                          <a:ln>
                            <a:noFill/>
                          </a:ln>
                          <a:solidFill>
                            <a:srgbClr val="E24C05"/>
                          </a:solidFill>
                          <a:effectLst/>
                          <a:latin typeface="Tahoma" pitchFamily="34" charset="0"/>
                          <a:ea typeface="黑体" pitchFamily="49" charset="-122"/>
                        </a:rPr>
                        <a:t>（字节）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5">
                  <a:txBody>
                    <a:bodyPr/>
                    <a:lstStyle/>
                    <a:p>
                      <a:pPr marL="0" marR="0" lvl="0" indent="0" algn="ctr" defTabSz="914400" rtl="0" eaLnBrk="1" fontAlgn="base" latinLnBrk="0" hangingPunct="1">
                        <a:lnSpc>
                          <a:spcPct val="15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rgbClr val="E24C05"/>
                          </a:solidFill>
                          <a:effectLst/>
                          <a:latin typeface="Tahoma" pitchFamily="34" charset="0"/>
                          <a:ea typeface="黑体" pitchFamily="49" charset="-122"/>
                        </a:rPr>
                        <a:t>Cache</a:t>
                      </a:r>
                      <a:r>
                        <a:rPr kumimoji="1" lang="zh-CN" altLang="en-US" sz="2000" b="0" i="0" u="none" strike="noStrike" cap="none" normalizeH="0" baseline="0">
                          <a:ln>
                            <a:noFill/>
                          </a:ln>
                          <a:solidFill>
                            <a:srgbClr val="E24C05"/>
                          </a:solidFill>
                          <a:effectLst/>
                          <a:latin typeface="Tahoma" pitchFamily="34" charset="0"/>
                          <a:ea typeface="黑体" pitchFamily="49" charset="-122"/>
                        </a:rPr>
                        <a:t>容量（字节）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574675">
                <a:tc vMerge="1">
                  <a:txBody>
                    <a:bodyPr/>
                    <a:lstStyle/>
                    <a:p>
                      <a:endParaRPr lang="zh-CN" altLang="en-US"/>
                    </a:p>
                  </a:txBody>
                  <a:tcPr/>
                </a:tc>
                <a:tc>
                  <a:txBody>
                    <a:bodyPr/>
                    <a:lstStyle/>
                    <a:p>
                      <a:pPr marL="0" marR="0" lvl="0" indent="0" algn="ctr" defTabSz="914400" rtl="0" eaLnBrk="1" fontAlgn="base" latinLnBrk="0" hangingPunct="1">
                        <a:lnSpc>
                          <a:spcPct val="15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2"/>
                          </a:solidFill>
                          <a:effectLst/>
                          <a:latin typeface="Tahoma" pitchFamily="34" charset="0"/>
                          <a:ea typeface="黑体" pitchFamily="49" charset="-122"/>
                        </a:rPr>
                        <a:t>1K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2"/>
                          </a:solidFill>
                          <a:effectLst/>
                          <a:latin typeface="Tahoma" pitchFamily="34" charset="0"/>
                          <a:ea typeface="黑体" pitchFamily="49" charset="-122"/>
                        </a:rPr>
                        <a:t>4K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2"/>
                          </a:solidFill>
                          <a:effectLst/>
                          <a:latin typeface="Tahoma" pitchFamily="34" charset="0"/>
                          <a:ea typeface="黑体" pitchFamily="49" charset="-122"/>
                        </a:rPr>
                        <a:t>16K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2"/>
                          </a:solidFill>
                          <a:effectLst/>
                          <a:latin typeface="Tahoma" pitchFamily="34" charset="0"/>
                          <a:ea typeface="黑体" pitchFamily="49" charset="-122"/>
                        </a:rPr>
                        <a:t>64K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2"/>
                          </a:solidFill>
                          <a:effectLst/>
                          <a:latin typeface="Tahoma" pitchFamily="34" charset="0"/>
                          <a:ea typeface="黑体" pitchFamily="49" charset="-122"/>
                        </a:rPr>
                        <a:t>256K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77850">
                <a:tc>
                  <a:txBody>
                    <a:bodyPr/>
                    <a:lstStyle/>
                    <a:p>
                      <a:pPr marL="0" marR="0" lvl="0" indent="0" algn="ctr" defTabSz="914400" rtl="0" eaLnBrk="1" fontAlgn="base" latinLnBrk="0" hangingPunct="1">
                        <a:lnSpc>
                          <a:spcPct val="15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2"/>
                          </a:solidFill>
                          <a:effectLst/>
                          <a:latin typeface="Tahoma" pitchFamily="34" charset="0"/>
                          <a:ea typeface="黑体" pitchFamily="49" charset="-122"/>
                        </a:rPr>
                        <a:t>16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49" charset="-122"/>
                        </a:rPr>
                        <a:t>15.05%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49" charset="-122"/>
                        </a:rPr>
                        <a:t>8.57%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49" charset="-122"/>
                        </a:rPr>
                        <a:t>3.94%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49" charset="-122"/>
                        </a:rPr>
                        <a:t>2.04%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49" charset="-122"/>
                        </a:rPr>
                        <a:t>1.09%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77850">
                <a:tc>
                  <a:txBody>
                    <a:bodyPr/>
                    <a:lstStyle/>
                    <a:p>
                      <a:pPr marL="0" marR="0" lvl="0" indent="0" algn="ctr" defTabSz="914400" rtl="0" eaLnBrk="1" fontAlgn="base" latinLnBrk="0" hangingPunct="1">
                        <a:lnSpc>
                          <a:spcPct val="15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2"/>
                          </a:solidFill>
                          <a:effectLst/>
                          <a:latin typeface="Tahoma" pitchFamily="34" charset="0"/>
                          <a:ea typeface="黑体" pitchFamily="49" charset="-122"/>
                        </a:rPr>
                        <a:t>32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rgbClr val="D60093"/>
                          </a:solidFill>
                          <a:effectLst/>
                          <a:latin typeface="Tahoma" pitchFamily="34" charset="0"/>
                          <a:ea typeface="黑体" pitchFamily="49" charset="-122"/>
                        </a:rPr>
                        <a:t>13.34%</a:t>
                      </a:r>
                      <a:r>
                        <a:rPr kumimoji="1" lang="en-US" altLang="zh-CN" sz="2000" b="0" i="0" u="none" strike="noStrike" cap="none" normalizeH="0" baseline="0">
                          <a:ln>
                            <a:noFill/>
                          </a:ln>
                          <a:solidFill>
                            <a:schemeClr val="tx1"/>
                          </a:solidFill>
                          <a:effectLst/>
                          <a:latin typeface="Tahoma" pitchFamily="34" charset="0"/>
                          <a:ea typeface="黑体" pitchFamily="49" charset="-122"/>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49" charset="-122"/>
                        </a:rPr>
                        <a:t>7.24%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49" charset="-122"/>
                        </a:rPr>
                        <a:t>2.87%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49" charset="-122"/>
                        </a:rPr>
                        <a:t>1.35%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49" charset="-122"/>
                        </a:rPr>
                        <a:t>0.70%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77850">
                <a:tc>
                  <a:txBody>
                    <a:bodyPr/>
                    <a:lstStyle/>
                    <a:p>
                      <a:pPr marL="0" marR="0" lvl="0" indent="0" algn="ctr" defTabSz="914400" rtl="0" eaLnBrk="1" fontAlgn="base" latinLnBrk="0" hangingPunct="1">
                        <a:lnSpc>
                          <a:spcPct val="15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2"/>
                          </a:solidFill>
                          <a:effectLst/>
                          <a:latin typeface="Tahoma" pitchFamily="34" charset="0"/>
                          <a:ea typeface="黑体" pitchFamily="49" charset="-122"/>
                        </a:rPr>
                        <a:t>64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49" charset="-122"/>
                        </a:rPr>
                        <a:t>13.76%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rgbClr val="D60093"/>
                          </a:solidFill>
                          <a:effectLst/>
                          <a:latin typeface="Tahoma" pitchFamily="34" charset="0"/>
                          <a:ea typeface="黑体" pitchFamily="49" charset="-122"/>
                        </a:rPr>
                        <a:t>7.00%</a:t>
                      </a:r>
                      <a:r>
                        <a:rPr kumimoji="1" lang="en-US" altLang="zh-CN" sz="2000" b="0" i="0" u="none" strike="noStrike" cap="none" normalizeH="0" baseline="0">
                          <a:ln>
                            <a:noFill/>
                          </a:ln>
                          <a:solidFill>
                            <a:schemeClr val="tx1"/>
                          </a:solidFill>
                          <a:effectLst/>
                          <a:latin typeface="Tahoma" pitchFamily="34" charset="0"/>
                          <a:ea typeface="黑体" pitchFamily="49" charset="-122"/>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rgbClr val="D60093"/>
                          </a:solidFill>
                          <a:effectLst/>
                          <a:latin typeface="Tahoma" pitchFamily="34" charset="0"/>
                          <a:ea typeface="黑体" pitchFamily="49" charset="-122"/>
                        </a:rPr>
                        <a:t>2.64%</a:t>
                      </a:r>
                      <a:r>
                        <a:rPr kumimoji="1" lang="en-US" altLang="zh-CN" sz="2000" b="0" i="0" u="none" strike="noStrike" cap="none" normalizeH="0" baseline="0">
                          <a:ln>
                            <a:noFill/>
                          </a:ln>
                          <a:solidFill>
                            <a:schemeClr val="tx1"/>
                          </a:solidFill>
                          <a:effectLst/>
                          <a:latin typeface="Tahoma" pitchFamily="34" charset="0"/>
                          <a:ea typeface="黑体" pitchFamily="49" charset="-122"/>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49" charset="-122"/>
                        </a:rPr>
                        <a:t>1.06%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49" charset="-122"/>
                        </a:rPr>
                        <a:t>0.51%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74675">
                <a:tc>
                  <a:txBody>
                    <a:bodyPr/>
                    <a:lstStyle/>
                    <a:p>
                      <a:pPr marL="0" marR="0" lvl="0" indent="0" algn="ctr" defTabSz="914400" rtl="0" eaLnBrk="1" fontAlgn="base" latinLnBrk="0" hangingPunct="1">
                        <a:lnSpc>
                          <a:spcPct val="15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2"/>
                          </a:solidFill>
                          <a:effectLst/>
                          <a:latin typeface="Tahoma" pitchFamily="34" charset="0"/>
                          <a:ea typeface="黑体" pitchFamily="49" charset="-122"/>
                        </a:rPr>
                        <a:t>128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49" charset="-122"/>
                        </a:rPr>
                        <a:t>16.64%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49" charset="-122"/>
                        </a:rPr>
                        <a:t>7.78%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49" charset="-122"/>
                        </a:rPr>
                        <a:t>2.77%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rgbClr val="D60093"/>
                          </a:solidFill>
                          <a:effectLst/>
                          <a:latin typeface="Tahoma" pitchFamily="34" charset="0"/>
                          <a:ea typeface="黑体" pitchFamily="49" charset="-122"/>
                        </a:rPr>
                        <a:t>1.02%</a:t>
                      </a:r>
                      <a:r>
                        <a:rPr kumimoji="1" lang="en-US" altLang="zh-CN" sz="2000" b="0" i="0" u="none" strike="noStrike" cap="none" normalizeH="0" baseline="0">
                          <a:ln>
                            <a:noFill/>
                          </a:ln>
                          <a:solidFill>
                            <a:schemeClr val="hlink"/>
                          </a:solidFill>
                          <a:effectLst/>
                          <a:latin typeface="Tahoma" pitchFamily="34" charset="0"/>
                          <a:ea typeface="黑体" pitchFamily="49" charset="-122"/>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rgbClr val="D60093"/>
                          </a:solidFill>
                          <a:effectLst/>
                          <a:latin typeface="Tahoma" pitchFamily="34" charset="0"/>
                          <a:ea typeface="黑体" pitchFamily="49" charset="-122"/>
                        </a:rPr>
                        <a:t>0.49%</a:t>
                      </a:r>
                      <a:r>
                        <a:rPr kumimoji="1" lang="en-US" altLang="zh-CN" sz="2000" b="0" i="0" u="none" strike="noStrike" cap="none" normalizeH="0" baseline="0">
                          <a:ln>
                            <a:noFill/>
                          </a:ln>
                          <a:solidFill>
                            <a:schemeClr val="tx1"/>
                          </a:solidFill>
                          <a:effectLst/>
                          <a:latin typeface="Tahoma" pitchFamily="34" charset="0"/>
                          <a:ea typeface="黑体" pitchFamily="49" charset="-122"/>
                        </a:rPr>
                        <a:t>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77850">
                <a:tc>
                  <a:txBody>
                    <a:bodyPr/>
                    <a:lstStyle/>
                    <a:p>
                      <a:pPr marL="0" marR="0" lvl="0" indent="0" algn="ctr" defTabSz="914400" rtl="0" eaLnBrk="1" fontAlgn="base" latinLnBrk="0" hangingPunct="1">
                        <a:lnSpc>
                          <a:spcPct val="15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2"/>
                          </a:solidFill>
                          <a:effectLst/>
                          <a:latin typeface="Tahoma" pitchFamily="34" charset="0"/>
                          <a:ea typeface="黑体" pitchFamily="49" charset="-122"/>
                        </a:rPr>
                        <a:t>256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49" charset="-122"/>
                        </a:rPr>
                        <a:t>22.01%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49" charset="-122"/>
                        </a:rPr>
                        <a:t>9.51%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49" charset="-122"/>
                        </a:rPr>
                        <a:t>3.29%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49" charset="-122"/>
                        </a:rPr>
                        <a:t>1.15%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49" charset="-122"/>
                        </a:rPr>
                        <a:t>0.49%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cSld>
  <p:clrMapOvr>
    <a:masterClrMapping/>
  </p:clrMapOvr>
  <p:transition>
    <p:pull dir="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zh-CN">
                <a:latin typeface="黑体" panose="02010609060101010101" pitchFamily="49" charset="-122"/>
              </a:rPr>
              <a:t>5.1 </a:t>
            </a:r>
            <a:r>
              <a:rPr lang="zh-CN" altLang="en-US">
                <a:latin typeface="黑体" panose="02010609060101010101" pitchFamily="49" charset="-122"/>
              </a:rPr>
              <a:t>存储器的层次结构</a:t>
            </a:r>
          </a:p>
        </p:txBody>
      </p:sp>
      <p:sp>
        <p:nvSpPr>
          <p:cNvPr id="10243" name="Rectangle 3" descr="Rectangle: Click to edit Master text styles&#10;Second level&#10;Third level&#10;Fourth level&#10;Fifth level"/>
          <p:cNvSpPr>
            <a:spLocks noGrp="1" noChangeArrowheads="1"/>
          </p:cNvSpPr>
          <p:nvPr>
            <p:ph type="body" idx="1"/>
          </p:nvPr>
        </p:nvSpPr>
        <p:spPr/>
        <p:txBody>
          <a:bodyPr/>
          <a:lstStyle/>
          <a:p>
            <a:pPr marL="0" indent="0" eaLnBrk="1" hangingPunct="1">
              <a:lnSpc>
                <a:spcPct val="100000"/>
              </a:lnSpc>
              <a:buFont typeface="Wingdings" panose="05000000000000000000" pitchFamily="2" charset="2"/>
              <a:buNone/>
              <a:defRPr/>
            </a:pPr>
            <a:r>
              <a:rPr lang="en-US" altLang="zh-CN" dirty="0">
                <a:solidFill>
                  <a:schemeClr val="tx1"/>
                </a:solidFill>
                <a:latin typeface="黑体" panose="02010609060101010101" pitchFamily="49" charset="-122"/>
              </a:rPr>
              <a:t>3. </a:t>
            </a:r>
            <a:r>
              <a:rPr lang="zh-CN" altLang="en-US" dirty="0">
                <a:solidFill>
                  <a:schemeClr val="tx1"/>
                </a:solidFill>
                <a:latin typeface="黑体" panose="02010609060101010101" pitchFamily="49" charset="-122"/>
              </a:rPr>
              <a:t>命中率</a:t>
            </a:r>
            <a:r>
              <a:rPr lang="en-US" altLang="zh-CN" dirty="0">
                <a:solidFill>
                  <a:schemeClr val="tx1"/>
                </a:solidFill>
                <a:latin typeface="黑体" panose="02010609060101010101" pitchFamily="49" charset="-122"/>
              </a:rPr>
              <a:t>H</a:t>
            </a:r>
            <a:r>
              <a:rPr lang="zh-CN" altLang="en-US" dirty="0">
                <a:solidFill>
                  <a:schemeClr val="tx1"/>
                </a:solidFill>
                <a:latin typeface="黑体" panose="02010609060101010101" pitchFamily="49" charset="-122"/>
              </a:rPr>
              <a:t>和失效率</a:t>
            </a:r>
            <a:r>
              <a:rPr lang="en-US" altLang="zh-CN" dirty="0">
                <a:solidFill>
                  <a:schemeClr val="tx1"/>
                </a:solidFill>
                <a:latin typeface="黑体" panose="02010609060101010101" pitchFamily="49" charset="-122"/>
              </a:rPr>
              <a:t>F</a:t>
            </a:r>
          </a:p>
          <a:p>
            <a:pPr marL="457200" indent="-457200" eaLnBrk="1" hangingPunct="1">
              <a:lnSpc>
                <a:spcPct val="100000"/>
              </a:lnSpc>
              <a:defRPr/>
            </a:pPr>
            <a:endParaRPr lang="en-US" altLang="zh-CN" dirty="0">
              <a:solidFill>
                <a:schemeClr val="bg1"/>
              </a:solidFill>
              <a:latin typeface="黑体" panose="02010609060101010101" pitchFamily="49" charset="-122"/>
            </a:endParaRPr>
          </a:p>
          <a:p>
            <a:pPr marL="1085850" lvl="1" indent="-457200" eaLnBrk="1" hangingPunct="1">
              <a:lnSpc>
                <a:spcPct val="100000"/>
              </a:lnSpc>
              <a:defRPr/>
            </a:pPr>
            <a:r>
              <a:rPr lang="zh-CN" altLang="en-US" dirty="0">
                <a:solidFill>
                  <a:srgbClr val="FF0000"/>
                </a:solidFill>
                <a:latin typeface="黑体" panose="02010609060101010101" pitchFamily="49" charset="-122"/>
              </a:rPr>
              <a:t>命中率：</a:t>
            </a:r>
            <a:r>
              <a:rPr lang="en-US" altLang="zh-CN" dirty="0">
                <a:latin typeface="黑体" panose="02010609060101010101" pitchFamily="49" charset="-122"/>
              </a:rPr>
              <a:t>CPU</a:t>
            </a:r>
            <a:r>
              <a:rPr lang="zh-CN" altLang="en-US" dirty="0">
                <a:latin typeface="黑体" panose="02010609060101010101" pitchFamily="49" charset="-122"/>
              </a:rPr>
              <a:t>访问存储系统时，在</a:t>
            </a:r>
            <a:r>
              <a:rPr lang="en-US" altLang="zh-CN" dirty="0">
                <a:latin typeface="黑体" panose="02010609060101010101" pitchFamily="49" charset="-122"/>
              </a:rPr>
              <a:t>M</a:t>
            </a:r>
            <a:r>
              <a:rPr lang="en-US" altLang="zh-CN" baseline="-25000" dirty="0">
                <a:latin typeface="黑体" panose="02010609060101010101" pitchFamily="49" charset="-122"/>
              </a:rPr>
              <a:t>1</a:t>
            </a:r>
            <a:r>
              <a:rPr lang="zh-CN" altLang="en-US" dirty="0">
                <a:latin typeface="黑体" panose="02010609060101010101" pitchFamily="49" charset="-122"/>
              </a:rPr>
              <a:t>中找到所需信息的概率。</a:t>
            </a:r>
          </a:p>
          <a:p>
            <a:pPr marL="1085850" lvl="1" indent="-457200" eaLnBrk="1" hangingPunct="1">
              <a:lnSpc>
                <a:spcPct val="100000"/>
              </a:lnSpc>
              <a:defRPr/>
            </a:pPr>
            <a:endParaRPr lang="zh-CN" altLang="en-US" dirty="0">
              <a:latin typeface="黑体" panose="02010609060101010101" pitchFamily="49" charset="-122"/>
            </a:endParaRPr>
          </a:p>
          <a:p>
            <a:pPr marL="1085850" lvl="1" indent="-457200" eaLnBrk="1" hangingPunct="1">
              <a:lnSpc>
                <a:spcPct val="100000"/>
              </a:lnSpc>
              <a:defRPr/>
            </a:pPr>
            <a:endParaRPr lang="zh-CN" altLang="en-US" dirty="0">
              <a:latin typeface="黑体" panose="02010609060101010101" pitchFamily="49" charset="-122"/>
            </a:endParaRPr>
          </a:p>
          <a:p>
            <a:pPr lvl="2" eaLnBrk="1" hangingPunct="1">
              <a:lnSpc>
                <a:spcPct val="100000"/>
              </a:lnSpc>
              <a:defRPr/>
            </a:pPr>
            <a:r>
              <a:rPr lang="en-US" altLang="zh-CN" dirty="0">
                <a:solidFill>
                  <a:srgbClr val="9933FF"/>
                </a:solidFill>
                <a:latin typeface="宋体" panose="02010600030101010101" pitchFamily="2" charset="-122"/>
              </a:rPr>
              <a:t>N</a:t>
            </a:r>
            <a:r>
              <a:rPr lang="en-US" altLang="zh-CN" baseline="-25000" dirty="0">
                <a:solidFill>
                  <a:srgbClr val="9933FF"/>
                </a:solidFill>
                <a:latin typeface="宋体" panose="02010600030101010101" pitchFamily="2" charset="-122"/>
              </a:rPr>
              <a:t>1</a:t>
            </a:r>
            <a:r>
              <a:rPr lang="en-US" altLang="zh-CN" dirty="0">
                <a:solidFill>
                  <a:srgbClr val="D60093"/>
                </a:solidFill>
                <a:latin typeface="宋体" panose="02010600030101010101" pitchFamily="2" charset="-122"/>
              </a:rPr>
              <a:t> </a:t>
            </a:r>
            <a:r>
              <a:rPr lang="en-US" altLang="zh-CN" dirty="0">
                <a:latin typeface="宋体" panose="02010600030101010101" pitchFamily="2" charset="-122"/>
              </a:rPr>
              <a:t>── </a:t>
            </a:r>
            <a:r>
              <a:rPr lang="zh-CN" altLang="en-US" dirty="0">
                <a:latin typeface="宋体" panose="02010600030101010101" pitchFamily="2" charset="-122"/>
              </a:rPr>
              <a:t>访问</a:t>
            </a:r>
            <a:r>
              <a:rPr lang="en-US" altLang="zh-CN" dirty="0">
                <a:latin typeface="宋体" panose="02010600030101010101" pitchFamily="2" charset="-122"/>
              </a:rPr>
              <a:t>M</a:t>
            </a:r>
            <a:r>
              <a:rPr lang="en-US" altLang="zh-CN" baseline="-25000" dirty="0">
                <a:latin typeface="宋体" panose="02010600030101010101" pitchFamily="2" charset="-122"/>
              </a:rPr>
              <a:t>1</a:t>
            </a:r>
            <a:r>
              <a:rPr lang="zh-CN" altLang="en-US" dirty="0">
                <a:latin typeface="宋体" panose="02010600030101010101" pitchFamily="2" charset="-122"/>
              </a:rPr>
              <a:t>的次数</a:t>
            </a:r>
          </a:p>
          <a:p>
            <a:pPr lvl="2" eaLnBrk="1" hangingPunct="1">
              <a:lnSpc>
                <a:spcPct val="100000"/>
              </a:lnSpc>
              <a:defRPr/>
            </a:pPr>
            <a:r>
              <a:rPr lang="en-US" altLang="zh-CN" dirty="0">
                <a:solidFill>
                  <a:srgbClr val="9933FF"/>
                </a:solidFill>
                <a:latin typeface="宋体" panose="02010600030101010101" pitchFamily="2" charset="-122"/>
              </a:rPr>
              <a:t>N</a:t>
            </a:r>
            <a:r>
              <a:rPr lang="en-US" altLang="zh-CN" baseline="-25000" dirty="0">
                <a:solidFill>
                  <a:srgbClr val="9933FF"/>
                </a:solidFill>
                <a:latin typeface="宋体" panose="02010600030101010101" pitchFamily="2" charset="-122"/>
              </a:rPr>
              <a:t>2 </a:t>
            </a:r>
            <a:r>
              <a:rPr lang="en-US" altLang="zh-CN" dirty="0">
                <a:latin typeface="宋体" panose="02010600030101010101" pitchFamily="2" charset="-122"/>
              </a:rPr>
              <a:t>── </a:t>
            </a:r>
            <a:r>
              <a:rPr lang="zh-CN" altLang="en-US" dirty="0">
                <a:latin typeface="宋体" panose="02010600030101010101" pitchFamily="2" charset="-122"/>
              </a:rPr>
              <a:t>访问</a:t>
            </a:r>
            <a:r>
              <a:rPr lang="en-US" altLang="zh-CN" dirty="0">
                <a:latin typeface="宋体" panose="02010600030101010101" pitchFamily="2" charset="-122"/>
              </a:rPr>
              <a:t>M</a:t>
            </a:r>
            <a:r>
              <a:rPr lang="en-US" altLang="zh-CN" baseline="-25000" dirty="0">
                <a:latin typeface="宋体" panose="02010600030101010101" pitchFamily="2" charset="-122"/>
              </a:rPr>
              <a:t>2</a:t>
            </a:r>
            <a:r>
              <a:rPr lang="zh-CN" altLang="en-US" dirty="0">
                <a:latin typeface="宋体" panose="02010600030101010101" pitchFamily="2" charset="-122"/>
              </a:rPr>
              <a:t>的次数</a:t>
            </a:r>
            <a:endParaRPr lang="en-US" altLang="zh-CN" dirty="0">
              <a:latin typeface="宋体" panose="02010600030101010101" pitchFamily="2" charset="-122"/>
            </a:endParaRPr>
          </a:p>
          <a:p>
            <a:pPr marL="1257300" lvl="2" indent="0" eaLnBrk="1" hangingPunct="1">
              <a:lnSpc>
                <a:spcPct val="100000"/>
              </a:lnSpc>
              <a:buFont typeface="Wingdings" panose="05000000000000000000" pitchFamily="2" charset="2"/>
              <a:buNone/>
              <a:defRPr/>
            </a:pPr>
            <a:endParaRPr lang="zh-CN" altLang="en-US" dirty="0">
              <a:latin typeface="宋体" panose="02010600030101010101" pitchFamily="2" charset="-122"/>
            </a:endParaRPr>
          </a:p>
          <a:p>
            <a:pPr marL="1085850" lvl="1" indent="-457200" eaLnBrk="1" hangingPunct="1">
              <a:lnSpc>
                <a:spcPct val="100000"/>
              </a:lnSpc>
              <a:defRPr/>
            </a:pPr>
            <a:r>
              <a:rPr lang="zh-CN" altLang="en-US" dirty="0"/>
              <a:t> </a:t>
            </a:r>
            <a:r>
              <a:rPr lang="zh-CN" altLang="en-US" dirty="0">
                <a:solidFill>
                  <a:srgbClr val="FF0000"/>
                </a:solidFill>
              </a:rPr>
              <a:t>失效率 ：</a:t>
            </a:r>
            <a:r>
              <a:rPr lang="en-US" altLang="zh-CN" dirty="0">
                <a:solidFill>
                  <a:srgbClr val="000000"/>
                </a:solidFill>
                <a:latin typeface="黑体" panose="02010609060101010101" pitchFamily="49" charset="-122"/>
              </a:rPr>
              <a:t>F</a:t>
            </a:r>
            <a:r>
              <a:rPr lang="zh-CN" altLang="en-US" dirty="0">
                <a:solidFill>
                  <a:srgbClr val="000000"/>
                </a:solidFill>
                <a:latin typeface="黑体" panose="02010609060101010101" pitchFamily="49" charset="-122"/>
              </a:rPr>
              <a:t>＝</a:t>
            </a:r>
            <a:r>
              <a:rPr lang="en-US" altLang="zh-CN" dirty="0">
                <a:solidFill>
                  <a:srgbClr val="000000"/>
                </a:solidFill>
                <a:latin typeface="黑体" panose="02010609060101010101" pitchFamily="49" charset="-122"/>
              </a:rPr>
              <a:t>1</a:t>
            </a:r>
            <a:r>
              <a:rPr lang="zh-CN" altLang="en-US" dirty="0">
                <a:solidFill>
                  <a:srgbClr val="000000"/>
                </a:solidFill>
                <a:latin typeface="黑体" panose="02010609060101010101" pitchFamily="49" charset="-122"/>
              </a:rPr>
              <a:t>－</a:t>
            </a:r>
            <a:r>
              <a:rPr lang="en-US" altLang="zh-CN" dirty="0">
                <a:solidFill>
                  <a:srgbClr val="000000"/>
                </a:solidFill>
                <a:latin typeface="黑体" panose="02010609060101010101" pitchFamily="49" charset="-122"/>
              </a:rPr>
              <a:t>H</a:t>
            </a:r>
          </a:p>
        </p:txBody>
      </p:sp>
      <p:pic>
        <p:nvPicPr>
          <p:cNvPr id="1024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00" y="2813050"/>
            <a:ext cx="1655763"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dir="rd"/>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en-US" altLang="zh-CN">
                <a:latin typeface="黑体" panose="02010609060101010101" pitchFamily="49" charset="-122"/>
              </a:rPr>
              <a:t>5.3 </a:t>
            </a:r>
            <a:r>
              <a:rPr lang="zh-CN" altLang="en-US">
                <a:latin typeface="黑体" panose="02010609060101010101" pitchFamily="49" charset="-122"/>
              </a:rPr>
              <a:t>降低</a:t>
            </a:r>
            <a:r>
              <a:rPr lang="en-US" altLang="zh-CN">
                <a:latin typeface="黑体" panose="02010609060101010101" pitchFamily="49" charset="-122"/>
              </a:rPr>
              <a:t>Cache</a:t>
            </a:r>
            <a:r>
              <a:rPr lang="zh-CN" altLang="en-US">
                <a:latin typeface="黑体" panose="02010609060101010101" pitchFamily="49" charset="-122"/>
              </a:rPr>
              <a:t>不命中率</a:t>
            </a:r>
          </a:p>
        </p:txBody>
      </p:sp>
      <p:sp>
        <p:nvSpPr>
          <p:cNvPr id="77827" name="Rectangle 3" descr="Rectangle: Click to edit Master text styles&#10;Second level&#10;Third level&#10;Fourth level&#10;Fifth level"/>
          <p:cNvSpPr>
            <a:spLocks noGrp="1" noChangeArrowheads="1"/>
          </p:cNvSpPr>
          <p:nvPr>
            <p:ph type="body" idx="1"/>
          </p:nvPr>
        </p:nvSpPr>
        <p:spPr>
          <a:xfrm>
            <a:off x="1476375" y="2420938"/>
            <a:ext cx="6118225" cy="2520950"/>
          </a:xfrm>
        </p:spPr>
        <p:txBody>
          <a:bodyPr/>
          <a:lstStyle/>
          <a:p>
            <a:pPr marL="457200" indent="-457200" eaLnBrk="1" hangingPunct="1"/>
            <a:r>
              <a:rPr lang="zh-CN" altLang="en-US">
                <a:latin typeface="黑体" panose="02010609060101010101" pitchFamily="49" charset="-122"/>
              </a:rPr>
              <a:t>最直接的方法是增加</a:t>
            </a:r>
            <a:r>
              <a:rPr lang="en-US" altLang="zh-CN">
                <a:latin typeface="黑体" panose="02010609060101010101" pitchFamily="49" charset="-122"/>
              </a:rPr>
              <a:t>Cache</a:t>
            </a:r>
            <a:r>
              <a:rPr lang="zh-CN" altLang="en-US">
                <a:latin typeface="黑体" panose="02010609060101010101" pitchFamily="49" charset="-122"/>
              </a:rPr>
              <a:t>的容量</a:t>
            </a:r>
          </a:p>
          <a:p>
            <a:pPr marL="1085850" lvl="1" indent="-457200" eaLnBrk="1" hangingPunct="1"/>
            <a:r>
              <a:rPr lang="zh-CN" altLang="en-US">
                <a:solidFill>
                  <a:srgbClr val="D60093"/>
                </a:solidFill>
              </a:rPr>
              <a:t>缺点</a:t>
            </a:r>
            <a:r>
              <a:rPr lang="en-US" altLang="zh-CN">
                <a:solidFill>
                  <a:srgbClr val="D60093"/>
                </a:solidFill>
              </a:rPr>
              <a:t>:</a:t>
            </a:r>
          </a:p>
          <a:p>
            <a:pPr lvl="2" eaLnBrk="1" hangingPunct="1"/>
            <a:r>
              <a:rPr lang="zh-CN" altLang="en-US"/>
              <a:t>增加成本</a:t>
            </a:r>
          </a:p>
          <a:p>
            <a:pPr lvl="2" eaLnBrk="1" hangingPunct="1"/>
            <a:r>
              <a:rPr lang="zh-CN" altLang="en-US"/>
              <a:t>可能增加命中时间</a:t>
            </a:r>
          </a:p>
          <a:p>
            <a:pPr marL="457200" indent="-457200" eaLnBrk="1" hangingPunct="1"/>
            <a:r>
              <a:rPr lang="zh-CN" altLang="en-US">
                <a:latin typeface="黑体" panose="02010609060101010101" pitchFamily="49" charset="-122"/>
              </a:rPr>
              <a:t>这种方法在片外</a:t>
            </a:r>
            <a:r>
              <a:rPr lang="en-US" altLang="zh-CN">
                <a:latin typeface="黑体" panose="02010609060101010101" pitchFamily="49" charset="-122"/>
              </a:rPr>
              <a:t>Cache</a:t>
            </a:r>
            <a:r>
              <a:rPr lang="zh-CN" altLang="en-US">
                <a:latin typeface="黑体" panose="02010609060101010101" pitchFamily="49" charset="-122"/>
              </a:rPr>
              <a:t>中用得比较多</a:t>
            </a:r>
            <a:r>
              <a:rPr lang="zh-CN" altLang="en-US"/>
              <a:t> </a:t>
            </a:r>
          </a:p>
        </p:txBody>
      </p:sp>
      <p:sp>
        <p:nvSpPr>
          <p:cNvPr id="77828" name="Text Box 4"/>
          <p:cNvSpPr txBox="1">
            <a:spLocks noChangeArrowheads="1"/>
          </p:cNvSpPr>
          <p:nvPr/>
        </p:nvSpPr>
        <p:spPr bwMode="auto">
          <a:xfrm>
            <a:off x="1187450" y="1773238"/>
            <a:ext cx="684053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2600">
                <a:solidFill>
                  <a:srgbClr val="0000CC"/>
                </a:solidFill>
                <a:latin typeface="黑体" panose="02010609060101010101" pitchFamily="49" charset="-122"/>
              </a:rPr>
              <a:t>5.3.3 </a:t>
            </a:r>
            <a:r>
              <a:rPr lang="zh-CN" altLang="en-US" sz="2600">
                <a:solidFill>
                  <a:srgbClr val="0000CC"/>
                </a:solidFill>
                <a:latin typeface="黑体" panose="02010609060101010101" pitchFamily="49" charset="-122"/>
              </a:rPr>
              <a:t>增加</a:t>
            </a:r>
            <a:r>
              <a:rPr lang="en-US" altLang="zh-CN" sz="2600">
                <a:solidFill>
                  <a:srgbClr val="0000CC"/>
                </a:solidFill>
                <a:latin typeface="黑体" panose="02010609060101010101" pitchFamily="49" charset="-122"/>
              </a:rPr>
              <a:t>Cache</a:t>
            </a:r>
            <a:r>
              <a:rPr lang="zh-CN" altLang="en-US" sz="2600">
                <a:solidFill>
                  <a:srgbClr val="0000CC"/>
                </a:solidFill>
                <a:latin typeface="黑体" panose="02010609060101010101" pitchFamily="49" charset="-122"/>
              </a:rPr>
              <a:t>的容量</a:t>
            </a:r>
          </a:p>
        </p:txBody>
      </p:sp>
    </p:spTree>
  </p:cSld>
  <p:clrMapOvr>
    <a:masterClrMapping/>
  </p:clrMapOvr>
  <p:transition>
    <p:pull dir="rd"/>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en-US" altLang="zh-CN">
                <a:latin typeface="黑体" panose="02010609060101010101" pitchFamily="49" charset="-122"/>
              </a:rPr>
              <a:t>5.3 </a:t>
            </a:r>
            <a:r>
              <a:rPr lang="zh-CN" altLang="en-US">
                <a:latin typeface="黑体" panose="02010609060101010101" pitchFamily="49" charset="-122"/>
              </a:rPr>
              <a:t>降低</a:t>
            </a:r>
            <a:r>
              <a:rPr lang="en-US" altLang="zh-CN">
                <a:latin typeface="黑体" panose="02010609060101010101" pitchFamily="49" charset="-122"/>
              </a:rPr>
              <a:t>Cache</a:t>
            </a:r>
            <a:r>
              <a:rPr lang="zh-CN" altLang="en-US">
                <a:latin typeface="黑体" panose="02010609060101010101" pitchFamily="49" charset="-122"/>
              </a:rPr>
              <a:t>不命中率</a:t>
            </a:r>
          </a:p>
        </p:txBody>
      </p:sp>
      <p:sp>
        <p:nvSpPr>
          <p:cNvPr id="78851" name="Rectangle 3" descr="Rectangle: Click to edit Master text styles&#10;Second level&#10;Third level&#10;Fourth level&#10;Fifth level"/>
          <p:cNvSpPr>
            <a:spLocks noGrp="1" noChangeArrowheads="1"/>
          </p:cNvSpPr>
          <p:nvPr>
            <p:ph type="body" idx="1"/>
          </p:nvPr>
        </p:nvSpPr>
        <p:spPr>
          <a:xfrm>
            <a:off x="903288" y="2565400"/>
            <a:ext cx="7772400" cy="2592388"/>
          </a:xfrm>
        </p:spPr>
        <p:txBody>
          <a:bodyPr/>
          <a:lstStyle/>
          <a:p>
            <a:pPr marL="457200" indent="-457200" eaLnBrk="1" hangingPunct="1">
              <a:lnSpc>
                <a:spcPct val="100000"/>
              </a:lnSpc>
            </a:pPr>
            <a:r>
              <a:rPr lang="zh-CN" altLang="en-US">
                <a:latin typeface="黑体" panose="02010609060101010101" pitchFamily="49" charset="-122"/>
              </a:rPr>
              <a:t>采用相联度超过</a:t>
            </a:r>
            <a:r>
              <a:rPr lang="en-US" altLang="zh-CN">
                <a:latin typeface="黑体" panose="02010609060101010101" pitchFamily="49" charset="-122"/>
              </a:rPr>
              <a:t>8</a:t>
            </a:r>
            <a:r>
              <a:rPr lang="zh-CN" altLang="en-US">
                <a:latin typeface="黑体" panose="02010609060101010101" pitchFamily="49" charset="-122"/>
              </a:rPr>
              <a:t>的方案的实际意义不大。</a:t>
            </a:r>
          </a:p>
          <a:p>
            <a:pPr marL="457200" indent="-457200" eaLnBrk="1" hangingPunct="1">
              <a:lnSpc>
                <a:spcPct val="100000"/>
              </a:lnSpc>
            </a:pPr>
            <a:r>
              <a:rPr lang="en-US" altLang="zh-CN">
                <a:solidFill>
                  <a:srgbClr val="FF3300"/>
                </a:solidFill>
                <a:latin typeface="黑体" panose="02010609060101010101" pitchFamily="49" charset="-122"/>
              </a:rPr>
              <a:t>2:1 Cache</a:t>
            </a:r>
            <a:r>
              <a:rPr lang="zh-CN" altLang="en-US">
                <a:solidFill>
                  <a:srgbClr val="FF3300"/>
                </a:solidFill>
                <a:latin typeface="黑体" panose="02010609060101010101" pitchFamily="49" charset="-122"/>
              </a:rPr>
              <a:t>经验规则</a:t>
            </a:r>
          </a:p>
          <a:p>
            <a:pPr marL="457200" indent="-457200" eaLnBrk="1" hangingPunct="1">
              <a:buFont typeface="Wingdings" panose="05000000000000000000" pitchFamily="2" charset="2"/>
              <a:buNone/>
            </a:pPr>
            <a:r>
              <a:rPr lang="zh-CN" altLang="en-US">
                <a:latin typeface="黑体" panose="02010609060101010101" pitchFamily="49" charset="-122"/>
              </a:rPr>
              <a:t>       </a:t>
            </a:r>
            <a:r>
              <a:rPr lang="zh-CN" altLang="en-US">
                <a:solidFill>
                  <a:schemeClr val="tx1"/>
                </a:solidFill>
                <a:latin typeface="黑体" panose="02010609060101010101" pitchFamily="49" charset="-122"/>
              </a:rPr>
              <a:t>容量为</a:t>
            </a:r>
            <a:r>
              <a:rPr lang="en-US" altLang="zh-CN">
                <a:solidFill>
                  <a:srgbClr val="9933FF"/>
                </a:solidFill>
                <a:latin typeface="黑体" panose="02010609060101010101" pitchFamily="49" charset="-122"/>
              </a:rPr>
              <a:t>N</a:t>
            </a:r>
            <a:r>
              <a:rPr lang="zh-CN" altLang="en-US">
                <a:solidFill>
                  <a:schemeClr val="tx1"/>
                </a:solidFill>
                <a:latin typeface="黑体" panose="02010609060101010101" pitchFamily="49" charset="-122"/>
              </a:rPr>
              <a:t>的</a:t>
            </a:r>
            <a:r>
              <a:rPr lang="zh-CN" altLang="en-US">
                <a:solidFill>
                  <a:srgbClr val="D60093"/>
                </a:solidFill>
                <a:latin typeface="黑体" panose="02010609060101010101" pitchFamily="49" charset="-122"/>
              </a:rPr>
              <a:t>直接映像</a:t>
            </a:r>
            <a:r>
              <a:rPr lang="en-US" altLang="zh-CN">
                <a:solidFill>
                  <a:schemeClr val="tx1"/>
                </a:solidFill>
                <a:latin typeface="黑体" panose="02010609060101010101" pitchFamily="49" charset="-122"/>
              </a:rPr>
              <a:t>Cache</a:t>
            </a:r>
            <a:r>
              <a:rPr lang="zh-CN" altLang="en-US">
                <a:solidFill>
                  <a:schemeClr val="tx1"/>
                </a:solidFill>
                <a:latin typeface="黑体" panose="02010609060101010101" pitchFamily="49" charset="-122"/>
              </a:rPr>
              <a:t>的不命中率和容量为</a:t>
            </a:r>
            <a:r>
              <a:rPr lang="en-US" altLang="zh-CN">
                <a:solidFill>
                  <a:srgbClr val="9933FF"/>
                </a:solidFill>
                <a:latin typeface="黑体" panose="02010609060101010101" pitchFamily="49" charset="-122"/>
              </a:rPr>
              <a:t>N/2</a:t>
            </a:r>
            <a:r>
              <a:rPr lang="zh-CN" altLang="en-US">
                <a:solidFill>
                  <a:schemeClr val="tx1"/>
                </a:solidFill>
                <a:latin typeface="黑体" panose="02010609060101010101" pitchFamily="49" charset="-122"/>
              </a:rPr>
              <a:t>的</a:t>
            </a:r>
            <a:r>
              <a:rPr lang="zh-CN" altLang="en-US">
                <a:solidFill>
                  <a:srgbClr val="D60093"/>
                </a:solidFill>
                <a:latin typeface="黑体" panose="02010609060101010101" pitchFamily="49" charset="-122"/>
              </a:rPr>
              <a:t>两路组相联</a:t>
            </a:r>
            <a:r>
              <a:rPr lang="en-US" altLang="zh-CN">
                <a:solidFill>
                  <a:schemeClr val="tx1"/>
                </a:solidFill>
                <a:latin typeface="黑体" panose="02010609060101010101" pitchFamily="49" charset="-122"/>
              </a:rPr>
              <a:t>Cache</a:t>
            </a:r>
            <a:r>
              <a:rPr lang="zh-CN" altLang="en-US">
                <a:solidFill>
                  <a:schemeClr val="tx1"/>
                </a:solidFill>
                <a:latin typeface="黑体" panose="02010609060101010101" pitchFamily="49" charset="-122"/>
              </a:rPr>
              <a:t>的不命中率差不多相同。</a:t>
            </a:r>
          </a:p>
          <a:p>
            <a:pPr marL="457200" indent="-457200" eaLnBrk="1" hangingPunct="1">
              <a:lnSpc>
                <a:spcPct val="100000"/>
              </a:lnSpc>
              <a:buFont typeface="Wingdings" panose="05000000000000000000" pitchFamily="2" charset="2"/>
              <a:buAutoNum type="arabicPeriod" startAt="3"/>
            </a:pPr>
            <a:r>
              <a:rPr lang="zh-CN" altLang="en-US"/>
              <a:t>提高相联度是以增加命中时间为代价。 </a:t>
            </a:r>
          </a:p>
          <a:p>
            <a:pPr marL="457200" indent="-457200" eaLnBrk="1" hangingPunct="1">
              <a:lnSpc>
                <a:spcPct val="100000"/>
              </a:lnSpc>
              <a:buFont typeface="Wingdings" panose="05000000000000000000" pitchFamily="2" charset="2"/>
              <a:buAutoNum type="arabicPeriod" startAt="3"/>
            </a:pPr>
            <a:endParaRPr lang="en-US" altLang="zh-CN" sz="2000">
              <a:solidFill>
                <a:srgbClr val="D60093"/>
              </a:solidFill>
              <a:latin typeface="宋体" panose="02010600030101010101" pitchFamily="2" charset="-122"/>
              <a:ea typeface="宋体" panose="02010600030101010101" pitchFamily="2" charset="-122"/>
            </a:endParaRPr>
          </a:p>
        </p:txBody>
      </p:sp>
      <p:sp>
        <p:nvSpPr>
          <p:cNvPr id="78852" name="Text Box 4"/>
          <p:cNvSpPr txBox="1">
            <a:spLocks noChangeArrowheads="1"/>
          </p:cNvSpPr>
          <p:nvPr/>
        </p:nvSpPr>
        <p:spPr bwMode="auto">
          <a:xfrm>
            <a:off x="901700" y="1916113"/>
            <a:ext cx="684053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2600">
                <a:solidFill>
                  <a:srgbClr val="0000CC"/>
                </a:solidFill>
                <a:latin typeface="黑体" panose="02010609060101010101" pitchFamily="49" charset="-122"/>
              </a:rPr>
              <a:t>5.3.4 </a:t>
            </a:r>
            <a:r>
              <a:rPr lang="zh-CN" altLang="en-US" sz="2600">
                <a:solidFill>
                  <a:srgbClr val="0000CC"/>
                </a:solidFill>
                <a:latin typeface="黑体" panose="02010609060101010101" pitchFamily="49" charset="-122"/>
              </a:rPr>
              <a:t>提高相联度</a:t>
            </a:r>
          </a:p>
        </p:txBody>
      </p:sp>
    </p:spTree>
  </p:cSld>
  <p:clrMapOvr>
    <a:masterClrMapping/>
  </p:clrMapOvr>
  <p:transition>
    <p:pull dir="rd"/>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en-US" altLang="zh-CN">
                <a:latin typeface="黑体" panose="02010609060101010101" pitchFamily="49" charset="-122"/>
              </a:rPr>
              <a:t>5.3 </a:t>
            </a:r>
            <a:r>
              <a:rPr lang="zh-CN" altLang="en-US">
                <a:latin typeface="黑体" panose="02010609060101010101" pitchFamily="49" charset="-122"/>
              </a:rPr>
              <a:t>降低</a:t>
            </a:r>
            <a:r>
              <a:rPr lang="en-US" altLang="zh-CN">
                <a:latin typeface="黑体" panose="02010609060101010101" pitchFamily="49" charset="-122"/>
              </a:rPr>
              <a:t>Cache</a:t>
            </a:r>
            <a:r>
              <a:rPr lang="zh-CN" altLang="en-US">
                <a:latin typeface="黑体" panose="02010609060101010101" pitchFamily="49" charset="-122"/>
              </a:rPr>
              <a:t>不命中率</a:t>
            </a:r>
          </a:p>
        </p:txBody>
      </p:sp>
      <p:sp>
        <p:nvSpPr>
          <p:cNvPr id="79875" name="Rectangle 3" descr="Rectangle: Click to edit Master text styles&#10;Second level&#10;Third level&#10;Fourth level&#10;Fifth level"/>
          <p:cNvSpPr>
            <a:spLocks noGrp="1" noChangeArrowheads="1"/>
          </p:cNvSpPr>
          <p:nvPr>
            <p:ph type="body" idx="1"/>
          </p:nvPr>
        </p:nvSpPr>
        <p:spPr>
          <a:xfrm>
            <a:off x="1042988" y="1916113"/>
            <a:ext cx="7054850" cy="4256087"/>
          </a:xfrm>
        </p:spPr>
        <p:txBody>
          <a:bodyPr/>
          <a:lstStyle/>
          <a:p>
            <a:pPr marL="457200" indent="-457200" eaLnBrk="1" hangingPunct="1"/>
            <a:r>
              <a:rPr lang="zh-CN" altLang="en-US">
                <a:latin typeface="黑体" panose="02010609060101010101" pitchFamily="49" charset="-122"/>
              </a:rPr>
              <a:t>多路组相联的低不命中率和直接映像的命中速度</a:t>
            </a:r>
          </a:p>
          <a:p>
            <a:pPr marL="457200" indent="-457200" eaLnBrk="1" hangingPunct="1"/>
            <a:endParaRPr lang="zh-CN" altLang="en-US">
              <a:latin typeface="黑体" panose="02010609060101010101" pitchFamily="49" charset="-122"/>
            </a:endParaRPr>
          </a:p>
          <a:p>
            <a:pPr marL="457200" indent="-457200" eaLnBrk="1" hangingPunct="1"/>
            <a:endParaRPr lang="zh-CN" altLang="en-US">
              <a:latin typeface="黑体" panose="02010609060101010101" pitchFamily="49" charset="-122"/>
            </a:endParaRPr>
          </a:p>
          <a:p>
            <a:pPr marL="457200" indent="-457200" eaLnBrk="1" hangingPunct="1"/>
            <a:endParaRPr lang="zh-CN" altLang="en-US">
              <a:latin typeface="黑体" panose="02010609060101010101" pitchFamily="49" charset="-122"/>
            </a:endParaRPr>
          </a:p>
          <a:p>
            <a:pPr marL="457200" indent="-457200" eaLnBrk="1" hangingPunct="1">
              <a:lnSpc>
                <a:spcPct val="190000"/>
              </a:lnSpc>
            </a:pPr>
            <a:r>
              <a:rPr lang="zh-CN" altLang="en-US"/>
              <a:t>伪相联</a:t>
            </a:r>
            <a:r>
              <a:rPr lang="en-US" altLang="zh-CN"/>
              <a:t>Cache</a:t>
            </a:r>
            <a:r>
              <a:rPr lang="zh-CN" altLang="en-US"/>
              <a:t>的</a:t>
            </a:r>
            <a:r>
              <a:rPr lang="zh-CN" altLang="en-US">
                <a:solidFill>
                  <a:srgbClr val="D60093"/>
                </a:solidFill>
              </a:rPr>
              <a:t>优点</a:t>
            </a:r>
          </a:p>
          <a:p>
            <a:pPr marL="1085850" lvl="1" indent="-457200" eaLnBrk="1" hangingPunct="1"/>
            <a:r>
              <a:rPr lang="zh-CN" altLang="en-US"/>
              <a:t>命中时间小</a:t>
            </a:r>
          </a:p>
          <a:p>
            <a:pPr marL="1085850" lvl="1" indent="-457200" eaLnBrk="1" hangingPunct="1"/>
            <a:r>
              <a:rPr lang="zh-CN" altLang="en-US"/>
              <a:t>不命中率低</a:t>
            </a:r>
          </a:p>
        </p:txBody>
      </p:sp>
      <p:sp>
        <p:nvSpPr>
          <p:cNvPr id="79876" name="Text Box 4"/>
          <p:cNvSpPr txBox="1">
            <a:spLocks noChangeArrowheads="1"/>
          </p:cNvSpPr>
          <p:nvPr/>
        </p:nvSpPr>
        <p:spPr bwMode="auto">
          <a:xfrm>
            <a:off x="684213" y="1355725"/>
            <a:ext cx="684053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2600">
                <a:solidFill>
                  <a:srgbClr val="0000CC"/>
                </a:solidFill>
                <a:latin typeface="黑体" panose="02010609060101010101" pitchFamily="49" charset="-122"/>
              </a:rPr>
              <a:t>5.3.5 </a:t>
            </a:r>
            <a:r>
              <a:rPr lang="zh-CN" altLang="en-US">
                <a:solidFill>
                  <a:srgbClr val="0000CC"/>
                </a:solidFill>
              </a:rPr>
              <a:t>伪相联 </a:t>
            </a:r>
            <a:r>
              <a:rPr lang="en-US" altLang="zh-CN">
                <a:solidFill>
                  <a:srgbClr val="0000CC"/>
                </a:solidFill>
              </a:rPr>
              <a:t>Cache</a:t>
            </a:r>
            <a:r>
              <a:rPr lang="en-US" altLang="zh-CN">
                <a:solidFill>
                  <a:schemeClr val="tx1"/>
                </a:solidFill>
              </a:rPr>
              <a:t> (</a:t>
            </a:r>
            <a:r>
              <a:rPr lang="zh-CN" altLang="en-US">
                <a:solidFill>
                  <a:srgbClr val="0000CC"/>
                </a:solidFill>
              </a:rPr>
              <a:t>列相联 </a:t>
            </a:r>
            <a:r>
              <a:rPr lang="en-US" altLang="zh-CN">
                <a:solidFill>
                  <a:srgbClr val="0000CC"/>
                </a:solidFill>
              </a:rPr>
              <a:t>Cache</a:t>
            </a:r>
            <a:r>
              <a:rPr lang="en-US" altLang="zh-CN">
                <a:solidFill>
                  <a:schemeClr val="tx1"/>
                </a:solidFill>
              </a:rPr>
              <a:t> )</a:t>
            </a:r>
          </a:p>
        </p:txBody>
      </p:sp>
      <p:sp>
        <p:nvSpPr>
          <p:cNvPr id="79877" name="Rectangle 5"/>
          <p:cNvSpPr>
            <a:spLocks noChangeArrowheads="1"/>
          </p:cNvSpPr>
          <p:nvPr/>
        </p:nvSpPr>
        <p:spPr bwMode="auto">
          <a:xfrm>
            <a:off x="1906588" y="2595563"/>
            <a:ext cx="5257800" cy="1493837"/>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a:solidFill>
                <a:schemeClr val="tx1"/>
              </a:solidFill>
            </a:endParaRPr>
          </a:p>
        </p:txBody>
      </p:sp>
      <p:sp>
        <p:nvSpPr>
          <p:cNvPr id="79878" name="Rectangle 6"/>
          <p:cNvSpPr>
            <a:spLocks noChangeArrowheads="1"/>
          </p:cNvSpPr>
          <p:nvPr/>
        </p:nvSpPr>
        <p:spPr bwMode="auto">
          <a:xfrm>
            <a:off x="3506788" y="3060700"/>
            <a:ext cx="3657600" cy="1028700"/>
          </a:xfrm>
          <a:prstGeom prst="rect">
            <a:avLst/>
          </a:prstGeom>
          <a:solidFill>
            <a:srgbClr val="FFC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a:solidFill>
                <a:schemeClr val="tx1"/>
              </a:solidFill>
            </a:endParaRPr>
          </a:p>
        </p:txBody>
      </p:sp>
      <p:sp>
        <p:nvSpPr>
          <p:cNvPr id="79879" name="Line 7"/>
          <p:cNvSpPr>
            <a:spLocks noChangeShapeType="1"/>
          </p:cNvSpPr>
          <p:nvPr/>
        </p:nvSpPr>
        <p:spPr bwMode="auto">
          <a:xfrm>
            <a:off x="1906588" y="3060700"/>
            <a:ext cx="5181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80" name="Line 8"/>
          <p:cNvSpPr>
            <a:spLocks noChangeShapeType="1"/>
          </p:cNvSpPr>
          <p:nvPr/>
        </p:nvSpPr>
        <p:spPr bwMode="auto">
          <a:xfrm>
            <a:off x="3506788" y="2622550"/>
            <a:ext cx="0" cy="14668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81" name="Text Box 9"/>
          <p:cNvSpPr txBox="1">
            <a:spLocks noChangeArrowheads="1"/>
          </p:cNvSpPr>
          <p:nvPr/>
        </p:nvSpPr>
        <p:spPr bwMode="auto">
          <a:xfrm>
            <a:off x="3887788" y="2565400"/>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zh-CN" altLang="en-US" b="1">
                <a:solidFill>
                  <a:srgbClr val="000000"/>
                </a:solidFill>
                <a:latin typeface="Times New Roman" panose="02020603050405020304" pitchFamily="18" charset="0"/>
                <a:ea typeface="宋体" panose="02010600030101010101" pitchFamily="2" charset="-122"/>
              </a:rPr>
              <a:t>优　点</a:t>
            </a:r>
          </a:p>
        </p:txBody>
      </p:sp>
      <p:sp>
        <p:nvSpPr>
          <p:cNvPr id="79882" name="Text Box 10"/>
          <p:cNvSpPr txBox="1">
            <a:spLocks noChangeArrowheads="1"/>
          </p:cNvSpPr>
          <p:nvPr/>
        </p:nvSpPr>
        <p:spPr bwMode="auto">
          <a:xfrm>
            <a:off x="5697538" y="2565400"/>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zh-CN" altLang="en-US" b="1">
                <a:solidFill>
                  <a:srgbClr val="000000"/>
                </a:solidFill>
                <a:latin typeface="Times New Roman" panose="02020603050405020304" pitchFamily="18" charset="0"/>
                <a:ea typeface="宋体" panose="02010600030101010101" pitchFamily="2" charset="-122"/>
              </a:rPr>
              <a:t>缺　点</a:t>
            </a:r>
          </a:p>
        </p:txBody>
      </p:sp>
      <p:sp>
        <p:nvSpPr>
          <p:cNvPr id="79883" name="Text Box 11"/>
          <p:cNvSpPr txBox="1">
            <a:spLocks noChangeArrowheads="1"/>
          </p:cNvSpPr>
          <p:nvPr/>
        </p:nvSpPr>
        <p:spPr bwMode="auto">
          <a:xfrm>
            <a:off x="2058988" y="3044825"/>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zh-CN" altLang="en-US" b="1">
                <a:solidFill>
                  <a:srgbClr val="000000"/>
                </a:solidFill>
                <a:latin typeface="Times New Roman" panose="02020603050405020304" pitchFamily="18" charset="0"/>
                <a:ea typeface="宋体" panose="02010600030101010101" pitchFamily="2" charset="-122"/>
              </a:rPr>
              <a:t>直接映像</a:t>
            </a:r>
          </a:p>
        </p:txBody>
      </p:sp>
      <p:sp>
        <p:nvSpPr>
          <p:cNvPr id="79884" name="Text Box 12"/>
          <p:cNvSpPr txBox="1">
            <a:spLocks noChangeArrowheads="1"/>
          </p:cNvSpPr>
          <p:nvPr/>
        </p:nvSpPr>
        <p:spPr bwMode="auto">
          <a:xfrm>
            <a:off x="2211388" y="3578225"/>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zh-CN" altLang="en-US" b="1">
                <a:solidFill>
                  <a:srgbClr val="000000"/>
                </a:solidFill>
                <a:latin typeface="Times New Roman" panose="02020603050405020304" pitchFamily="18" charset="0"/>
                <a:ea typeface="宋体" panose="02010600030101010101" pitchFamily="2" charset="-122"/>
              </a:rPr>
              <a:t>组相联</a:t>
            </a:r>
          </a:p>
        </p:txBody>
      </p:sp>
      <p:sp>
        <p:nvSpPr>
          <p:cNvPr id="79885" name="Text Box 13"/>
          <p:cNvSpPr txBox="1">
            <a:spLocks noChangeArrowheads="1"/>
          </p:cNvSpPr>
          <p:nvPr/>
        </p:nvSpPr>
        <p:spPr bwMode="auto">
          <a:xfrm>
            <a:off x="3602038" y="3098800"/>
            <a:ext cx="1771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zh-CN" altLang="en-US">
                <a:solidFill>
                  <a:schemeClr val="tx1"/>
                </a:solidFill>
                <a:latin typeface="Times New Roman" panose="02020603050405020304" pitchFamily="18" charset="0"/>
                <a:ea typeface="楷体_GB2312"/>
                <a:cs typeface="楷体_GB2312"/>
              </a:rPr>
              <a:t>命中时间小</a:t>
            </a:r>
          </a:p>
        </p:txBody>
      </p:sp>
      <p:sp>
        <p:nvSpPr>
          <p:cNvPr id="79886" name="Text Box 14"/>
          <p:cNvSpPr txBox="1">
            <a:spLocks noChangeArrowheads="1"/>
          </p:cNvSpPr>
          <p:nvPr/>
        </p:nvSpPr>
        <p:spPr bwMode="auto">
          <a:xfrm>
            <a:off x="5411788" y="3556000"/>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zh-CN" altLang="en-US">
                <a:solidFill>
                  <a:schemeClr val="tx1"/>
                </a:solidFill>
                <a:latin typeface="Times New Roman" panose="02020603050405020304" pitchFamily="18" charset="0"/>
                <a:ea typeface="楷体_GB2312"/>
                <a:cs typeface="楷体_GB2312"/>
              </a:rPr>
              <a:t>命中时间大</a:t>
            </a:r>
          </a:p>
        </p:txBody>
      </p:sp>
      <p:sp>
        <p:nvSpPr>
          <p:cNvPr id="79887" name="Line 15"/>
          <p:cNvSpPr>
            <a:spLocks noChangeShapeType="1"/>
          </p:cNvSpPr>
          <p:nvPr/>
        </p:nvSpPr>
        <p:spPr bwMode="auto">
          <a:xfrm>
            <a:off x="5411788" y="2622550"/>
            <a:ext cx="0" cy="146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88" name="Text Box 16"/>
          <p:cNvSpPr txBox="1">
            <a:spLocks noChangeArrowheads="1"/>
          </p:cNvSpPr>
          <p:nvPr/>
        </p:nvSpPr>
        <p:spPr bwMode="auto">
          <a:xfrm>
            <a:off x="5400675" y="3098800"/>
            <a:ext cx="1835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zh-CN" altLang="en-US">
                <a:solidFill>
                  <a:schemeClr val="tx1"/>
                </a:solidFill>
                <a:latin typeface="Times New Roman" panose="02020603050405020304" pitchFamily="18" charset="0"/>
                <a:ea typeface="楷体_GB2312"/>
                <a:cs typeface="楷体_GB2312"/>
              </a:rPr>
              <a:t>不命中率高</a:t>
            </a:r>
          </a:p>
        </p:txBody>
      </p:sp>
      <p:sp>
        <p:nvSpPr>
          <p:cNvPr id="79889" name="Text Box 17"/>
          <p:cNvSpPr txBox="1">
            <a:spLocks noChangeArrowheads="1"/>
          </p:cNvSpPr>
          <p:nvPr/>
        </p:nvSpPr>
        <p:spPr bwMode="auto">
          <a:xfrm>
            <a:off x="3563938" y="3556000"/>
            <a:ext cx="18716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zh-CN" altLang="en-US">
                <a:solidFill>
                  <a:schemeClr val="tx1"/>
                </a:solidFill>
                <a:latin typeface="Times New Roman" panose="02020603050405020304" pitchFamily="18" charset="0"/>
                <a:ea typeface="楷体_GB2312"/>
                <a:cs typeface="楷体_GB2312"/>
              </a:rPr>
              <a:t>不命中率低</a:t>
            </a:r>
          </a:p>
        </p:txBody>
      </p:sp>
      <p:sp>
        <p:nvSpPr>
          <p:cNvPr id="79890" name="Line 18"/>
          <p:cNvSpPr>
            <a:spLocks noChangeShapeType="1"/>
          </p:cNvSpPr>
          <p:nvPr/>
        </p:nvSpPr>
        <p:spPr bwMode="auto">
          <a:xfrm>
            <a:off x="1906588" y="3556000"/>
            <a:ext cx="525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ransition>
    <p:pull dir="rd"/>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5"/>
          <p:cNvSpPr>
            <a:spLocks noGrp="1" noChangeArrowheads="1"/>
          </p:cNvSpPr>
          <p:nvPr>
            <p:ph type="title"/>
          </p:nvPr>
        </p:nvSpPr>
        <p:spPr/>
        <p:txBody>
          <a:bodyPr/>
          <a:lstStyle/>
          <a:p>
            <a:pPr eaLnBrk="1" hangingPunct="1"/>
            <a:endParaRPr lang="zh-CN" altLang="zh-CN"/>
          </a:p>
        </p:txBody>
      </p:sp>
      <p:sp>
        <p:nvSpPr>
          <p:cNvPr id="80899" name="Rectangle 3" descr="Rectangle: Click to edit Master text styles&#10;Second level&#10;Third level&#10;Fourth level&#10;Fifth level"/>
          <p:cNvSpPr>
            <a:spLocks noGrp="1" noChangeArrowheads="1"/>
          </p:cNvSpPr>
          <p:nvPr>
            <p:ph type="body" sz="half" idx="1"/>
          </p:nvPr>
        </p:nvSpPr>
        <p:spPr>
          <a:xfrm>
            <a:off x="468313" y="908050"/>
            <a:ext cx="8351837" cy="3241675"/>
          </a:xfrm>
        </p:spPr>
        <p:txBody>
          <a:bodyPr/>
          <a:lstStyle/>
          <a:p>
            <a:pPr marL="457200" indent="-457200" eaLnBrk="1" hangingPunct="1">
              <a:lnSpc>
                <a:spcPct val="130000"/>
              </a:lnSpc>
              <a:buFont typeface="Wingdings" panose="05000000000000000000" pitchFamily="2" charset="2"/>
              <a:buAutoNum type="arabicPeriod" startAt="3"/>
              <a:defRPr/>
            </a:pPr>
            <a:r>
              <a:rPr lang="zh-CN" altLang="en-US" dirty="0"/>
              <a:t>基本思想及工作原理 </a:t>
            </a:r>
            <a:endParaRPr lang="en-US" altLang="zh-CN" dirty="0"/>
          </a:p>
          <a:p>
            <a:pPr marL="0" indent="0" eaLnBrk="1" hangingPunct="1">
              <a:lnSpc>
                <a:spcPct val="130000"/>
              </a:lnSpc>
              <a:buFont typeface="Wingdings" panose="05000000000000000000" pitchFamily="2" charset="2"/>
              <a:buNone/>
              <a:defRPr/>
            </a:pPr>
            <a:r>
              <a:rPr lang="en-US" altLang="zh-CN" sz="2000" b="1" dirty="0">
                <a:solidFill>
                  <a:schemeClr val="tx1"/>
                </a:solidFill>
                <a:latin typeface="宋体" panose="02010600030101010101" pitchFamily="2" charset="-122"/>
                <a:ea typeface="宋体" panose="02010600030101010101" pitchFamily="2" charset="-122"/>
              </a:rPr>
              <a:t>    </a:t>
            </a:r>
            <a:r>
              <a:rPr lang="zh-CN" altLang="en-US" sz="2000" b="1" dirty="0">
                <a:solidFill>
                  <a:schemeClr val="tx1"/>
                </a:solidFill>
                <a:latin typeface="宋体" panose="02010600030101010101" pitchFamily="2" charset="-122"/>
                <a:ea typeface="宋体" panose="02010600030101010101" pitchFamily="2" charset="-122"/>
              </a:rPr>
              <a:t>在逻辑上把直接映像</a:t>
            </a:r>
            <a:r>
              <a:rPr lang="en-US" altLang="zh-CN" sz="2000" b="1" dirty="0">
                <a:solidFill>
                  <a:schemeClr val="tx1"/>
                </a:solidFill>
                <a:latin typeface="宋体" panose="02010600030101010101" pitchFamily="2" charset="-122"/>
                <a:ea typeface="宋体" panose="02010600030101010101" pitchFamily="2" charset="-122"/>
              </a:rPr>
              <a:t>Cache</a:t>
            </a:r>
            <a:r>
              <a:rPr lang="zh-CN" altLang="en-US" sz="2000" b="1" dirty="0">
                <a:solidFill>
                  <a:schemeClr val="tx1"/>
                </a:solidFill>
                <a:latin typeface="宋体" panose="02010600030101010101" pitchFamily="2" charset="-122"/>
                <a:ea typeface="宋体" panose="02010600030101010101" pitchFamily="2" charset="-122"/>
              </a:rPr>
              <a:t>的空间上下平分为两个区。对于任何一次访问，伪相联</a:t>
            </a:r>
            <a:r>
              <a:rPr lang="en-US" altLang="zh-CN" sz="2000" b="1" dirty="0">
                <a:solidFill>
                  <a:schemeClr val="tx1"/>
                </a:solidFill>
                <a:latin typeface="宋体" panose="02010600030101010101" pitchFamily="2" charset="-122"/>
                <a:ea typeface="宋体" panose="02010600030101010101" pitchFamily="2" charset="-122"/>
              </a:rPr>
              <a:t>Cache</a:t>
            </a:r>
            <a:r>
              <a:rPr lang="zh-CN" altLang="en-US" sz="2000" b="1" dirty="0">
                <a:solidFill>
                  <a:schemeClr val="tx1"/>
                </a:solidFill>
                <a:latin typeface="宋体" panose="02010600030101010101" pitchFamily="2" charset="-122"/>
                <a:ea typeface="宋体" panose="02010600030101010101" pitchFamily="2" charset="-122"/>
              </a:rPr>
              <a:t>先按直接映像</a:t>
            </a:r>
            <a:r>
              <a:rPr lang="en-US" altLang="zh-CN" sz="2000" b="1" dirty="0">
                <a:solidFill>
                  <a:schemeClr val="tx1"/>
                </a:solidFill>
                <a:latin typeface="宋体" panose="02010600030101010101" pitchFamily="2" charset="-122"/>
                <a:ea typeface="宋体" panose="02010600030101010101" pitchFamily="2" charset="-122"/>
              </a:rPr>
              <a:t>Cache</a:t>
            </a:r>
            <a:r>
              <a:rPr lang="zh-CN" altLang="en-US" sz="2000" b="1" dirty="0">
                <a:solidFill>
                  <a:schemeClr val="tx1"/>
                </a:solidFill>
                <a:latin typeface="宋体" panose="02010600030101010101" pitchFamily="2" charset="-122"/>
                <a:ea typeface="宋体" panose="02010600030101010101" pitchFamily="2" charset="-122"/>
              </a:rPr>
              <a:t>的方式去处理。若命中，则其访问过程与直接映像</a:t>
            </a:r>
            <a:r>
              <a:rPr lang="en-US" altLang="zh-CN" sz="2000" b="1" dirty="0">
                <a:solidFill>
                  <a:schemeClr val="tx1"/>
                </a:solidFill>
                <a:latin typeface="宋体" panose="02010600030101010101" pitchFamily="2" charset="-122"/>
                <a:ea typeface="宋体" panose="02010600030101010101" pitchFamily="2" charset="-122"/>
              </a:rPr>
              <a:t>Cache</a:t>
            </a:r>
            <a:r>
              <a:rPr lang="zh-CN" altLang="en-US" sz="2000" b="1" dirty="0">
                <a:solidFill>
                  <a:schemeClr val="tx1"/>
                </a:solidFill>
                <a:latin typeface="宋体" panose="02010600030101010101" pitchFamily="2" charset="-122"/>
                <a:ea typeface="宋体" panose="02010600030101010101" pitchFamily="2" charset="-122"/>
              </a:rPr>
              <a:t>的情况一样。若不命中，则再到另一区相应的位置去查找。若找到，则发生了伪命中，否则就只好访问下一级存储器。</a:t>
            </a:r>
          </a:p>
        </p:txBody>
      </p:sp>
      <p:graphicFrame>
        <p:nvGraphicFramePr>
          <p:cNvPr id="80900" name="Object 4"/>
          <p:cNvGraphicFramePr>
            <a:graphicFrameLocks noChangeAspect="1"/>
          </p:cNvGraphicFramePr>
          <p:nvPr>
            <p:ph sz="half" idx="2"/>
          </p:nvPr>
        </p:nvGraphicFramePr>
        <p:xfrm>
          <a:off x="3563938" y="3357563"/>
          <a:ext cx="4305300" cy="2957512"/>
        </p:xfrm>
        <a:graphic>
          <a:graphicData uri="http://schemas.openxmlformats.org/presentationml/2006/ole">
            <mc:AlternateContent xmlns:mc="http://schemas.openxmlformats.org/markup-compatibility/2006">
              <mc:Choice xmlns:v="urn:schemas-microsoft-com:vml" Requires="v">
                <p:oleObj spid="_x0000_s80901" name="图片" r:id="rId3" imgW="2782824" imgH="1911096" progId="Word.Picture.8">
                  <p:embed/>
                </p:oleObj>
              </mc:Choice>
              <mc:Fallback>
                <p:oleObj name="图片" r:id="rId3" imgW="2782824" imgH="1911096" progId="Word.Picture.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938" y="3357563"/>
                        <a:ext cx="4305300" cy="295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pull dir="rd"/>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en-US" altLang="zh-CN">
                <a:latin typeface="黑体" panose="02010609060101010101" pitchFamily="49" charset="-122"/>
              </a:rPr>
              <a:t>5.3 </a:t>
            </a:r>
            <a:r>
              <a:rPr lang="zh-CN" altLang="en-US">
                <a:latin typeface="黑体" panose="02010609060101010101" pitchFamily="49" charset="-122"/>
              </a:rPr>
              <a:t>降低</a:t>
            </a:r>
            <a:r>
              <a:rPr lang="en-US" altLang="zh-CN">
                <a:latin typeface="黑体" panose="02010609060101010101" pitchFamily="49" charset="-122"/>
              </a:rPr>
              <a:t>Cache</a:t>
            </a:r>
            <a:r>
              <a:rPr lang="zh-CN" altLang="en-US">
                <a:latin typeface="黑体" panose="02010609060101010101" pitchFamily="49" charset="-122"/>
              </a:rPr>
              <a:t>不命中率</a:t>
            </a:r>
          </a:p>
        </p:txBody>
      </p:sp>
      <p:sp>
        <p:nvSpPr>
          <p:cNvPr id="81923" name="Rectangle 3" descr="Rectangle: Click to edit Master text styles&#10;Second level&#10;Third level&#10;Fourth level&#10;Fifth level"/>
          <p:cNvSpPr>
            <a:spLocks noGrp="1" noChangeArrowheads="1"/>
          </p:cNvSpPr>
          <p:nvPr>
            <p:ph type="body" idx="1"/>
          </p:nvPr>
        </p:nvSpPr>
        <p:spPr>
          <a:xfrm>
            <a:off x="827088" y="4148138"/>
            <a:ext cx="7772400" cy="1944687"/>
          </a:xfrm>
        </p:spPr>
        <p:txBody>
          <a:bodyPr/>
          <a:lstStyle/>
          <a:p>
            <a:pPr marL="457200" indent="-457200" eaLnBrk="1" hangingPunct="1">
              <a:lnSpc>
                <a:spcPct val="140000"/>
              </a:lnSpc>
              <a:buFont typeface="Wingdings" panose="05000000000000000000" pitchFamily="2" charset="2"/>
              <a:buNone/>
            </a:pPr>
            <a:r>
              <a:rPr lang="en-US" altLang="zh-CN" b="1">
                <a:solidFill>
                  <a:srgbClr val="000000"/>
                </a:solidFill>
                <a:latin typeface="宋体" panose="02010600030101010101" pitchFamily="2" charset="-122"/>
                <a:ea typeface="宋体" panose="02010600030101010101" pitchFamily="2" charset="-122"/>
              </a:rPr>
              <a:t>   </a:t>
            </a:r>
            <a:endParaRPr lang="en-US" altLang="zh-CN" sz="2800">
              <a:solidFill>
                <a:srgbClr val="D60093"/>
              </a:solidFill>
            </a:endParaRPr>
          </a:p>
          <a:p>
            <a:pPr marL="457200" indent="-457200" eaLnBrk="1" hangingPunct="1">
              <a:lnSpc>
                <a:spcPct val="140000"/>
              </a:lnSpc>
              <a:buFont typeface="Wingdings" panose="05000000000000000000" pitchFamily="2" charset="2"/>
              <a:buAutoNum type="arabicPeriod" startAt="5"/>
            </a:pPr>
            <a:r>
              <a:rPr lang="zh-CN" altLang="en-US">
                <a:solidFill>
                  <a:srgbClr val="D60093"/>
                </a:solidFill>
              </a:rPr>
              <a:t>缺点：</a:t>
            </a:r>
          </a:p>
          <a:p>
            <a:pPr marL="1085850" lvl="1" indent="-457200" eaLnBrk="1" hangingPunct="1">
              <a:lnSpc>
                <a:spcPct val="140000"/>
              </a:lnSpc>
              <a:buFont typeface="Wingdings" panose="05000000000000000000" pitchFamily="2" charset="2"/>
              <a:buNone/>
            </a:pPr>
            <a:r>
              <a:rPr lang="zh-CN" altLang="en-US"/>
              <a:t>  多种命中时间</a:t>
            </a:r>
          </a:p>
        </p:txBody>
      </p:sp>
      <p:pic>
        <p:nvPicPr>
          <p:cNvPr id="81924" name="Picture 4" descr="5-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2609850"/>
            <a:ext cx="5867400" cy="225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5" name="Rectangle 5" descr="Rectangle: Click to edit Master text styles&#10;Second level&#10;Third level&#10;Fourth level&#10;Fifth level"/>
          <p:cNvSpPr>
            <a:spLocks noChangeArrowheads="1"/>
          </p:cNvSpPr>
          <p:nvPr/>
        </p:nvSpPr>
        <p:spPr bwMode="auto">
          <a:xfrm>
            <a:off x="684213" y="1484313"/>
            <a:ext cx="7920037"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1085850" indent="-45720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30000"/>
              </a:lnSpc>
              <a:buFont typeface="Wingdings" panose="05000000000000000000" pitchFamily="2" charset="2"/>
              <a:buAutoNum type="arabicPeriod" startAt="4"/>
            </a:pPr>
            <a:r>
              <a:rPr lang="zh-CN" altLang="en-US">
                <a:solidFill>
                  <a:srgbClr val="FFFF3C"/>
                </a:solidFill>
                <a:hlinkClick r:id="rId3" action="ppaction://hlinkfile"/>
              </a:rPr>
              <a:t>快速命中与慢速命中</a:t>
            </a:r>
            <a:endParaRPr lang="zh-CN" altLang="en-US">
              <a:solidFill>
                <a:srgbClr val="FFFF3C"/>
              </a:solidFill>
            </a:endParaRPr>
          </a:p>
          <a:p>
            <a:pPr lvl="1" eaLnBrk="1" hangingPunct="1">
              <a:lnSpc>
                <a:spcPct val="130000"/>
              </a:lnSpc>
              <a:buFont typeface="Wingdings" panose="05000000000000000000" pitchFamily="2" charset="2"/>
              <a:buNone/>
            </a:pPr>
            <a:r>
              <a:rPr lang="zh-CN" altLang="en-US"/>
              <a:t>    要保证绝大多数命中都是快速命中。</a:t>
            </a:r>
          </a:p>
        </p:txBody>
      </p:sp>
      <p:sp>
        <p:nvSpPr>
          <p:cNvPr id="81926" name="Text Box 7"/>
          <p:cNvSpPr txBox="1">
            <a:spLocks noChangeArrowheads="1"/>
          </p:cNvSpPr>
          <p:nvPr/>
        </p:nvSpPr>
        <p:spPr bwMode="auto">
          <a:xfrm>
            <a:off x="4427538" y="3357563"/>
            <a:ext cx="1296987" cy="336550"/>
          </a:xfrm>
          <a:prstGeom prst="rect">
            <a:avLst/>
          </a:prstGeom>
          <a:solidFill>
            <a:srgbClr val="BAFCFE"/>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zh-CN" altLang="en-US" sz="1600" b="1">
                <a:solidFill>
                  <a:srgbClr val="000000"/>
                </a:solidFill>
                <a:ea typeface="宋体" panose="02010600030101010101" pitchFamily="2" charset="-122"/>
              </a:rPr>
              <a:t>不命中开销</a:t>
            </a:r>
          </a:p>
        </p:txBody>
      </p:sp>
    </p:spTree>
  </p:cSld>
  <p:clrMapOvr>
    <a:masterClrMapping/>
  </p:clrMapOvr>
  <p:transition>
    <p:pull dir="rd"/>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r>
              <a:rPr lang="en-US" altLang="zh-CN">
                <a:latin typeface="黑体" panose="02010609060101010101" pitchFamily="49" charset="-122"/>
              </a:rPr>
              <a:t>5.3 </a:t>
            </a:r>
            <a:r>
              <a:rPr lang="zh-CN" altLang="en-US">
                <a:latin typeface="黑体" panose="02010609060101010101" pitchFamily="49" charset="-122"/>
              </a:rPr>
              <a:t>降低</a:t>
            </a:r>
            <a:r>
              <a:rPr lang="en-US" altLang="zh-CN">
                <a:latin typeface="黑体" panose="02010609060101010101" pitchFamily="49" charset="-122"/>
              </a:rPr>
              <a:t>Cache</a:t>
            </a:r>
            <a:r>
              <a:rPr lang="zh-CN" altLang="en-US">
                <a:latin typeface="黑体" panose="02010609060101010101" pitchFamily="49" charset="-122"/>
              </a:rPr>
              <a:t>失效率的方法</a:t>
            </a:r>
          </a:p>
        </p:txBody>
      </p:sp>
      <p:sp>
        <p:nvSpPr>
          <p:cNvPr id="82947" name="Rectangle 3" descr="Rectangle: Click to edit Master text styles&#10;Second level&#10;Third level&#10;Fourth level&#10;Fifth level"/>
          <p:cNvSpPr>
            <a:spLocks noGrp="1" noChangeArrowheads="1"/>
          </p:cNvSpPr>
          <p:nvPr>
            <p:ph type="body" idx="1"/>
          </p:nvPr>
        </p:nvSpPr>
        <p:spPr>
          <a:xfrm>
            <a:off x="685800" y="1436688"/>
            <a:ext cx="7772400" cy="5016500"/>
          </a:xfrm>
        </p:spPr>
        <p:txBody>
          <a:bodyPr/>
          <a:lstStyle/>
          <a:p>
            <a:pPr marL="457200" indent="-457200" eaLnBrk="1" hangingPunct="1">
              <a:lnSpc>
                <a:spcPct val="140000"/>
              </a:lnSpc>
              <a:buFont typeface="Wingdings" panose="05000000000000000000" pitchFamily="2" charset="2"/>
              <a:buNone/>
            </a:pPr>
            <a:r>
              <a:rPr lang="en-US" altLang="zh-CN" b="1">
                <a:latin typeface="宋体" panose="02010600030101010101" pitchFamily="2" charset="-122"/>
                <a:ea typeface="宋体" panose="02010600030101010101" pitchFamily="2" charset="-122"/>
              </a:rPr>
              <a:t>      </a:t>
            </a:r>
            <a:r>
              <a:rPr lang="zh-CN" altLang="en-US" sz="2000" b="1">
                <a:latin typeface="宋体" panose="02010600030101010101" pitchFamily="2" charset="-122"/>
                <a:ea typeface="宋体" panose="02010600030101010101" pitchFamily="2" charset="-122"/>
              </a:rPr>
              <a:t>例</a:t>
            </a:r>
            <a:r>
              <a:rPr lang="en-US" altLang="zh-CN" sz="2000" b="1">
                <a:solidFill>
                  <a:srgbClr val="000000"/>
                </a:solidFill>
                <a:latin typeface="宋体" panose="02010600030101010101" pitchFamily="2" charset="-122"/>
                <a:ea typeface="宋体" panose="02010600030101010101" pitchFamily="2" charset="-122"/>
              </a:rPr>
              <a:t> </a:t>
            </a:r>
            <a:r>
              <a:rPr lang="zh-CN" altLang="en-US" sz="2000" b="1">
                <a:solidFill>
                  <a:srgbClr val="000000"/>
                </a:solidFill>
                <a:latin typeface="宋体" panose="02010600030101010101" pitchFamily="2" charset="-122"/>
                <a:ea typeface="宋体" panose="02010600030101010101" pitchFamily="2" charset="-122"/>
              </a:rPr>
              <a:t>假设当在按直接映象找到的位置处没有发现匹配，而在另一个位置才找到数据（伪命中）需要</a:t>
            </a:r>
            <a:r>
              <a:rPr lang="en-US" altLang="zh-CN" sz="2000" b="1">
                <a:solidFill>
                  <a:srgbClr val="9933FF"/>
                </a:solidFill>
                <a:latin typeface="宋体" panose="02010600030101010101" pitchFamily="2" charset="-122"/>
                <a:ea typeface="宋体" panose="02010600030101010101" pitchFamily="2" charset="-122"/>
              </a:rPr>
              <a:t>2</a:t>
            </a:r>
            <a:r>
              <a:rPr lang="zh-CN" altLang="en-US" sz="2000" b="1">
                <a:solidFill>
                  <a:srgbClr val="000000"/>
                </a:solidFill>
                <a:latin typeface="宋体" panose="02010600030101010101" pitchFamily="2" charset="-122"/>
                <a:ea typeface="宋体" panose="02010600030101010101" pitchFamily="2" charset="-122"/>
              </a:rPr>
              <a:t>个额外的周期。问：当</a:t>
            </a:r>
            <a:r>
              <a:rPr lang="en-US" altLang="zh-CN" sz="2000" b="1">
                <a:solidFill>
                  <a:srgbClr val="000000"/>
                </a:solidFill>
                <a:latin typeface="宋体" panose="02010600030101010101" pitchFamily="2" charset="-122"/>
                <a:ea typeface="宋体" panose="02010600030101010101" pitchFamily="2" charset="-122"/>
              </a:rPr>
              <a:t>Cache</a:t>
            </a:r>
            <a:r>
              <a:rPr lang="zh-CN" altLang="en-US" sz="2000" b="1">
                <a:solidFill>
                  <a:srgbClr val="000000"/>
                </a:solidFill>
                <a:latin typeface="宋体" panose="02010600030101010101" pitchFamily="2" charset="-122"/>
                <a:ea typeface="宋体" panose="02010600030101010101" pitchFamily="2" charset="-122"/>
              </a:rPr>
              <a:t>容量分别为</a:t>
            </a:r>
            <a:r>
              <a:rPr lang="en-US" altLang="zh-CN" sz="2000" b="1">
                <a:solidFill>
                  <a:srgbClr val="9933FF"/>
                </a:solidFill>
                <a:latin typeface="宋体" panose="02010600030101010101" pitchFamily="2" charset="-122"/>
                <a:ea typeface="宋体" panose="02010600030101010101" pitchFamily="2" charset="-122"/>
              </a:rPr>
              <a:t>2</a:t>
            </a:r>
            <a:r>
              <a:rPr lang="en-US" altLang="zh-CN" sz="800" b="1">
                <a:solidFill>
                  <a:srgbClr val="9933FF"/>
                </a:solidFill>
                <a:latin typeface="宋体" panose="02010600030101010101" pitchFamily="2" charset="-122"/>
                <a:ea typeface="宋体" panose="02010600030101010101" pitchFamily="2" charset="-122"/>
              </a:rPr>
              <a:t> </a:t>
            </a:r>
            <a:r>
              <a:rPr lang="en-US" altLang="zh-CN" sz="2000" b="1">
                <a:solidFill>
                  <a:srgbClr val="9933FF"/>
                </a:solidFill>
                <a:latin typeface="宋体" panose="02010600030101010101" pitchFamily="2" charset="-122"/>
                <a:ea typeface="宋体" panose="02010600030101010101" pitchFamily="2" charset="-122"/>
              </a:rPr>
              <a:t>KB</a:t>
            </a:r>
            <a:r>
              <a:rPr lang="zh-CN" altLang="en-US" sz="2000" b="1">
                <a:solidFill>
                  <a:srgbClr val="000000"/>
                </a:solidFill>
                <a:latin typeface="宋体" panose="02010600030101010101" pitchFamily="2" charset="-122"/>
                <a:ea typeface="宋体" panose="02010600030101010101" pitchFamily="2" charset="-122"/>
              </a:rPr>
              <a:t>和</a:t>
            </a:r>
            <a:r>
              <a:rPr lang="en-US" altLang="zh-CN" sz="2000" b="1">
                <a:solidFill>
                  <a:srgbClr val="9933FF"/>
                </a:solidFill>
                <a:latin typeface="宋体" panose="02010600030101010101" pitchFamily="2" charset="-122"/>
                <a:ea typeface="宋体" panose="02010600030101010101" pitchFamily="2" charset="-122"/>
              </a:rPr>
              <a:t>128</a:t>
            </a:r>
            <a:r>
              <a:rPr lang="en-US" altLang="zh-CN" sz="800" b="1">
                <a:solidFill>
                  <a:srgbClr val="9933FF"/>
                </a:solidFill>
                <a:latin typeface="宋体" panose="02010600030101010101" pitchFamily="2" charset="-122"/>
                <a:ea typeface="宋体" panose="02010600030101010101" pitchFamily="2" charset="-122"/>
              </a:rPr>
              <a:t> </a:t>
            </a:r>
            <a:r>
              <a:rPr lang="en-US" altLang="zh-CN" sz="2000" b="1">
                <a:solidFill>
                  <a:srgbClr val="9933FF"/>
                </a:solidFill>
                <a:latin typeface="宋体" panose="02010600030101010101" pitchFamily="2" charset="-122"/>
                <a:ea typeface="宋体" panose="02010600030101010101" pitchFamily="2" charset="-122"/>
              </a:rPr>
              <a:t>KB</a:t>
            </a:r>
            <a:r>
              <a:rPr lang="zh-CN" altLang="en-US" sz="2000" b="1">
                <a:solidFill>
                  <a:srgbClr val="000000"/>
                </a:solidFill>
                <a:latin typeface="宋体" panose="02010600030101010101" pitchFamily="2" charset="-122"/>
                <a:ea typeface="宋体" panose="02010600030101010101" pitchFamily="2" charset="-122"/>
              </a:rPr>
              <a:t>时，直接映象、</a:t>
            </a:r>
            <a:r>
              <a:rPr lang="en-US" altLang="zh-CN" sz="2000" b="1">
                <a:solidFill>
                  <a:srgbClr val="000000"/>
                </a:solidFill>
                <a:latin typeface="宋体" panose="02010600030101010101" pitchFamily="2" charset="-122"/>
                <a:ea typeface="宋体" panose="02010600030101010101" pitchFamily="2" charset="-122"/>
              </a:rPr>
              <a:t>2</a:t>
            </a:r>
            <a:r>
              <a:rPr lang="zh-CN" altLang="en-US" sz="2000" b="1">
                <a:solidFill>
                  <a:srgbClr val="000000"/>
                </a:solidFill>
                <a:latin typeface="宋体" panose="02010600030101010101" pitchFamily="2" charset="-122"/>
                <a:ea typeface="宋体" panose="02010600030101010101" pitchFamily="2" charset="-122"/>
              </a:rPr>
              <a:t>路组相联和伪相联这三种组织结构中，哪一种速度最快？</a:t>
            </a:r>
            <a:endParaRPr lang="en-US" altLang="zh-CN" sz="2000" b="1">
              <a:solidFill>
                <a:srgbClr val="000000"/>
              </a:solidFill>
              <a:latin typeface="宋体" panose="02010600030101010101" pitchFamily="2" charset="-122"/>
              <a:ea typeface="宋体" panose="02010600030101010101" pitchFamily="2" charset="-122"/>
            </a:endParaRPr>
          </a:p>
          <a:p>
            <a:pPr marL="457200" indent="-457200" eaLnBrk="1" hangingPunct="1">
              <a:lnSpc>
                <a:spcPct val="140000"/>
              </a:lnSpc>
              <a:buFont typeface="Wingdings" panose="05000000000000000000" pitchFamily="2" charset="2"/>
              <a:buNone/>
            </a:pPr>
            <a:r>
              <a:rPr lang="en-US" altLang="zh-CN" sz="2000" b="1">
                <a:solidFill>
                  <a:srgbClr val="000000"/>
                </a:solidFill>
                <a:latin typeface="宋体" panose="02010600030101010101" pitchFamily="2" charset="-122"/>
                <a:ea typeface="宋体" panose="02010600030101010101" pitchFamily="2" charset="-122"/>
              </a:rPr>
              <a:t>    Cache</a:t>
            </a:r>
            <a:r>
              <a:rPr lang="zh-CN" altLang="en-US" sz="2000" b="1">
                <a:solidFill>
                  <a:srgbClr val="000000"/>
                </a:solidFill>
                <a:latin typeface="宋体" panose="02010600030101010101" pitchFamily="2" charset="-122"/>
                <a:ea typeface="宋体" panose="02010600030101010101" pitchFamily="2" charset="-122"/>
              </a:rPr>
              <a:t>容量为</a:t>
            </a:r>
            <a:r>
              <a:rPr lang="en-US" altLang="zh-CN" sz="2000" b="1">
                <a:solidFill>
                  <a:srgbClr val="000000"/>
                </a:solidFill>
                <a:latin typeface="宋体" panose="02010600030101010101" pitchFamily="2" charset="-122"/>
                <a:ea typeface="宋体" panose="02010600030101010101" pitchFamily="2" charset="-122"/>
              </a:rPr>
              <a:t>2KB</a:t>
            </a:r>
            <a:r>
              <a:rPr lang="zh-CN" altLang="en-US" sz="2000" b="1">
                <a:solidFill>
                  <a:srgbClr val="000000"/>
                </a:solidFill>
                <a:latin typeface="宋体" panose="02010600030101010101" pitchFamily="2" charset="-122"/>
                <a:ea typeface="宋体" panose="02010600030101010101" pitchFamily="2" charset="-122"/>
              </a:rPr>
              <a:t>时，</a:t>
            </a:r>
            <a:r>
              <a:rPr lang="en-US" altLang="zh-CN" sz="2000" b="1">
                <a:solidFill>
                  <a:srgbClr val="000000"/>
                </a:solidFill>
                <a:latin typeface="宋体" panose="02010600030101010101" pitchFamily="2" charset="-122"/>
                <a:ea typeface="宋体" panose="02010600030101010101" pitchFamily="2" charset="-122"/>
              </a:rPr>
              <a:t>1</a:t>
            </a:r>
            <a:r>
              <a:rPr lang="zh-CN" altLang="en-US" sz="2000" b="1">
                <a:solidFill>
                  <a:srgbClr val="000000"/>
                </a:solidFill>
                <a:latin typeface="宋体" panose="02010600030101010101" pitchFamily="2" charset="-122"/>
                <a:ea typeface="宋体" panose="02010600030101010101" pitchFamily="2" charset="-122"/>
              </a:rPr>
              <a:t>路、</a:t>
            </a:r>
            <a:r>
              <a:rPr lang="en-US" altLang="zh-CN" sz="2000" b="1">
                <a:solidFill>
                  <a:srgbClr val="000000"/>
                </a:solidFill>
                <a:latin typeface="宋体" panose="02010600030101010101" pitchFamily="2" charset="-122"/>
                <a:ea typeface="宋体" panose="02010600030101010101" pitchFamily="2" charset="-122"/>
              </a:rPr>
              <a:t>2</a:t>
            </a:r>
            <a:r>
              <a:rPr lang="zh-CN" altLang="en-US" sz="2000" b="1">
                <a:solidFill>
                  <a:srgbClr val="000000"/>
                </a:solidFill>
                <a:latin typeface="宋体" panose="02010600030101010101" pitchFamily="2" charset="-122"/>
                <a:ea typeface="宋体" panose="02010600030101010101" pitchFamily="2" charset="-122"/>
              </a:rPr>
              <a:t>路的失效率分别为：</a:t>
            </a:r>
            <a:r>
              <a:rPr lang="en-US" altLang="zh-CN" sz="2000" b="1">
                <a:solidFill>
                  <a:srgbClr val="000000"/>
                </a:solidFill>
                <a:latin typeface="宋体" panose="02010600030101010101" pitchFamily="2" charset="-122"/>
                <a:ea typeface="宋体" panose="02010600030101010101" pitchFamily="2" charset="-122"/>
              </a:rPr>
              <a:t>0.098</a:t>
            </a:r>
            <a:r>
              <a:rPr lang="zh-CN" altLang="en-US" sz="2000" b="1">
                <a:solidFill>
                  <a:srgbClr val="000000"/>
                </a:solidFill>
                <a:latin typeface="宋体" panose="02010600030101010101" pitchFamily="2" charset="-122"/>
                <a:ea typeface="宋体" panose="02010600030101010101" pitchFamily="2" charset="-122"/>
              </a:rPr>
              <a:t>， </a:t>
            </a:r>
            <a:r>
              <a:rPr lang="en-US" altLang="zh-CN" sz="2000" b="1">
                <a:solidFill>
                  <a:srgbClr val="000000"/>
                </a:solidFill>
                <a:latin typeface="宋体" panose="02010600030101010101" pitchFamily="2" charset="-122"/>
                <a:ea typeface="宋体" panose="02010600030101010101" pitchFamily="2" charset="-122"/>
              </a:rPr>
              <a:t>0.076</a:t>
            </a:r>
          </a:p>
          <a:p>
            <a:pPr marL="457200" indent="-457200" eaLnBrk="1" hangingPunct="1">
              <a:lnSpc>
                <a:spcPct val="140000"/>
              </a:lnSpc>
              <a:buFont typeface="Wingdings" panose="05000000000000000000" pitchFamily="2" charset="2"/>
              <a:buNone/>
            </a:pPr>
            <a:r>
              <a:rPr lang="en-US" altLang="zh-CN" sz="2000" b="1">
                <a:solidFill>
                  <a:srgbClr val="000000"/>
                </a:solidFill>
                <a:latin typeface="宋体" panose="02010600030101010101" pitchFamily="2" charset="-122"/>
                <a:ea typeface="宋体" panose="02010600030101010101" pitchFamily="2" charset="-122"/>
              </a:rPr>
              <a:t>    Cache</a:t>
            </a:r>
            <a:r>
              <a:rPr lang="zh-CN" altLang="en-US" sz="2000" b="1">
                <a:solidFill>
                  <a:srgbClr val="000000"/>
                </a:solidFill>
                <a:latin typeface="宋体" panose="02010600030101010101" pitchFamily="2" charset="-122"/>
                <a:ea typeface="宋体" panose="02010600030101010101" pitchFamily="2" charset="-122"/>
              </a:rPr>
              <a:t>容量为</a:t>
            </a:r>
            <a:r>
              <a:rPr lang="en-US" altLang="zh-CN" sz="2000" b="1">
                <a:solidFill>
                  <a:srgbClr val="000000"/>
                </a:solidFill>
                <a:latin typeface="宋体" panose="02010600030101010101" pitchFamily="2" charset="-122"/>
                <a:ea typeface="宋体" panose="02010600030101010101" pitchFamily="2" charset="-122"/>
              </a:rPr>
              <a:t>128KB</a:t>
            </a:r>
            <a:r>
              <a:rPr lang="zh-CN" altLang="en-US" sz="2000" b="1">
                <a:solidFill>
                  <a:srgbClr val="000000"/>
                </a:solidFill>
                <a:latin typeface="宋体" panose="02010600030101010101" pitchFamily="2" charset="-122"/>
                <a:ea typeface="宋体" panose="02010600030101010101" pitchFamily="2" charset="-122"/>
              </a:rPr>
              <a:t>时，</a:t>
            </a:r>
            <a:r>
              <a:rPr lang="en-US" altLang="zh-CN" sz="2000" b="1">
                <a:solidFill>
                  <a:srgbClr val="000000"/>
                </a:solidFill>
                <a:latin typeface="宋体" panose="02010600030101010101" pitchFamily="2" charset="-122"/>
                <a:ea typeface="宋体" panose="02010600030101010101" pitchFamily="2" charset="-122"/>
              </a:rPr>
              <a:t>1</a:t>
            </a:r>
            <a:r>
              <a:rPr lang="zh-CN" altLang="en-US" sz="2000" b="1">
                <a:solidFill>
                  <a:srgbClr val="000000"/>
                </a:solidFill>
                <a:latin typeface="宋体" panose="02010600030101010101" pitchFamily="2" charset="-122"/>
                <a:ea typeface="宋体" panose="02010600030101010101" pitchFamily="2" charset="-122"/>
              </a:rPr>
              <a:t>路、</a:t>
            </a:r>
            <a:r>
              <a:rPr lang="en-US" altLang="zh-CN" sz="2000" b="1">
                <a:solidFill>
                  <a:srgbClr val="000000"/>
                </a:solidFill>
                <a:latin typeface="宋体" panose="02010600030101010101" pitchFamily="2" charset="-122"/>
                <a:ea typeface="宋体" panose="02010600030101010101" pitchFamily="2" charset="-122"/>
              </a:rPr>
              <a:t>2</a:t>
            </a:r>
            <a:r>
              <a:rPr lang="zh-CN" altLang="en-US" sz="2000" b="1">
                <a:solidFill>
                  <a:srgbClr val="000000"/>
                </a:solidFill>
                <a:latin typeface="宋体" panose="02010600030101010101" pitchFamily="2" charset="-122"/>
                <a:ea typeface="宋体" panose="02010600030101010101" pitchFamily="2" charset="-122"/>
              </a:rPr>
              <a:t>路失效率分别为：</a:t>
            </a:r>
            <a:r>
              <a:rPr lang="en-US" altLang="zh-CN" sz="2000" b="1">
                <a:solidFill>
                  <a:srgbClr val="000000"/>
                </a:solidFill>
                <a:latin typeface="宋体" panose="02010600030101010101" pitchFamily="2" charset="-122"/>
                <a:ea typeface="宋体" panose="02010600030101010101" pitchFamily="2" charset="-122"/>
              </a:rPr>
              <a:t>0.010,0.007</a:t>
            </a:r>
            <a:endParaRPr lang="zh-CN" altLang="en-US" sz="2000" b="1">
              <a:solidFill>
                <a:srgbClr val="000000"/>
              </a:solidFill>
              <a:latin typeface="宋体" panose="02010600030101010101" pitchFamily="2" charset="-122"/>
              <a:ea typeface="宋体" panose="02010600030101010101" pitchFamily="2" charset="-122"/>
            </a:endParaRPr>
          </a:p>
          <a:p>
            <a:pPr marL="457200" indent="-457200" eaLnBrk="1" hangingPunct="1">
              <a:lnSpc>
                <a:spcPct val="140000"/>
              </a:lnSpc>
              <a:buFont typeface="Wingdings" panose="05000000000000000000" pitchFamily="2" charset="2"/>
              <a:buNone/>
            </a:pPr>
            <a:r>
              <a:rPr lang="zh-CN" altLang="en-US" sz="2000" b="1">
                <a:latin typeface="宋体" panose="02010600030101010101" pitchFamily="2" charset="-122"/>
                <a:ea typeface="宋体" panose="02010600030101010101" pitchFamily="2" charset="-122"/>
              </a:rPr>
              <a:t>    解 </a:t>
            </a:r>
            <a:r>
              <a:rPr lang="zh-CN" altLang="en-US" sz="2000" b="1">
                <a:solidFill>
                  <a:srgbClr val="000000"/>
                </a:solidFill>
                <a:latin typeface="宋体" panose="02010600030101010101" pitchFamily="2" charset="-122"/>
                <a:ea typeface="宋体" panose="02010600030101010101" pitchFamily="2" charset="-122"/>
              </a:rPr>
              <a:t>首先考虑标准的平均访存时间公式：</a:t>
            </a:r>
          </a:p>
          <a:p>
            <a:pPr marL="457200" indent="-457200" eaLnBrk="1" hangingPunct="1">
              <a:lnSpc>
                <a:spcPct val="140000"/>
              </a:lnSpc>
              <a:buFont typeface="Wingdings" panose="05000000000000000000" pitchFamily="2" charset="2"/>
              <a:buNone/>
            </a:pPr>
            <a:r>
              <a:rPr lang="zh-CN" altLang="en-US" sz="2000" b="1">
                <a:solidFill>
                  <a:srgbClr val="000000"/>
                </a:solidFill>
                <a:latin typeface="宋体" panose="02010600030101010101" pitchFamily="2" charset="-122"/>
                <a:ea typeface="宋体" panose="02010600030101010101" pitchFamily="2" charset="-122"/>
              </a:rPr>
              <a:t>       </a:t>
            </a:r>
            <a:r>
              <a:rPr lang="zh-CN" altLang="en-US" sz="2000" b="1">
                <a:solidFill>
                  <a:schemeClr val="tx1"/>
                </a:solidFill>
                <a:latin typeface="宋体" panose="02010600030101010101" pitchFamily="2" charset="-122"/>
                <a:ea typeface="宋体" panose="02010600030101010101" pitchFamily="2" charset="-122"/>
              </a:rPr>
              <a:t>平均访存时间</a:t>
            </a:r>
            <a:r>
              <a:rPr lang="zh-CN" altLang="en-US" sz="2000" b="1" baseline="-25000">
                <a:solidFill>
                  <a:schemeClr val="tx1"/>
                </a:solidFill>
                <a:latin typeface="宋体" panose="02010600030101010101" pitchFamily="2" charset="-122"/>
                <a:ea typeface="宋体" panose="02010600030101010101" pitchFamily="2" charset="-122"/>
              </a:rPr>
              <a:t>伪相联</a:t>
            </a:r>
            <a:r>
              <a:rPr lang="zh-CN" altLang="en-US" sz="2000" b="1">
                <a:solidFill>
                  <a:schemeClr val="tx1"/>
                </a:solidFill>
                <a:latin typeface="宋体" panose="02010600030101010101" pitchFamily="2" charset="-122"/>
                <a:ea typeface="宋体" panose="02010600030101010101" pitchFamily="2" charset="-122"/>
              </a:rPr>
              <a:t> </a:t>
            </a:r>
          </a:p>
          <a:p>
            <a:pPr marL="457200" indent="-457200" eaLnBrk="1" hangingPunct="1">
              <a:lnSpc>
                <a:spcPct val="140000"/>
              </a:lnSpc>
              <a:buFont typeface="Wingdings" panose="05000000000000000000" pitchFamily="2" charset="2"/>
              <a:buNone/>
            </a:pPr>
            <a:r>
              <a:rPr lang="zh-CN" altLang="en-US" sz="2000" b="1">
                <a:solidFill>
                  <a:schemeClr val="tx1"/>
                </a:solidFill>
                <a:latin typeface="宋体" panose="02010600030101010101" pitchFamily="2" charset="-122"/>
                <a:ea typeface="宋体" panose="02010600030101010101" pitchFamily="2" charset="-122"/>
              </a:rPr>
              <a:t>       ＝ 命中时间</a:t>
            </a:r>
            <a:r>
              <a:rPr lang="zh-CN" altLang="en-US" sz="2000" b="1" baseline="-25000">
                <a:solidFill>
                  <a:schemeClr val="tx1"/>
                </a:solidFill>
                <a:latin typeface="宋体" panose="02010600030101010101" pitchFamily="2" charset="-122"/>
                <a:ea typeface="宋体" panose="02010600030101010101" pitchFamily="2" charset="-122"/>
              </a:rPr>
              <a:t>伪相联</a:t>
            </a:r>
            <a:r>
              <a:rPr lang="zh-CN" altLang="en-US" sz="2000" b="1">
                <a:solidFill>
                  <a:schemeClr val="tx1"/>
                </a:solidFill>
                <a:latin typeface="宋体" panose="02010600030101010101" pitchFamily="2" charset="-122"/>
                <a:ea typeface="宋体" panose="02010600030101010101" pitchFamily="2" charset="-122"/>
              </a:rPr>
              <a:t>＋失效率</a:t>
            </a:r>
            <a:r>
              <a:rPr lang="zh-CN" altLang="en-US" sz="2000" b="1" baseline="-25000">
                <a:solidFill>
                  <a:schemeClr val="tx1"/>
                </a:solidFill>
                <a:latin typeface="宋体" panose="02010600030101010101" pitchFamily="2" charset="-122"/>
                <a:ea typeface="宋体" panose="02010600030101010101" pitchFamily="2" charset="-122"/>
              </a:rPr>
              <a:t>伪相联</a:t>
            </a:r>
            <a:r>
              <a:rPr lang="en-US" altLang="zh-CN" sz="2000" b="1">
                <a:solidFill>
                  <a:schemeClr val="tx1"/>
                </a:solidFill>
                <a:latin typeface="宋体" panose="02010600030101010101" pitchFamily="2" charset="-122"/>
                <a:ea typeface="宋体" panose="02010600030101010101" pitchFamily="2" charset="-122"/>
              </a:rPr>
              <a:t>×</a:t>
            </a:r>
            <a:r>
              <a:rPr lang="zh-CN" altLang="en-US" sz="2000" b="1">
                <a:solidFill>
                  <a:schemeClr val="tx1"/>
                </a:solidFill>
                <a:latin typeface="宋体" panose="02010600030101010101" pitchFamily="2" charset="-122"/>
                <a:ea typeface="宋体" panose="02010600030101010101" pitchFamily="2" charset="-122"/>
              </a:rPr>
              <a:t>失效开销</a:t>
            </a:r>
            <a:r>
              <a:rPr lang="zh-CN" altLang="en-US" sz="2000" b="1" baseline="-25000">
                <a:solidFill>
                  <a:schemeClr val="tx1"/>
                </a:solidFill>
                <a:latin typeface="宋体" panose="02010600030101010101" pitchFamily="2" charset="-122"/>
                <a:ea typeface="宋体" panose="02010600030101010101" pitchFamily="2" charset="-122"/>
              </a:rPr>
              <a:t>伪相联</a:t>
            </a:r>
          </a:p>
        </p:txBody>
      </p:sp>
    </p:spTree>
  </p:cSld>
  <p:clrMapOvr>
    <a:masterClrMapping/>
  </p:clrMapOvr>
  <p:transition>
    <p:pull dir="rd"/>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altLang="zh-CN">
                <a:latin typeface="黑体" panose="02010609060101010101" pitchFamily="49" charset="-122"/>
              </a:rPr>
              <a:t>5.3 </a:t>
            </a:r>
            <a:r>
              <a:rPr lang="zh-CN" altLang="en-US">
                <a:latin typeface="黑体" panose="02010609060101010101" pitchFamily="49" charset="-122"/>
              </a:rPr>
              <a:t>降低</a:t>
            </a:r>
            <a:r>
              <a:rPr lang="en-US" altLang="zh-CN">
                <a:latin typeface="黑体" panose="02010609060101010101" pitchFamily="49" charset="-122"/>
              </a:rPr>
              <a:t>Cache</a:t>
            </a:r>
            <a:r>
              <a:rPr lang="zh-CN" altLang="en-US">
                <a:latin typeface="黑体" panose="02010609060101010101" pitchFamily="49" charset="-122"/>
              </a:rPr>
              <a:t>失效率的方法</a:t>
            </a:r>
          </a:p>
        </p:txBody>
      </p:sp>
      <p:sp>
        <p:nvSpPr>
          <p:cNvPr id="83971" name="Rectangle 3" descr="Rectangle: Click to edit Master text styles&#10;Second level&#10;Third level&#10;Fourth level&#10;Fifth level"/>
          <p:cNvSpPr>
            <a:spLocks noGrp="1" noChangeArrowheads="1"/>
          </p:cNvSpPr>
          <p:nvPr>
            <p:ph type="body" idx="1"/>
          </p:nvPr>
        </p:nvSpPr>
        <p:spPr>
          <a:xfrm>
            <a:off x="611188" y="1003300"/>
            <a:ext cx="8281987" cy="5305425"/>
          </a:xfrm>
        </p:spPr>
        <p:txBody>
          <a:bodyPr/>
          <a:lstStyle/>
          <a:p>
            <a:pPr marL="457200" indent="-457200" eaLnBrk="1" hangingPunct="1">
              <a:buFont typeface="Wingdings" panose="05000000000000000000" pitchFamily="2" charset="2"/>
              <a:buNone/>
            </a:pPr>
            <a:r>
              <a:rPr lang="en-US" altLang="zh-CN" sz="2000" b="1">
                <a:solidFill>
                  <a:srgbClr val="000000"/>
                </a:solidFill>
                <a:latin typeface="宋体" panose="02010600030101010101" pitchFamily="2" charset="-122"/>
                <a:ea typeface="宋体" panose="02010600030101010101" pitchFamily="2" charset="-122"/>
              </a:rPr>
              <a:t>   </a:t>
            </a:r>
            <a:r>
              <a:rPr lang="zh-CN" altLang="en-US" sz="2000" b="1">
                <a:solidFill>
                  <a:srgbClr val="000000"/>
                </a:solidFill>
                <a:latin typeface="宋体" panose="02010600030101010101" pitchFamily="2" charset="-122"/>
                <a:ea typeface="宋体" panose="02010600030101010101" pitchFamily="2" charset="-122"/>
              </a:rPr>
              <a:t>由于：</a:t>
            </a:r>
          </a:p>
          <a:p>
            <a:pPr marL="457200" indent="-457200" eaLnBrk="1" hangingPunct="1">
              <a:buFont typeface="Wingdings" panose="05000000000000000000" pitchFamily="2" charset="2"/>
              <a:buNone/>
            </a:pPr>
            <a:r>
              <a:rPr lang="zh-CN" altLang="en-US" b="1">
                <a:solidFill>
                  <a:schemeClr val="hlink"/>
                </a:solidFill>
                <a:latin typeface="宋体" panose="02010600030101010101" pitchFamily="2" charset="-122"/>
                <a:ea typeface="宋体" panose="02010600030101010101" pitchFamily="2" charset="-122"/>
              </a:rPr>
              <a:t>        </a:t>
            </a:r>
            <a:r>
              <a:rPr lang="zh-CN" altLang="en-US" sz="2000" b="1">
                <a:solidFill>
                  <a:schemeClr val="tx1"/>
                </a:solidFill>
                <a:latin typeface="宋体" panose="02010600030101010101" pitchFamily="2" charset="-122"/>
                <a:ea typeface="宋体" panose="02010600030101010101" pitchFamily="2" charset="-122"/>
              </a:rPr>
              <a:t>失效率</a:t>
            </a:r>
            <a:r>
              <a:rPr lang="zh-CN" altLang="en-US" sz="2000" b="1" baseline="-25000">
                <a:solidFill>
                  <a:schemeClr val="tx1"/>
                </a:solidFill>
                <a:latin typeface="宋体" panose="02010600030101010101" pitchFamily="2" charset="-122"/>
                <a:ea typeface="宋体" panose="02010600030101010101" pitchFamily="2" charset="-122"/>
              </a:rPr>
              <a:t>伪相联</a:t>
            </a:r>
            <a:r>
              <a:rPr lang="zh-CN" altLang="en-US" sz="2000" b="1">
                <a:solidFill>
                  <a:schemeClr val="tx1"/>
                </a:solidFill>
                <a:latin typeface="宋体" panose="02010600030101010101" pitchFamily="2" charset="-122"/>
                <a:ea typeface="宋体" panose="02010600030101010101" pitchFamily="2" charset="-122"/>
              </a:rPr>
              <a:t>＝失效率</a:t>
            </a:r>
            <a:r>
              <a:rPr lang="en-US" altLang="zh-CN" sz="2000" b="1" baseline="-25000">
                <a:solidFill>
                  <a:schemeClr val="tx1"/>
                </a:solidFill>
                <a:latin typeface="宋体" panose="02010600030101010101" pitchFamily="2" charset="-122"/>
                <a:ea typeface="宋体" panose="02010600030101010101" pitchFamily="2" charset="-122"/>
              </a:rPr>
              <a:t>2</a:t>
            </a:r>
            <a:r>
              <a:rPr lang="zh-CN" altLang="en-US" sz="2000" b="1" baseline="-25000">
                <a:solidFill>
                  <a:schemeClr val="tx1"/>
                </a:solidFill>
                <a:latin typeface="宋体" panose="02010600030101010101" pitchFamily="2" charset="-122"/>
                <a:ea typeface="宋体" panose="02010600030101010101" pitchFamily="2" charset="-122"/>
              </a:rPr>
              <a:t>路</a:t>
            </a:r>
          </a:p>
          <a:p>
            <a:pPr marL="457200" indent="-457200" eaLnBrk="1" hangingPunct="1">
              <a:buFont typeface="Wingdings" panose="05000000000000000000" pitchFamily="2" charset="2"/>
              <a:buNone/>
            </a:pPr>
            <a:r>
              <a:rPr lang="zh-CN" altLang="en-US" sz="2000" b="1">
                <a:solidFill>
                  <a:schemeClr val="tx1"/>
                </a:solidFill>
                <a:latin typeface="宋体" panose="02010600030101010101" pitchFamily="2" charset="-122"/>
                <a:ea typeface="宋体" panose="02010600030101010101" pitchFamily="2" charset="-122"/>
              </a:rPr>
              <a:t>          命中时间</a:t>
            </a:r>
            <a:r>
              <a:rPr lang="zh-CN" altLang="en-US" sz="2000" b="1" baseline="-25000">
                <a:solidFill>
                  <a:schemeClr val="tx1"/>
                </a:solidFill>
                <a:latin typeface="宋体" panose="02010600030101010101" pitchFamily="2" charset="-122"/>
                <a:ea typeface="宋体" panose="02010600030101010101" pitchFamily="2" charset="-122"/>
              </a:rPr>
              <a:t>伪相联</a:t>
            </a:r>
            <a:r>
              <a:rPr lang="zh-CN" altLang="en-US" sz="2000" b="1">
                <a:solidFill>
                  <a:schemeClr val="tx1"/>
                </a:solidFill>
                <a:latin typeface="宋体" panose="02010600030101010101" pitchFamily="2" charset="-122"/>
                <a:ea typeface="宋体" panose="02010600030101010101" pitchFamily="2" charset="-122"/>
              </a:rPr>
              <a:t>＝命中时间</a:t>
            </a:r>
            <a:r>
              <a:rPr lang="en-US" altLang="zh-CN" sz="2000" b="1" baseline="-25000">
                <a:solidFill>
                  <a:schemeClr val="tx1"/>
                </a:solidFill>
                <a:latin typeface="宋体" panose="02010600030101010101" pitchFamily="2" charset="-122"/>
                <a:ea typeface="宋体" panose="02010600030101010101" pitchFamily="2" charset="-122"/>
              </a:rPr>
              <a:t>1</a:t>
            </a:r>
            <a:r>
              <a:rPr lang="zh-CN" altLang="en-US" sz="2000" b="1" baseline="-25000">
                <a:solidFill>
                  <a:schemeClr val="tx1"/>
                </a:solidFill>
                <a:latin typeface="宋体" panose="02010600030101010101" pitchFamily="2" charset="-122"/>
                <a:ea typeface="宋体" panose="02010600030101010101" pitchFamily="2" charset="-122"/>
              </a:rPr>
              <a:t>路</a:t>
            </a:r>
            <a:r>
              <a:rPr lang="zh-CN" altLang="en-US" sz="2000" b="1">
                <a:solidFill>
                  <a:schemeClr val="tx1"/>
                </a:solidFill>
                <a:latin typeface="宋体" panose="02010600030101010101" pitchFamily="2" charset="-122"/>
                <a:ea typeface="宋体" panose="02010600030101010101" pitchFamily="2" charset="-122"/>
              </a:rPr>
              <a:t>＋</a:t>
            </a:r>
            <a:r>
              <a:rPr lang="zh-CN" altLang="en-US" sz="2000" b="1">
                <a:solidFill>
                  <a:srgbClr val="FF3399"/>
                </a:solidFill>
                <a:latin typeface="宋体" panose="02010600030101010101" pitchFamily="2" charset="-122"/>
                <a:ea typeface="宋体" panose="02010600030101010101" pitchFamily="2" charset="-122"/>
              </a:rPr>
              <a:t>伪命中率</a:t>
            </a:r>
            <a:r>
              <a:rPr lang="zh-CN" altLang="en-US" sz="2000" b="1" baseline="-25000">
                <a:solidFill>
                  <a:srgbClr val="FF3399"/>
                </a:solidFill>
                <a:latin typeface="宋体" panose="02010600030101010101" pitchFamily="2" charset="-122"/>
                <a:ea typeface="宋体" panose="02010600030101010101" pitchFamily="2" charset="-122"/>
              </a:rPr>
              <a:t>伪相联</a:t>
            </a:r>
            <a:r>
              <a:rPr lang="en-US" altLang="zh-CN" sz="2000" b="1">
                <a:solidFill>
                  <a:schemeClr val="tx1"/>
                </a:solidFill>
                <a:latin typeface="宋体" panose="02010600030101010101" pitchFamily="2" charset="-122"/>
                <a:ea typeface="宋体" panose="02010600030101010101" pitchFamily="2" charset="-122"/>
              </a:rPr>
              <a:t>×2</a:t>
            </a:r>
          </a:p>
          <a:p>
            <a:pPr marL="457200" indent="-457200" eaLnBrk="1" hangingPunct="1">
              <a:buFont typeface="Wingdings" panose="05000000000000000000" pitchFamily="2" charset="2"/>
              <a:buNone/>
            </a:pPr>
            <a:r>
              <a:rPr lang="en-US" altLang="zh-CN" b="1">
                <a:solidFill>
                  <a:srgbClr val="000000"/>
                </a:solidFill>
                <a:latin typeface="宋体" panose="02010600030101010101" pitchFamily="2" charset="-122"/>
                <a:ea typeface="宋体" panose="02010600030101010101" pitchFamily="2" charset="-122"/>
              </a:rPr>
              <a:t>      </a:t>
            </a:r>
            <a:r>
              <a:rPr lang="zh-CN" altLang="en-US" sz="2000" b="1">
                <a:solidFill>
                  <a:srgbClr val="000000"/>
                </a:solidFill>
                <a:latin typeface="宋体" panose="02010600030101010101" pitchFamily="2" charset="-122"/>
                <a:ea typeface="宋体" panose="02010600030101010101" pitchFamily="2" charset="-122"/>
              </a:rPr>
              <a:t>伪相联查找的命中率等于</a:t>
            </a:r>
            <a:r>
              <a:rPr lang="en-US" altLang="zh-CN" sz="2000" b="1">
                <a:solidFill>
                  <a:srgbClr val="000000"/>
                </a:solidFill>
                <a:latin typeface="宋体" panose="02010600030101010101" pitchFamily="2" charset="-122"/>
                <a:ea typeface="宋体" panose="02010600030101010101" pitchFamily="2" charset="-122"/>
              </a:rPr>
              <a:t>2</a:t>
            </a:r>
            <a:r>
              <a:rPr lang="zh-CN" altLang="en-US" sz="2000" b="1">
                <a:solidFill>
                  <a:srgbClr val="000000"/>
                </a:solidFill>
                <a:latin typeface="宋体" panose="02010600030101010101" pitchFamily="2" charset="-122"/>
                <a:ea typeface="宋体" panose="02010600030101010101" pitchFamily="2" charset="-122"/>
              </a:rPr>
              <a:t>路组相联</a:t>
            </a:r>
            <a:r>
              <a:rPr lang="en-US" altLang="zh-CN" sz="2000" b="1">
                <a:solidFill>
                  <a:srgbClr val="000000"/>
                </a:solidFill>
                <a:latin typeface="宋体" panose="02010600030101010101" pitchFamily="2" charset="-122"/>
                <a:ea typeface="宋体" panose="02010600030101010101" pitchFamily="2" charset="-122"/>
              </a:rPr>
              <a:t>Cache</a:t>
            </a:r>
            <a:r>
              <a:rPr lang="zh-CN" altLang="en-US" sz="2000" b="1">
                <a:solidFill>
                  <a:srgbClr val="000000"/>
                </a:solidFill>
                <a:latin typeface="宋体" panose="02010600030101010101" pitchFamily="2" charset="-122"/>
                <a:ea typeface="宋体" panose="02010600030101010101" pitchFamily="2" charset="-122"/>
              </a:rPr>
              <a:t>的命中率和直接映象</a:t>
            </a:r>
            <a:r>
              <a:rPr lang="en-US" altLang="zh-CN" sz="2000" b="1">
                <a:solidFill>
                  <a:srgbClr val="000000"/>
                </a:solidFill>
                <a:latin typeface="宋体" panose="02010600030101010101" pitchFamily="2" charset="-122"/>
                <a:ea typeface="宋体" panose="02010600030101010101" pitchFamily="2" charset="-122"/>
              </a:rPr>
              <a:t>Cache</a:t>
            </a:r>
            <a:r>
              <a:rPr lang="zh-CN" altLang="en-US" sz="2000" b="1">
                <a:solidFill>
                  <a:srgbClr val="000000"/>
                </a:solidFill>
                <a:latin typeface="宋体" panose="02010600030101010101" pitchFamily="2" charset="-122"/>
                <a:ea typeface="宋体" panose="02010600030101010101" pitchFamily="2" charset="-122"/>
              </a:rPr>
              <a:t>命中率之差。</a:t>
            </a:r>
          </a:p>
          <a:p>
            <a:pPr marL="457200" indent="-457200" eaLnBrk="1" hangingPunct="1">
              <a:buFont typeface="Wingdings" panose="05000000000000000000" pitchFamily="2" charset="2"/>
              <a:buNone/>
            </a:pPr>
            <a:r>
              <a:rPr lang="zh-CN" altLang="en-US" b="1">
                <a:solidFill>
                  <a:srgbClr val="000000"/>
                </a:solidFill>
                <a:latin typeface="宋体" panose="02010600030101010101" pitchFamily="2" charset="-122"/>
                <a:ea typeface="宋体" panose="02010600030101010101" pitchFamily="2" charset="-122"/>
              </a:rPr>
              <a:t>       </a:t>
            </a:r>
            <a:r>
              <a:rPr lang="zh-CN" altLang="en-US" sz="2000" b="1">
                <a:solidFill>
                  <a:schemeClr val="tx1"/>
                </a:solidFill>
                <a:latin typeface="宋体" panose="02010600030101010101" pitchFamily="2" charset="-122"/>
                <a:ea typeface="宋体" panose="02010600030101010101" pitchFamily="2" charset="-122"/>
              </a:rPr>
              <a:t>伪命中率</a:t>
            </a:r>
            <a:r>
              <a:rPr lang="zh-CN" altLang="en-US" sz="2000" b="1" baseline="-25000">
                <a:solidFill>
                  <a:schemeClr val="tx1"/>
                </a:solidFill>
                <a:latin typeface="宋体" panose="02010600030101010101" pitchFamily="2" charset="-122"/>
                <a:ea typeface="宋体" panose="02010600030101010101" pitchFamily="2" charset="-122"/>
              </a:rPr>
              <a:t>伪相联</a:t>
            </a:r>
            <a:r>
              <a:rPr lang="zh-CN" altLang="en-US" sz="2000" b="1">
                <a:solidFill>
                  <a:schemeClr val="tx1"/>
                </a:solidFill>
                <a:latin typeface="宋体" panose="02010600030101010101" pitchFamily="2" charset="-122"/>
                <a:ea typeface="宋体" panose="02010600030101010101" pitchFamily="2" charset="-122"/>
              </a:rPr>
              <a:t>  ＝命中率</a:t>
            </a:r>
            <a:r>
              <a:rPr lang="en-US" altLang="zh-CN" sz="2000" b="1" baseline="-25000">
                <a:solidFill>
                  <a:schemeClr val="tx1"/>
                </a:solidFill>
                <a:latin typeface="宋体" panose="02010600030101010101" pitchFamily="2" charset="-122"/>
                <a:ea typeface="宋体" panose="02010600030101010101" pitchFamily="2" charset="-122"/>
              </a:rPr>
              <a:t>2</a:t>
            </a:r>
            <a:r>
              <a:rPr lang="zh-CN" altLang="en-US" sz="2000" b="1" baseline="-25000">
                <a:solidFill>
                  <a:schemeClr val="tx1"/>
                </a:solidFill>
                <a:latin typeface="宋体" panose="02010600030101010101" pitchFamily="2" charset="-122"/>
                <a:ea typeface="宋体" panose="02010600030101010101" pitchFamily="2" charset="-122"/>
              </a:rPr>
              <a:t>路</a:t>
            </a:r>
            <a:r>
              <a:rPr lang="zh-CN" altLang="en-US" sz="2000" b="1">
                <a:solidFill>
                  <a:schemeClr val="tx1"/>
                </a:solidFill>
                <a:latin typeface="宋体" panose="02010600030101010101" pitchFamily="2" charset="-122"/>
                <a:ea typeface="宋体" panose="02010600030101010101" pitchFamily="2" charset="-122"/>
              </a:rPr>
              <a:t>－命中率</a:t>
            </a:r>
            <a:r>
              <a:rPr lang="en-US" altLang="zh-CN" sz="2000" b="1" baseline="-25000">
                <a:solidFill>
                  <a:schemeClr val="tx1"/>
                </a:solidFill>
                <a:latin typeface="宋体" panose="02010600030101010101" pitchFamily="2" charset="-122"/>
                <a:ea typeface="宋体" panose="02010600030101010101" pitchFamily="2" charset="-122"/>
              </a:rPr>
              <a:t>1</a:t>
            </a:r>
            <a:r>
              <a:rPr lang="zh-CN" altLang="en-US" sz="2000" b="1" baseline="-25000">
                <a:solidFill>
                  <a:schemeClr val="tx1"/>
                </a:solidFill>
                <a:latin typeface="宋体" panose="02010600030101010101" pitchFamily="2" charset="-122"/>
                <a:ea typeface="宋体" panose="02010600030101010101" pitchFamily="2" charset="-122"/>
              </a:rPr>
              <a:t>路</a:t>
            </a:r>
          </a:p>
          <a:p>
            <a:pPr marL="457200" indent="-457200" eaLnBrk="1" hangingPunct="1">
              <a:buFont typeface="Wingdings" panose="05000000000000000000" pitchFamily="2" charset="2"/>
              <a:buNone/>
            </a:pPr>
            <a:r>
              <a:rPr lang="zh-CN" altLang="en-US" sz="2000" b="1">
                <a:solidFill>
                  <a:schemeClr val="tx1"/>
                </a:solidFill>
                <a:latin typeface="宋体" panose="02010600030101010101" pitchFamily="2" charset="-122"/>
                <a:ea typeface="宋体" panose="02010600030101010101" pitchFamily="2" charset="-122"/>
              </a:rPr>
              <a:t>                      ＝（</a:t>
            </a:r>
            <a:r>
              <a:rPr lang="en-US" altLang="zh-CN" sz="2000" b="1">
                <a:solidFill>
                  <a:schemeClr val="tx1"/>
                </a:solidFill>
                <a:latin typeface="宋体" panose="02010600030101010101" pitchFamily="2" charset="-122"/>
                <a:ea typeface="宋体" panose="02010600030101010101" pitchFamily="2" charset="-122"/>
              </a:rPr>
              <a:t>1</a:t>
            </a:r>
            <a:r>
              <a:rPr lang="zh-CN" altLang="en-US" sz="2000" b="1">
                <a:solidFill>
                  <a:schemeClr val="tx1"/>
                </a:solidFill>
                <a:latin typeface="宋体" panose="02010600030101010101" pitchFamily="2" charset="-122"/>
                <a:ea typeface="宋体" panose="02010600030101010101" pitchFamily="2" charset="-122"/>
              </a:rPr>
              <a:t>－失效率</a:t>
            </a:r>
            <a:r>
              <a:rPr lang="en-US" altLang="zh-CN" sz="2000" b="1" baseline="-25000">
                <a:solidFill>
                  <a:schemeClr val="tx1"/>
                </a:solidFill>
                <a:latin typeface="宋体" panose="02010600030101010101" pitchFamily="2" charset="-122"/>
                <a:ea typeface="宋体" panose="02010600030101010101" pitchFamily="2" charset="-122"/>
              </a:rPr>
              <a:t>2</a:t>
            </a:r>
            <a:r>
              <a:rPr lang="zh-CN" altLang="en-US" sz="2000" b="1" baseline="-25000">
                <a:solidFill>
                  <a:schemeClr val="tx1"/>
                </a:solidFill>
                <a:latin typeface="宋体" panose="02010600030101010101" pitchFamily="2" charset="-122"/>
                <a:ea typeface="宋体" panose="02010600030101010101" pitchFamily="2" charset="-122"/>
              </a:rPr>
              <a:t>路</a:t>
            </a:r>
            <a:r>
              <a:rPr lang="zh-CN" altLang="en-US" sz="2000" b="1">
                <a:solidFill>
                  <a:schemeClr val="tx1"/>
                </a:solidFill>
                <a:latin typeface="宋体" panose="02010600030101010101" pitchFamily="2" charset="-122"/>
                <a:ea typeface="宋体" panose="02010600030101010101" pitchFamily="2" charset="-122"/>
              </a:rPr>
              <a:t>）－（</a:t>
            </a:r>
            <a:r>
              <a:rPr lang="en-US" altLang="zh-CN" sz="2000" b="1">
                <a:solidFill>
                  <a:schemeClr val="tx1"/>
                </a:solidFill>
                <a:latin typeface="宋体" panose="02010600030101010101" pitchFamily="2" charset="-122"/>
                <a:ea typeface="宋体" panose="02010600030101010101" pitchFamily="2" charset="-122"/>
              </a:rPr>
              <a:t>1</a:t>
            </a:r>
            <a:r>
              <a:rPr lang="zh-CN" altLang="en-US" sz="2000" b="1">
                <a:solidFill>
                  <a:schemeClr val="tx1"/>
                </a:solidFill>
                <a:latin typeface="宋体" panose="02010600030101010101" pitchFamily="2" charset="-122"/>
                <a:ea typeface="宋体" panose="02010600030101010101" pitchFamily="2" charset="-122"/>
              </a:rPr>
              <a:t>－失效率</a:t>
            </a:r>
            <a:r>
              <a:rPr lang="en-US" altLang="zh-CN" sz="2000" b="1" baseline="-25000">
                <a:solidFill>
                  <a:schemeClr val="tx1"/>
                </a:solidFill>
                <a:latin typeface="宋体" panose="02010600030101010101" pitchFamily="2" charset="-122"/>
                <a:ea typeface="宋体" panose="02010600030101010101" pitchFamily="2" charset="-122"/>
              </a:rPr>
              <a:t>1</a:t>
            </a:r>
            <a:r>
              <a:rPr lang="zh-CN" altLang="en-US" sz="2000" b="1" baseline="-25000">
                <a:solidFill>
                  <a:schemeClr val="tx1"/>
                </a:solidFill>
                <a:latin typeface="宋体" panose="02010600030101010101" pitchFamily="2" charset="-122"/>
                <a:ea typeface="宋体" panose="02010600030101010101" pitchFamily="2" charset="-122"/>
              </a:rPr>
              <a:t>路</a:t>
            </a:r>
            <a:r>
              <a:rPr lang="zh-CN" altLang="en-US" sz="2000" b="1">
                <a:solidFill>
                  <a:schemeClr val="tx1"/>
                </a:solidFill>
                <a:latin typeface="宋体" panose="02010600030101010101" pitchFamily="2" charset="-122"/>
                <a:ea typeface="宋体" panose="02010600030101010101" pitchFamily="2" charset="-122"/>
              </a:rPr>
              <a:t>）</a:t>
            </a:r>
          </a:p>
          <a:p>
            <a:pPr marL="457200" indent="-457200" eaLnBrk="1" hangingPunct="1">
              <a:buFont typeface="Wingdings" panose="05000000000000000000" pitchFamily="2" charset="2"/>
              <a:buNone/>
            </a:pPr>
            <a:r>
              <a:rPr lang="zh-CN" altLang="en-US" sz="2000" b="1">
                <a:solidFill>
                  <a:schemeClr val="tx1"/>
                </a:solidFill>
                <a:latin typeface="宋体" panose="02010600030101010101" pitchFamily="2" charset="-122"/>
                <a:ea typeface="宋体" panose="02010600030101010101" pitchFamily="2" charset="-122"/>
              </a:rPr>
              <a:t>                      ＝失效率</a:t>
            </a:r>
            <a:r>
              <a:rPr lang="en-US" altLang="zh-CN" sz="2000" b="1" baseline="-25000">
                <a:solidFill>
                  <a:schemeClr val="tx1"/>
                </a:solidFill>
                <a:latin typeface="宋体" panose="02010600030101010101" pitchFamily="2" charset="-122"/>
                <a:ea typeface="宋体" panose="02010600030101010101" pitchFamily="2" charset="-122"/>
              </a:rPr>
              <a:t>1</a:t>
            </a:r>
            <a:r>
              <a:rPr lang="zh-CN" altLang="en-US" sz="2000" b="1" baseline="-25000">
                <a:solidFill>
                  <a:schemeClr val="tx1"/>
                </a:solidFill>
                <a:latin typeface="宋体" panose="02010600030101010101" pitchFamily="2" charset="-122"/>
                <a:ea typeface="宋体" panose="02010600030101010101" pitchFamily="2" charset="-122"/>
              </a:rPr>
              <a:t>路</a:t>
            </a:r>
            <a:r>
              <a:rPr lang="zh-CN" altLang="en-US" sz="2000" b="1">
                <a:solidFill>
                  <a:schemeClr val="tx1"/>
                </a:solidFill>
                <a:latin typeface="宋体" panose="02010600030101010101" pitchFamily="2" charset="-122"/>
                <a:ea typeface="宋体" panose="02010600030101010101" pitchFamily="2" charset="-122"/>
              </a:rPr>
              <a:t>－失效率</a:t>
            </a:r>
            <a:r>
              <a:rPr lang="en-US" altLang="zh-CN" sz="2000" b="1" baseline="-25000">
                <a:solidFill>
                  <a:schemeClr val="tx1"/>
                </a:solidFill>
                <a:latin typeface="宋体" panose="02010600030101010101" pitchFamily="2" charset="-122"/>
                <a:ea typeface="宋体" panose="02010600030101010101" pitchFamily="2" charset="-122"/>
              </a:rPr>
              <a:t>2</a:t>
            </a:r>
            <a:r>
              <a:rPr lang="zh-CN" altLang="en-US" sz="2000" b="1" baseline="-25000">
                <a:solidFill>
                  <a:schemeClr val="tx1"/>
                </a:solidFill>
                <a:latin typeface="宋体" panose="02010600030101010101" pitchFamily="2" charset="-122"/>
                <a:ea typeface="宋体" panose="02010600030101010101" pitchFamily="2" charset="-122"/>
              </a:rPr>
              <a:t>路</a:t>
            </a:r>
          </a:p>
          <a:p>
            <a:pPr marL="457200" indent="-457200" eaLnBrk="1" hangingPunct="1">
              <a:buFont typeface="Wingdings" panose="05000000000000000000" pitchFamily="2" charset="2"/>
              <a:buNone/>
            </a:pPr>
            <a:r>
              <a:rPr lang="zh-CN" altLang="en-US" sz="2000" b="1">
                <a:solidFill>
                  <a:srgbClr val="000000"/>
                </a:solidFill>
                <a:latin typeface="宋体" panose="02010600030101010101" pitchFamily="2" charset="-122"/>
                <a:ea typeface="宋体" panose="02010600030101010101" pitchFamily="2" charset="-122"/>
              </a:rPr>
              <a:t>   综合上述分析，有：</a:t>
            </a:r>
          </a:p>
          <a:p>
            <a:pPr marL="457200" indent="-457200" eaLnBrk="1" hangingPunct="1">
              <a:buFont typeface="Wingdings" panose="05000000000000000000" pitchFamily="2" charset="2"/>
              <a:buNone/>
            </a:pPr>
            <a:r>
              <a:rPr lang="zh-CN" altLang="en-US" sz="2000" b="1">
                <a:solidFill>
                  <a:schemeClr val="hlink"/>
                </a:solidFill>
                <a:latin typeface="宋体" panose="02010600030101010101" pitchFamily="2" charset="-122"/>
                <a:ea typeface="宋体" panose="02010600030101010101" pitchFamily="2" charset="-122"/>
              </a:rPr>
              <a:t>      </a:t>
            </a:r>
            <a:r>
              <a:rPr lang="zh-CN" altLang="en-US" sz="2000" b="1">
                <a:solidFill>
                  <a:schemeClr val="tx1"/>
                </a:solidFill>
                <a:latin typeface="宋体" panose="02010600030101010101" pitchFamily="2" charset="-122"/>
                <a:ea typeface="宋体" panose="02010600030101010101" pitchFamily="2" charset="-122"/>
              </a:rPr>
              <a:t>平均访存时间</a:t>
            </a:r>
            <a:r>
              <a:rPr lang="zh-CN" altLang="en-US" sz="2000" b="1" baseline="-25000">
                <a:solidFill>
                  <a:schemeClr val="tx1"/>
                </a:solidFill>
                <a:latin typeface="宋体" panose="02010600030101010101" pitchFamily="2" charset="-122"/>
                <a:ea typeface="宋体" panose="02010600030101010101" pitchFamily="2" charset="-122"/>
              </a:rPr>
              <a:t>伪相联</a:t>
            </a:r>
            <a:r>
              <a:rPr lang="zh-CN" altLang="en-US" sz="2000" b="1">
                <a:solidFill>
                  <a:schemeClr val="tx1"/>
                </a:solidFill>
                <a:latin typeface="宋体" panose="02010600030101010101" pitchFamily="2" charset="-122"/>
                <a:ea typeface="宋体" panose="02010600030101010101" pitchFamily="2" charset="-122"/>
              </a:rPr>
              <a:t>＝命中时间</a:t>
            </a:r>
            <a:r>
              <a:rPr lang="en-US" altLang="zh-CN" sz="2000" b="1" baseline="-25000">
                <a:solidFill>
                  <a:schemeClr val="tx1"/>
                </a:solidFill>
                <a:latin typeface="宋体" panose="02010600030101010101" pitchFamily="2" charset="-122"/>
                <a:ea typeface="宋体" panose="02010600030101010101" pitchFamily="2" charset="-122"/>
              </a:rPr>
              <a:t>1</a:t>
            </a:r>
            <a:r>
              <a:rPr lang="zh-CN" altLang="en-US" sz="2000" b="1" baseline="-25000">
                <a:solidFill>
                  <a:schemeClr val="tx1"/>
                </a:solidFill>
                <a:latin typeface="宋体" panose="02010600030101010101" pitchFamily="2" charset="-122"/>
                <a:ea typeface="宋体" panose="02010600030101010101" pitchFamily="2" charset="-122"/>
              </a:rPr>
              <a:t>路</a:t>
            </a:r>
            <a:r>
              <a:rPr lang="zh-CN" altLang="en-US" sz="2000" b="1">
                <a:solidFill>
                  <a:schemeClr val="tx1"/>
                </a:solidFill>
                <a:latin typeface="宋体" panose="02010600030101010101" pitchFamily="2" charset="-122"/>
                <a:ea typeface="宋体" panose="02010600030101010101" pitchFamily="2" charset="-122"/>
              </a:rPr>
              <a:t>＋（失效率</a:t>
            </a:r>
            <a:r>
              <a:rPr lang="en-US" altLang="zh-CN" sz="2000" b="1" baseline="-25000">
                <a:solidFill>
                  <a:schemeClr val="tx1"/>
                </a:solidFill>
                <a:latin typeface="宋体" panose="02010600030101010101" pitchFamily="2" charset="-122"/>
                <a:ea typeface="宋体" panose="02010600030101010101" pitchFamily="2" charset="-122"/>
              </a:rPr>
              <a:t>1</a:t>
            </a:r>
            <a:r>
              <a:rPr lang="zh-CN" altLang="en-US" sz="2000" b="1" baseline="-25000">
                <a:solidFill>
                  <a:schemeClr val="tx1"/>
                </a:solidFill>
                <a:latin typeface="宋体" panose="02010600030101010101" pitchFamily="2" charset="-122"/>
                <a:ea typeface="宋体" panose="02010600030101010101" pitchFamily="2" charset="-122"/>
              </a:rPr>
              <a:t>路</a:t>
            </a:r>
            <a:r>
              <a:rPr lang="zh-CN" altLang="en-US" sz="2000" b="1">
                <a:solidFill>
                  <a:schemeClr val="tx1"/>
                </a:solidFill>
                <a:latin typeface="宋体" panose="02010600030101010101" pitchFamily="2" charset="-122"/>
                <a:ea typeface="宋体" panose="02010600030101010101" pitchFamily="2" charset="-122"/>
              </a:rPr>
              <a:t>－失效率</a:t>
            </a:r>
            <a:r>
              <a:rPr lang="en-US" altLang="zh-CN" sz="2000" b="1" baseline="-25000">
                <a:solidFill>
                  <a:schemeClr val="tx1"/>
                </a:solidFill>
                <a:latin typeface="宋体" panose="02010600030101010101" pitchFamily="2" charset="-122"/>
                <a:ea typeface="宋体" panose="02010600030101010101" pitchFamily="2" charset="-122"/>
              </a:rPr>
              <a:t>2</a:t>
            </a:r>
            <a:r>
              <a:rPr lang="zh-CN" altLang="en-US" sz="2000" b="1" baseline="-25000">
                <a:solidFill>
                  <a:schemeClr val="tx1"/>
                </a:solidFill>
                <a:latin typeface="宋体" panose="02010600030101010101" pitchFamily="2" charset="-122"/>
                <a:ea typeface="宋体" panose="02010600030101010101" pitchFamily="2" charset="-122"/>
              </a:rPr>
              <a:t>路</a:t>
            </a:r>
            <a:r>
              <a:rPr lang="zh-CN" altLang="en-US" sz="2000" b="1">
                <a:solidFill>
                  <a:schemeClr val="tx1"/>
                </a:solidFill>
                <a:latin typeface="宋体" panose="02010600030101010101" pitchFamily="2" charset="-122"/>
                <a:ea typeface="宋体" panose="02010600030101010101" pitchFamily="2" charset="-122"/>
              </a:rPr>
              <a:t>）</a:t>
            </a:r>
            <a:r>
              <a:rPr lang="en-US" altLang="zh-CN" sz="2000" b="1">
                <a:solidFill>
                  <a:schemeClr val="tx1"/>
                </a:solidFill>
                <a:latin typeface="宋体" panose="02010600030101010101" pitchFamily="2" charset="-122"/>
                <a:ea typeface="宋体" panose="02010600030101010101" pitchFamily="2" charset="-122"/>
              </a:rPr>
              <a:t>×2</a:t>
            </a:r>
          </a:p>
          <a:p>
            <a:pPr marL="457200" indent="-457200" eaLnBrk="1" hangingPunct="1">
              <a:buFont typeface="Wingdings" panose="05000000000000000000" pitchFamily="2" charset="2"/>
              <a:buNone/>
            </a:pPr>
            <a:r>
              <a:rPr lang="en-US" altLang="zh-CN" sz="2000" b="1">
                <a:solidFill>
                  <a:schemeClr val="tx1"/>
                </a:solidFill>
                <a:latin typeface="宋体" panose="02010600030101010101" pitchFamily="2" charset="-122"/>
                <a:ea typeface="宋体" panose="02010600030101010101" pitchFamily="2" charset="-122"/>
              </a:rPr>
              <a:t>                          </a:t>
            </a:r>
            <a:r>
              <a:rPr lang="zh-CN" altLang="en-US" sz="2000" b="1">
                <a:solidFill>
                  <a:schemeClr val="tx1"/>
                </a:solidFill>
                <a:latin typeface="宋体" panose="02010600030101010101" pitchFamily="2" charset="-122"/>
                <a:ea typeface="宋体" panose="02010600030101010101" pitchFamily="2" charset="-122"/>
              </a:rPr>
              <a:t>＋失效率</a:t>
            </a:r>
            <a:r>
              <a:rPr lang="en-US" altLang="zh-CN" sz="2000" b="1" baseline="-25000">
                <a:solidFill>
                  <a:schemeClr val="tx1"/>
                </a:solidFill>
                <a:latin typeface="宋体" panose="02010600030101010101" pitchFamily="2" charset="-122"/>
                <a:ea typeface="宋体" panose="02010600030101010101" pitchFamily="2" charset="-122"/>
              </a:rPr>
              <a:t>2</a:t>
            </a:r>
            <a:r>
              <a:rPr lang="zh-CN" altLang="en-US" sz="2000" b="1" baseline="-25000">
                <a:solidFill>
                  <a:schemeClr val="tx1"/>
                </a:solidFill>
                <a:latin typeface="宋体" panose="02010600030101010101" pitchFamily="2" charset="-122"/>
                <a:ea typeface="宋体" panose="02010600030101010101" pitchFamily="2" charset="-122"/>
              </a:rPr>
              <a:t>路</a:t>
            </a:r>
            <a:r>
              <a:rPr lang="en-US" altLang="zh-CN" sz="2000" b="1">
                <a:solidFill>
                  <a:schemeClr val="tx1"/>
                </a:solidFill>
                <a:latin typeface="宋体" panose="02010600030101010101" pitchFamily="2" charset="-122"/>
                <a:ea typeface="宋体" panose="02010600030101010101" pitchFamily="2" charset="-122"/>
              </a:rPr>
              <a:t>×</a:t>
            </a:r>
            <a:r>
              <a:rPr lang="zh-CN" altLang="en-US" sz="2000" b="1">
                <a:solidFill>
                  <a:schemeClr val="tx1"/>
                </a:solidFill>
                <a:latin typeface="宋体" panose="02010600030101010101" pitchFamily="2" charset="-122"/>
                <a:ea typeface="宋体" panose="02010600030101010101" pitchFamily="2" charset="-122"/>
              </a:rPr>
              <a:t>失效开销</a:t>
            </a:r>
            <a:r>
              <a:rPr lang="en-US" altLang="zh-CN" sz="2000" b="1" baseline="-25000">
                <a:solidFill>
                  <a:schemeClr val="tx1"/>
                </a:solidFill>
                <a:latin typeface="宋体" panose="02010600030101010101" pitchFamily="2" charset="-122"/>
                <a:ea typeface="宋体" panose="02010600030101010101" pitchFamily="2" charset="-122"/>
              </a:rPr>
              <a:t>1</a:t>
            </a:r>
            <a:r>
              <a:rPr lang="zh-CN" altLang="en-US" sz="2000" b="1" baseline="-25000">
                <a:solidFill>
                  <a:schemeClr val="tx1"/>
                </a:solidFill>
                <a:latin typeface="宋体" panose="02010600030101010101" pitchFamily="2" charset="-122"/>
                <a:ea typeface="宋体" panose="02010600030101010101" pitchFamily="2" charset="-122"/>
              </a:rPr>
              <a:t>路</a:t>
            </a:r>
          </a:p>
        </p:txBody>
      </p:sp>
    </p:spTree>
  </p:cSld>
  <p:clrMapOvr>
    <a:masterClrMapping/>
  </p:clrMapOvr>
  <p:transition>
    <p:pull dir="rd"/>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r>
              <a:rPr lang="en-US" altLang="zh-CN">
                <a:latin typeface="黑体" panose="02010609060101010101" pitchFamily="49" charset="-122"/>
              </a:rPr>
              <a:t>5.3 </a:t>
            </a:r>
            <a:r>
              <a:rPr lang="zh-CN" altLang="en-US">
                <a:latin typeface="黑体" panose="02010609060101010101" pitchFamily="49" charset="-122"/>
              </a:rPr>
              <a:t>降低</a:t>
            </a:r>
            <a:r>
              <a:rPr lang="en-US" altLang="zh-CN">
                <a:latin typeface="黑体" panose="02010609060101010101" pitchFamily="49" charset="-122"/>
              </a:rPr>
              <a:t>Cache</a:t>
            </a:r>
            <a:r>
              <a:rPr lang="zh-CN" altLang="en-US">
                <a:latin typeface="黑体" panose="02010609060101010101" pitchFamily="49" charset="-122"/>
              </a:rPr>
              <a:t>失效率的方法</a:t>
            </a:r>
          </a:p>
        </p:txBody>
      </p:sp>
      <p:sp>
        <p:nvSpPr>
          <p:cNvPr id="84995" name="Rectangle 3" descr="Rectangle: Click to edit Master text styles&#10;Second level&#10;Third level&#10;Fourth level&#10;Fifth level"/>
          <p:cNvSpPr>
            <a:spLocks noGrp="1" noChangeArrowheads="1"/>
          </p:cNvSpPr>
          <p:nvPr>
            <p:ph type="body" idx="1"/>
          </p:nvPr>
        </p:nvSpPr>
        <p:spPr>
          <a:xfrm>
            <a:off x="1042988" y="1412875"/>
            <a:ext cx="7556500" cy="4305300"/>
          </a:xfrm>
        </p:spPr>
        <p:txBody>
          <a:bodyPr/>
          <a:lstStyle/>
          <a:p>
            <a:pPr marL="457200" indent="-457200" eaLnBrk="1" hangingPunct="1">
              <a:lnSpc>
                <a:spcPct val="140000"/>
              </a:lnSpc>
              <a:buFont typeface="Wingdings" panose="05000000000000000000" pitchFamily="2" charset="2"/>
              <a:buNone/>
            </a:pPr>
            <a:r>
              <a:rPr lang="zh-CN" altLang="en-US" sz="2000" b="1">
                <a:solidFill>
                  <a:srgbClr val="000000"/>
                </a:solidFill>
                <a:latin typeface="宋体" panose="02010600030101010101" pitchFamily="2" charset="-122"/>
                <a:ea typeface="宋体" panose="02010600030101010101" pitchFamily="2" charset="-122"/>
              </a:rPr>
              <a:t>将前面表中的数据代入上面的公式，得：</a:t>
            </a:r>
          </a:p>
          <a:p>
            <a:pPr marL="457200" indent="-457200" eaLnBrk="1" hangingPunct="1">
              <a:lnSpc>
                <a:spcPct val="140000"/>
              </a:lnSpc>
              <a:buFont typeface="Wingdings" panose="05000000000000000000" pitchFamily="2" charset="2"/>
              <a:buNone/>
            </a:pPr>
            <a:r>
              <a:rPr lang="zh-CN" altLang="en-US" sz="2000" b="1">
                <a:solidFill>
                  <a:srgbClr val="000000"/>
                </a:solidFill>
                <a:latin typeface="宋体" panose="02010600030101010101" pitchFamily="2" charset="-122"/>
                <a:ea typeface="宋体" panose="02010600030101010101" pitchFamily="2" charset="-122"/>
              </a:rPr>
              <a:t>      </a:t>
            </a:r>
            <a:r>
              <a:rPr lang="zh-CN" altLang="en-US" sz="2000" b="1">
                <a:solidFill>
                  <a:schemeClr val="tx1"/>
                </a:solidFill>
                <a:latin typeface="宋体" panose="02010600030101010101" pitchFamily="2" charset="-122"/>
                <a:ea typeface="宋体" panose="02010600030101010101" pitchFamily="2" charset="-122"/>
              </a:rPr>
              <a:t>平均访存时间</a:t>
            </a:r>
            <a:r>
              <a:rPr lang="zh-CN" altLang="en-US" sz="2000" b="1" baseline="-25000">
                <a:solidFill>
                  <a:schemeClr val="tx1"/>
                </a:solidFill>
                <a:latin typeface="宋体" panose="02010600030101010101" pitchFamily="2" charset="-122"/>
                <a:ea typeface="宋体" panose="02010600030101010101" pitchFamily="2" charset="-122"/>
              </a:rPr>
              <a:t>伪相联，</a:t>
            </a:r>
            <a:r>
              <a:rPr lang="en-US" altLang="zh-CN" sz="2000" b="1" baseline="-25000">
                <a:solidFill>
                  <a:schemeClr val="tx1"/>
                </a:solidFill>
                <a:latin typeface="宋体" panose="02010600030101010101" pitchFamily="2" charset="-122"/>
                <a:ea typeface="宋体" panose="02010600030101010101" pitchFamily="2" charset="-122"/>
              </a:rPr>
              <a:t>2</a:t>
            </a:r>
            <a:r>
              <a:rPr lang="en-US" altLang="zh-CN" sz="800" b="1" baseline="-25000">
                <a:solidFill>
                  <a:schemeClr val="tx1"/>
                </a:solidFill>
                <a:latin typeface="宋体" panose="02010600030101010101" pitchFamily="2" charset="-122"/>
                <a:ea typeface="宋体" panose="02010600030101010101" pitchFamily="2" charset="-122"/>
              </a:rPr>
              <a:t> </a:t>
            </a:r>
            <a:r>
              <a:rPr lang="en-US" altLang="zh-CN" sz="2000" b="1" baseline="-25000">
                <a:solidFill>
                  <a:schemeClr val="tx1"/>
                </a:solidFill>
                <a:latin typeface="宋体" panose="02010600030101010101" pitchFamily="2" charset="-122"/>
                <a:ea typeface="宋体" panose="02010600030101010101" pitchFamily="2" charset="-122"/>
              </a:rPr>
              <a:t>KB</a:t>
            </a:r>
            <a:r>
              <a:rPr lang="en-US" altLang="zh-CN" sz="2000" b="1">
                <a:solidFill>
                  <a:schemeClr val="tx1"/>
                </a:solidFill>
                <a:latin typeface="宋体" panose="02010600030101010101" pitchFamily="2" charset="-122"/>
                <a:ea typeface="宋体" panose="02010600030101010101" pitchFamily="2" charset="-122"/>
              </a:rPr>
              <a:t> </a:t>
            </a:r>
          </a:p>
          <a:p>
            <a:pPr marL="457200" indent="-457200" eaLnBrk="1" hangingPunct="1">
              <a:lnSpc>
                <a:spcPct val="140000"/>
              </a:lnSpc>
              <a:buFont typeface="Wingdings" panose="05000000000000000000" pitchFamily="2" charset="2"/>
              <a:buNone/>
            </a:pPr>
            <a:r>
              <a:rPr lang="en-US" altLang="zh-CN" sz="2000" b="1">
                <a:solidFill>
                  <a:schemeClr val="tx1"/>
                </a:solidFill>
                <a:latin typeface="宋体" panose="02010600030101010101" pitchFamily="2" charset="-122"/>
                <a:ea typeface="宋体" panose="02010600030101010101" pitchFamily="2" charset="-122"/>
              </a:rPr>
              <a:t>          </a:t>
            </a:r>
            <a:r>
              <a:rPr lang="zh-CN" altLang="en-US" sz="2000" b="1">
                <a:solidFill>
                  <a:schemeClr val="tx1"/>
                </a:solidFill>
                <a:latin typeface="宋体" panose="02010600030101010101" pitchFamily="2" charset="-122"/>
                <a:ea typeface="宋体" panose="02010600030101010101" pitchFamily="2" charset="-122"/>
              </a:rPr>
              <a:t>＝</a:t>
            </a:r>
            <a:r>
              <a:rPr lang="en-US" altLang="zh-CN" sz="2000" b="1">
                <a:solidFill>
                  <a:schemeClr val="tx1"/>
                </a:solidFill>
                <a:latin typeface="宋体" panose="02010600030101010101" pitchFamily="2" charset="-122"/>
                <a:ea typeface="宋体" panose="02010600030101010101" pitchFamily="2" charset="-122"/>
              </a:rPr>
              <a:t>1</a:t>
            </a:r>
            <a:r>
              <a:rPr lang="zh-CN" altLang="en-US" sz="2000" b="1">
                <a:solidFill>
                  <a:schemeClr val="tx1"/>
                </a:solidFill>
                <a:latin typeface="宋体" panose="02010600030101010101" pitchFamily="2" charset="-122"/>
                <a:ea typeface="宋体" panose="02010600030101010101" pitchFamily="2" charset="-122"/>
              </a:rPr>
              <a:t>＋（</a:t>
            </a:r>
            <a:r>
              <a:rPr lang="en-US" altLang="zh-CN" sz="2000" b="1">
                <a:solidFill>
                  <a:schemeClr val="tx1"/>
                </a:solidFill>
                <a:latin typeface="宋体" panose="02010600030101010101" pitchFamily="2" charset="-122"/>
                <a:ea typeface="宋体" panose="02010600030101010101" pitchFamily="2" charset="-122"/>
              </a:rPr>
              <a:t>0.098</a:t>
            </a:r>
            <a:r>
              <a:rPr lang="zh-CN" altLang="en-US" sz="2000" b="1">
                <a:solidFill>
                  <a:schemeClr val="tx1"/>
                </a:solidFill>
                <a:latin typeface="宋体" panose="02010600030101010101" pitchFamily="2" charset="-122"/>
                <a:ea typeface="宋体" panose="02010600030101010101" pitchFamily="2" charset="-122"/>
              </a:rPr>
              <a:t>－</a:t>
            </a:r>
            <a:r>
              <a:rPr lang="en-US" altLang="zh-CN" sz="2000" b="1">
                <a:solidFill>
                  <a:schemeClr val="tx1"/>
                </a:solidFill>
                <a:latin typeface="宋体" panose="02010600030101010101" pitchFamily="2" charset="-122"/>
                <a:ea typeface="宋体" panose="02010600030101010101" pitchFamily="2" charset="-122"/>
              </a:rPr>
              <a:t>0.076</a:t>
            </a:r>
            <a:r>
              <a:rPr lang="zh-CN" altLang="en-US" sz="2000" b="1">
                <a:solidFill>
                  <a:schemeClr val="tx1"/>
                </a:solidFill>
                <a:latin typeface="宋体" panose="02010600030101010101" pitchFamily="2" charset="-122"/>
                <a:ea typeface="宋体" panose="02010600030101010101" pitchFamily="2" charset="-122"/>
              </a:rPr>
              <a:t>）</a:t>
            </a:r>
            <a:r>
              <a:rPr lang="en-US" altLang="zh-CN" sz="2000" b="1">
                <a:solidFill>
                  <a:schemeClr val="tx1"/>
                </a:solidFill>
                <a:latin typeface="宋体" panose="02010600030101010101" pitchFamily="2" charset="-122"/>
                <a:ea typeface="宋体" panose="02010600030101010101" pitchFamily="2" charset="-122"/>
              </a:rPr>
              <a:t>×2</a:t>
            </a:r>
            <a:r>
              <a:rPr lang="zh-CN" altLang="en-US" sz="2000" b="1">
                <a:solidFill>
                  <a:schemeClr val="tx1"/>
                </a:solidFill>
                <a:latin typeface="宋体" panose="02010600030101010101" pitchFamily="2" charset="-122"/>
                <a:ea typeface="宋体" panose="02010600030101010101" pitchFamily="2" charset="-122"/>
              </a:rPr>
              <a:t>＋（</a:t>
            </a:r>
            <a:r>
              <a:rPr lang="en-US" altLang="zh-CN" sz="2000" b="1">
                <a:solidFill>
                  <a:schemeClr val="tx1"/>
                </a:solidFill>
                <a:latin typeface="宋体" panose="02010600030101010101" pitchFamily="2" charset="-122"/>
                <a:ea typeface="宋体" panose="02010600030101010101" pitchFamily="2" charset="-122"/>
              </a:rPr>
              <a:t>0.076×50</a:t>
            </a:r>
            <a:r>
              <a:rPr lang="zh-CN" altLang="en-US" sz="2000" b="1">
                <a:solidFill>
                  <a:schemeClr val="tx1"/>
                </a:solidFill>
                <a:latin typeface="宋体" panose="02010600030101010101" pitchFamily="2" charset="-122"/>
                <a:ea typeface="宋体" panose="02010600030101010101" pitchFamily="2" charset="-122"/>
              </a:rPr>
              <a:t>）＝</a:t>
            </a:r>
            <a:r>
              <a:rPr lang="en-US" altLang="zh-CN" sz="2000" b="1">
                <a:solidFill>
                  <a:schemeClr val="tx1"/>
                </a:solidFill>
                <a:latin typeface="宋体" panose="02010600030101010101" pitchFamily="2" charset="-122"/>
                <a:ea typeface="宋体" panose="02010600030101010101" pitchFamily="2" charset="-122"/>
              </a:rPr>
              <a:t>4.844</a:t>
            </a:r>
          </a:p>
          <a:p>
            <a:pPr marL="457200" indent="-457200" eaLnBrk="1" hangingPunct="1">
              <a:lnSpc>
                <a:spcPct val="140000"/>
              </a:lnSpc>
              <a:buFont typeface="Wingdings" panose="05000000000000000000" pitchFamily="2" charset="2"/>
              <a:buNone/>
            </a:pPr>
            <a:r>
              <a:rPr lang="en-US" altLang="zh-CN" sz="2000" b="1">
                <a:solidFill>
                  <a:schemeClr val="tx1"/>
                </a:solidFill>
                <a:latin typeface="宋体" panose="02010600030101010101" pitchFamily="2" charset="-122"/>
                <a:ea typeface="宋体" panose="02010600030101010101" pitchFamily="2" charset="-122"/>
              </a:rPr>
              <a:t>      </a:t>
            </a:r>
            <a:r>
              <a:rPr lang="zh-CN" altLang="en-US" sz="2000" b="1">
                <a:solidFill>
                  <a:schemeClr val="tx1"/>
                </a:solidFill>
                <a:latin typeface="宋体" panose="02010600030101010101" pitchFamily="2" charset="-122"/>
                <a:ea typeface="宋体" panose="02010600030101010101" pitchFamily="2" charset="-122"/>
              </a:rPr>
              <a:t>平均访存时间</a:t>
            </a:r>
            <a:r>
              <a:rPr lang="zh-CN" altLang="en-US" sz="2000" b="1" baseline="-25000">
                <a:solidFill>
                  <a:schemeClr val="tx1"/>
                </a:solidFill>
                <a:latin typeface="宋体" panose="02010600030101010101" pitchFamily="2" charset="-122"/>
                <a:ea typeface="宋体" panose="02010600030101010101" pitchFamily="2" charset="-122"/>
              </a:rPr>
              <a:t>伪相联，</a:t>
            </a:r>
            <a:r>
              <a:rPr lang="en-US" altLang="zh-CN" sz="2000" b="1" baseline="-25000">
                <a:solidFill>
                  <a:schemeClr val="tx1"/>
                </a:solidFill>
                <a:latin typeface="宋体" panose="02010600030101010101" pitchFamily="2" charset="-122"/>
                <a:ea typeface="宋体" panose="02010600030101010101" pitchFamily="2" charset="-122"/>
              </a:rPr>
              <a:t>128</a:t>
            </a:r>
            <a:r>
              <a:rPr lang="en-US" altLang="zh-CN" sz="800" b="1" baseline="-25000">
                <a:solidFill>
                  <a:schemeClr val="tx1"/>
                </a:solidFill>
                <a:latin typeface="宋体" panose="02010600030101010101" pitchFamily="2" charset="-122"/>
                <a:ea typeface="宋体" panose="02010600030101010101" pitchFamily="2" charset="-122"/>
              </a:rPr>
              <a:t> </a:t>
            </a:r>
            <a:r>
              <a:rPr lang="en-US" altLang="zh-CN" sz="2000" b="1" baseline="-25000">
                <a:solidFill>
                  <a:schemeClr val="tx1"/>
                </a:solidFill>
                <a:latin typeface="宋体" panose="02010600030101010101" pitchFamily="2" charset="-122"/>
                <a:ea typeface="宋体" panose="02010600030101010101" pitchFamily="2" charset="-122"/>
              </a:rPr>
              <a:t>KB</a:t>
            </a:r>
          </a:p>
          <a:p>
            <a:pPr marL="457200" indent="-457200" eaLnBrk="1" hangingPunct="1">
              <a:lnSpc>
                <a:spcPct val="140000"/>
              </a:lnSpc>
              <a:buFont typeface="Wingdings" panose="05000000000000000000" pitchFamily="2" charset="2"/>
              <a:buNone/>
            </a:pPr>
            <a:r>
              <a:rPr lang="en-US" altLang="zh-CN" sz="2000" b="1">
                <a:solidFill>
                  <a:schemeClr val="tx1"/>
                </a:solidFill>
                <a:latin typeface="宋体" panose="02010600030101010101" pitchFamily="2" charset="-122"/>
                <a:ea typeface="宋体" panose="02010600030101010101" pitchFamily="2" charset="-122"/>
              </a:rPr>
              <a:t>          </a:t>
            </a:r>
            <a:r>
              <a:rPr lang="zh-CN" altLang="en-US" sz="2000" b="1">
                <a:solidFill>
                  <a:schemeClr val="tx1"/>
                </a:solidFill>
                <a:latin typeface="宋体" panose="02010600030101010101" pitchFamily="2" charset="-122"/>
                <a:ea typeface="宋体" panose="02010600030101010101" pitchFamily="2" charset="-122"/>
              </a:rPr>
              <a:t>＝</a:t>
            </a:r>
            <a:r>
              <a:rPr lang="en-US" altLang="zh-CN" sz="2000" b="1">
                <a:solidFill>
                  <a:schemeClr val="tx1"/>
                </a:solidFill>
                <a:latin typeface="宋体" panose="02010600030101010101" pitchFamily="2" charset="-122"/>
                <a:ea typeface="宋体" panose="02010600030101010101" pitchFamily="2" charset="-122"/>
              </a:rPr>
              <a:t>1</a:t>
            </a:r>
            <a:r>
              <a:rPr lang="zh-CN" altLang="en-US" sz="2000" b="1">
                <a:solidFill>
                  <a:schemeClr val="tx1"/>
                </a:solidFill>
                <a:latin typeface="宋体" panose="02010600030101010101" pitchFamily="2" charset="-122"/>
                <a:ea typeface="宋体" panose="02010600030101010101" pitchFamily="2" charset="-122"/>
              </a:rPr>
              <a:t>＋（</a:t>
            </a:r>
            <a:r>
              <a:rPr lang="en-US" altLang="zh-CN" sz="2000" b="1">
                <a:solidFill>
                  <a:schemeClr val="tx1"/>
                </a:solidFill>
                <a:latin typeface="宋体" panose="02010600030101010101" pitchFamily="2" charset="-122"/>
                <a:ea typeface="宋体" panose="02010600030101010101" pitchFamily="2" charset="-122"/>
              </a:rPr>
              <a:t>0.010</a:t>
            </a:r>
            <a:r>
              <a:rPr lang="zh-CN" altLang="en-US" sz="2000" b="1">
                <a:solidFill>
                  <a:schemeClr val="tx1"/>
                </a:solidFill>
                <a:latin typeface="宋体" panose="02010600030101010101" pitchFamily="2" charset="-122"/>
                <a:ea typeface="宋体" panose="02010600030101010101" pitchFamily="2" charset="-122"/>
              </a:rPr>
              <a:t>－</a:t>
            </a:r>
            <a:r>
              <a:rPr lang="en-US" altLang="zh-CN" sz="2000" b="1">
                <a:solidFill>
                  <a:schemeClr val="tx1"/>
                </a:solidFill>
                <a:latin typeface="宋体" panose="02010600030101010101" pitchFamily="2" charset="-122"/>
                <a:ea typeface="宋体" panose="02010600030101010101" pitchFamily="2" charset="-122"/>
              </a:rPr>
              <a:t>0.007</a:t>
            </a:r>
            <a:r>
              <a:rPr lang="zh-CN" altLang="en-US" sz="2000" b="1">
                <a:solidFill>
                  <a:schemeClr val="tx1"/>
                </a:solidFill>
                <a:latin typeface="宋体" panose="02010600030101010101" pitchFamily="2" charset="-122"/>
                <a:ea typeface="宋体" panose="02010600030101010101" pitchFamily="2" charset="-122"/>
              </a:rPr>
              <a:t>）</a:t>
            </a:r>
            <a:r>
              <a:rPr lang="en-US" altLang="zh-CN" sz="2000" b="1">
                <a:solidFill>
                  <a:schemeClr val="tx1"/>
                </a:solidFill>
                <a:latin typeface="宋体" panose="02010600030101010101" pitchFamily="2" charset="-122"/>
                <a:ea typeface="宋体" panose="02010600030101010101" pitchFamily="2" charset="-122"/>
              </a:rPr>
              <a:t>×2</a:t>
            </a:r>
            <a:r>
              <a:rPr lang="zh-CN" altLang="en-US" sz="2000" b="1">
                <a:solidFill>
                  <a:schemeClr val="tx1"/>
                </a:solidFill>
                <a:latin typeface="宋体" panose="02010600030101010101" pitchFamily="2" charset="-122"/>
                <a:ea typeface="宋体" panose="02010600030101010101" pitchFamily="2" charset="-122"/>
              </a:rPr>
              <a:t>＋（</a:t>
            </a:r>
            <a:r>
              <a:rPr lang="en-US" altLang="zh-CN" sz="2000" b="1">
                <a:solidFill>
                  <a:schemeClr val="tx1"/>
                </a:solidFill>
                <a:latin typeface="宋体" panose="02010600030101010101" pitchFamily="2" charset="-122"/>
                <a:ea typeface="宋体" panose="02010600030101010101" pitchFamily="2" charset="-122"/>
              </a:rPr>
              <a:t>0.007×50</a:t>
            </a:r>
            <a:r>
              <a:rPr lang="zh-CN" altLang="en-US" sz="2000" b="1">
                <a:solidFill>
                  <a:schemeClr val="tx1"/>
                </a:solidFill>
                <a:latin typeface="宋体" panose="02010600030101010101" pitchFamily="2" charset="-122"/>
                <a:ea typeface="宋体" panose="02010600030101010101" pitchFamily="2" charset="-122"/>
              </a:rPr>
              <a:t>）＝</a:t>
            </a:r>
            <a:r>
              <a:rPr lang="en-US" altLang="zh-CN" sz="2000" b="1">
                <a:solidFill>
                  <a:schemeClr val="tx1"/>
                </a:solidFill>
                <a:latin typeface="宋体" panose="02010600030101010101" pitchFamily="2" charset="-122"/>
                <a:ea typeface="宋体" panose="02010600030101010101" pitchFamily="2" charset="-122"/>
              </a:rPr>
              <a:t>1.356</a:t>
            </a:r>
          </a:p>
          <a:p>
            <a:pPr marL="457200" indent="-457200" eaLnBrk="1" hangingPunct="1">
              <a:lnSpc>
                <a:spcPct val="140000"/>
              </a:lnSpc>
              <a:buFont typeface="Wingdings" panose="05000000000000000000" pitchFamily="2" charset="2"/>
              <a:buNone/>
            </a:pPr>
            <a:r>
              <a:rPr lang="zh-CN" altLang="en-US" sz="2000" b="1">
                <a:solidFill>
                  <a:srgbClr val="000000"/>
                </a:solidFill>
                <a:latin typeface="宋体" panose="02010600030101010101" pitchFamily="2" charset="-122"/>
                <a:ea typeface="宋体" panose="02010600030101010101" pitchFamily="2" charset="-122"/>
              </a:rPr>
              <a:t>根据上一个例子中的表，对于</a:t>
            </a:r>
            <a:r>
              <a:rPr lang="en-US" altLang="zh-CN" sz="2000" b="1">
                <a:solidFill>
                  <a:srgbClr val="9933FF"/>
                </a:solidFill>
                <a:latin typeface="宋体" panose="02010600030101010101" pitchFamily="2" charset="-122"/>
                <a:ea typeface="宋体" panose="02010600030101010101" pitchFamily="2" charset="-122"/>
              </a:rPr>
              <a:t>2</a:t>
            </a:r>
            <a:r>
              <a:rPr lang="en-US" altLang="zh-CN" sz="800" b="1">
                <a:solidFill>
                  <a:srgbClr val="9933FF"/>
                </a:solidFill>
                <a:latin typeface="宋体" panose="02010600030101010101" pitchFamily="2" charset="-122"/>
                <a:ea typeface="宋体" panose="02010600030101010101" pitchFamily="2" charset="-122"/>
              </a:rPr>
              <a:t> </a:t>
            </a:r>
            <a:r>
              <a:rPr lang="en-US" altLang="zh-CN" sz="2000" b="1">
                <a:solidFill>
                  <a:srgbClr val="9933FF"/>
                </a:solidFill>
                <a:latin typeface="宋体" panose="02010600030101010101" pitchFamily="2" charset="-122"/>
                <a:ea typeface="宋体" panose="02010600030101010101" pitchFamily="2" charset="-122"/>
              </a:rPr>
              <a:t>KB</a:t>
            </a:r>
            <a:r>
              <a:rPr lang="en-US" altLang="zh-CN" sz="2000" b="1">
                <a:solidFill>
                  <a:srgbClr val="000000"/>
                </a:solidFill>
                <a:latin typeface="宋体" panose="02010600030101010101" pitchFamily="2" charset="-122"/>
                <a:ea typeface="宋体" panose="02010600030101010101" pitchFamily="2" charset="-122"/>
              </a:rPr>
              <a:t> Cache</a:t>
            </a:r>
            <a:r>
              <a:rPr lang="zh-CN" altLang="en-US" sz="2000" b="1">
                <a:solidFill>
                  <a:srgbClr val="000000"/>
                </a:solidFill>
                <a:latin typeface="宋体" panose="02010600030101010101" pitchFamily="2" charset="-122"/>
                <a:ea typeface="宋体" panose="02010600030101010101" pitchFamily="2" charset="-122"/>
              </a:rPr>
              <a:t>，可得：</a:t>
            </a:r>
          </a:p>
          <a:p>
            <a:pPr marL="457200" indent="-457200" eaLnBrk="1" hangingPunct="1">
              <a:lnSpc>
                <a:spcPct val="140000"/>
              </a:lnSpc>
              <a:buFont typeface="Wingdings" panose="05000000000000000000" pitchFamily="2" charset="2"/>
              <a:buNone/>
            </a:pPr>
            <a:r>
              <a:rPr lang="zh-CN" altLang="en-US" sz="2000" b="1">
                <a:solidFill>
                  <a:srgbClr val="000000"/>
                </a:solidFill>
                <a:latin typeface="宋体" panose="02010600030101010101" pitchFamily="2" charset="-122"/>
                <a:ea typeface="宋体" panose="02010600030101010101" pitchFamily="2" charset="-122"/>
              </a:rPr>
              <a:t>      </a:t>
            </a:r>
            <a:r>
              <a:rPr lang="zh-CN" altLang="en-US" sz="2000" b="1">
                <a:solidFill>
                  <a:schemeClr val="tx1"/>
                </a:solidFill>
                <a:latin typeface="宋体" panose="02010600030101010101" pitchFamily="2" charset="-122"/>
                <a:ea typeface="宋体" panose="02010600030101010101" pitchFamily="2" charset="-122"/>
              </a:rPr>
              <a:t>平均访存时间</a:t>
            </a:r>
            <a:r>
              <a:rPr lang="en-US" altLang="zh-CN" sz="2000" b="1" baseline="-25000">
                <a:solidFill>
                  <a:schemeClr val="tx1"/>
                </a:solidFill>
                <a:latin typeface="宋体" panose="02010600030101010101" pitchFamily="2" charset="-122"/>
                <a:ea typeface="宋体" panose="02010600030101010101" pitchFamily="2" charset="-122"/>
              </a:rPr>
              <a:t>1</a:t>
            </a:r>
            <a:r>
              <a:rPr lang="zh-CN" altLang="en-US" sz="2000" b="1" baseline="-25000">
                <a:solidFill>
                  <a:schemeClr val="tx1"/>
                </a:solidFill>
                <a:latin typeface="宋体" panose="02010600030101010101" pitchFamily="2" charset="-122"/>
                <a:ea typeface="宋体" panose="02010600030101010101" pitchFamily="2" charset="-122"/>
              </a:rPr>
              <a:t>路</a:t>
            </a:r>
            <a:r>
              <a:rPr lang="zh-CN" altLang="en-US" sz="2000" b="1">
                <a:solidFill>
                  <a:schemeClr val="tx1"/>
                </a:solidFill>
                <a:latin typeface="宋体" panose="02010600030101010101" pitchFamily="2" charset="-122"/>
                <a:ea typeface="宋体" panose="02010600030101010101" pitchFamily="2" charset="-122"/>
              </a:rPr>
              <a:t> ＝</a:t>
            </a:r>
            <a:r>
              <a:rPr lang="en-US" altLang="zh-CN" sz="2000" b="1">
                <a:solidFill>
                  <a:schemeClr val="tx1"/>
                </a:solidFill>
                <a:latin typeface="宋体" panose="02010600030101010101" pitchFamily="2" charset="-122"/>
                <a:ea typeface="宋体" panose="02010600030101010101" pitchFamily="2" charset="-122"/>
              </a:rPr>
              <a:t>5.90 </a:t>
            </a:r>
            <a:r>
              <a:rPr lang="zh-CN" altLang="en-US" sz="2000" b="1">
                <a:solidFill>
                  <a:schemeClr val="tx1"/>
                </a:solidFill>
                <a:latin typeface="宋体" panose="02010600030101010101" pitchFamily="2" charset="-122"/>
                <a:ea typeface="宋体" panose="02010600030101010101" pitchFamily="2" charset="-122"/>
              </a:rPr>
              <a:t>个时钟</a:t>
            </a:r>
          </a:p>
          <a:p>
            <a:pPr marL="457200" indent="-457200" eaLnBrk="1" hangingPunct="1">
              <a:lnSpc>
                <a:spcPct val="140000"/>
              </a:lnSpc>
              <a:buFont typeface="Wingdings" panose="05000000000000000000" pitchFamily="2" charset="2"/>
              <a:buNone/>
            </a:pPr>
            <a:r>
              <a:rPr lang="zh-CN" altLang="en-US" sz="2000" b="1">
                <a:solidFill>
                  <a:schemeClr val="tx1"/>
                </a:solidFill>
                <a:latin typeface="宋体" panose="02010600030101010101" pitchFamily="2" charset="-122"/>
                <a:ea typeface="宋体" panose="02010600030101010101" pitchFamily="2" charset="-122"/>
              </a:rPr>
              <a:t>      平均访存时间</a:t>
            </a:r>
            <a:r>
              <a:rPr lang="en-US" altLang="zh-CN" sz="2000" b="1" baseline="-25000">
                <a:solidFill>
                  <a:schemeClr val="tx1"/>
                </a:solidFill>
                <a:latin typeface="宋体" panose="02010600030101010101" pitchFamily="2" charset="-122"/>
                <a:ea typeface="宋体" panose="02010600030101010101" pitchFamily="2" charset="-122"/>
              </a:rPr>
              <a:t>2</a:t>
            </a:r>
            <a:r>
              <a:rPr lang="zh-CN" altLang="en-US" sz="2000" b="1" baseline="-25000">
                <a:solidFill>
                  <a:schemeClr val="tx1"/>
                </a:solidFill>
                <a:latin typeface="宋体" panose="02010600030101010101" pitchFamily="2" charset="-122"/>
                <a:ea typeface="宋体" panose="02010600030101010101" pitchFamily="2" charset="-122"/>
              </a:rPr>
              <a:t>路</a:t>
            </a:r>
            <a:r>
              <a:rPr lang="zh-CN" altLang="en-US" sz="2000" b="1">
                <a:solidFill>
                  <a:schemeClr val="tx1"/>
                </a:solidFill>
                <a:latin typeface="宋体" panose="02010600030101010101" pitchFamily="2" charset="-122"/>
                <a:ea typeface="宋体" panose="02010600030101010101" pitchFamily="2" charset="-122"/>
              </a:rPr>
              <a:t> ＝</a:t>
            </a:r>
            <a:r>
              <a:rPr lang="en-US" altLang="zh-CN" sz="2000" b="1">
                <a:solidFill>
                  <a:schemeClr val="tx1"/>
                </a:solidFill>
                <a:latin typeface="宋体" panose="02010600030101010101" pitchFamily="2" charset="-122"/>
                <a:ea typeface="宋体" panose="02010600030101010101" pitchFamily="2" charset="-122"/>
              </a:rPr>
              <a:t>4.90 </a:t>
            </a:r>
            <a:r>
              <a:rPr lang="zh-CN" altLang="en-US" sz="2000" b="1">
                <a:solidFill>
                  <a:schemeClr val="tx1"/>
                </a:solidFill>
                <a:latin typeface="宋体" panose="02010600030101010101" pitchFamily="2" charset="-122"/>
                <a:ea typeface="宋体" panose="02010600030101010101" pitchFamily="2" charset="-122"/>
              </a:rPr>
              <a:t>个时钟</a:t>
            </a:r>
          </a:p>
          <a:p>
            <a:pPr marL="457200" indent="-457200" eaLnBrk="1" hangingPunct="1">
              <a:lnSpc>
                <a:spcPct val="140000"/>
              </a:lnSpc>
              <a:buFont typeface="Wingdings" panose="05000000000000000000" pitchFamily="2" charset="2"/>
              <a:buNone/>
            </a:pPr>
            <a:endParaRPr lang="en-US" altLang="zh-CN" sz="2000" b="1">
              <a:solidFill>
                <a:schemeClr val="tx1"/>
              </a:solidFill>
              <a:latin typeface="宋体" panose="02010600030101010101" pitchFamily="2" charset="-122"/>
              <a:ea typeface="宋体" panose="02010600030101010101" pitchFamily="2" charset="-122"/>
            </a:endParaRPr>
          </a:p>
        </p:txBody>
      </p:sp>
    </p:spTree>
  </p:cSld>
  <p:clrMapOvr>
    <a:masterClrMapping/>
  </p:clrMapOvr>
  <p:transition>
    <p:pull dir="rd"/>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pPr eaLnBrk="1" hangingPunct="1"/>
            <a:r>
              <a:rPr lang="en-US" altLang="zh-CN">
                <a:latin typeface="黑体" panose="02010609060101010101" pitchFamily="49" charset="-122"/>
              </a:rPr>
              <a:t>5.3 </a:t>
            </a:r>
            <a:r>
              <a:rPr lang="zh-CN" altLang="en-US">
                <a:latin typeface="黑体" panose="02010609060101010101" pitchFamily="49" charset="-122"/>
              </a:rPr>
              <a:t>降低</a:t>
            </a:r>
            <a:r>
              <a:rPr lang="en-US" altLang="zh-CN">
                <a:latin typeface="黑体" panose="02010609060101010101" pitchFamily="49" charset="-122"/>
              </a:rPr>
              <a:t>Cache</a:t>
            </a:r>
            <a:r>
              <a:rPr lang="zh-CN" altLang="en-US">
                <a:latin typeface="黑体" panose="02010609060101010101" pitchFamily="49" charset="-122"/>
              </a:rPr>
              <a:t>失效率的方法</a:t>
            </a:r>
          </a:p>
        </p:txBody>
      </p:sp>
      <p:sp>
        <p:nvSpPr>
          <p:cNvPr id="86019" name="Rectangle 3" descr="Rectangle: Click to edit Master text styles&#10;Second level&#10;Third level&#10;Fourth level&#10;Fifth level"/>
          <p:cNvSpPr>
            <a:spLocks noGrp="1" noChangeArrowheads="1"/>
          </p:cNvSpPr>
          <p:nvPr>
            <p:ph type="body" idx="1"/>
          </p:nvPr>
        </p:nvSpPr>
        <p:spPr>
          <a:xfrm>
            <a:off x="900113" y="1844675"/>
            <a:ext cx="7772400" cy="3529013"/>
          </a:xfrm>
        </p:spPr>
        <p:txBody>
          <a:bodyPr/>
          <a:lstStyle/>
          <a:p>
            <a:pPr marL="457200" indent="-457200" eaLnBrk="1" hangingPunct="1">
              <a:lnSpc>
                <a:spcPct val="140000"/>
              </a:lnSpc>
              <a:buFont typeface="Wingdings" panose="05000000000000000000" pitchFamily="2" charset="2"/>
              <a:buNone/>
            </a:pPr>
            <a:r>
              <a:rPr lang="en-US" altLang="zh-CN" sz="2000" b="1">
                <a:solidFill>
                  <a:srgbClr val="000000"/>
                </a:solidFill>
                <a:latin typeface="宋体" panose="02010600030101010101" pitchFamily="2" charset="-122"/>
                <a:ea typeface="宋体" panose="02010600030101010101" pitchFamily="2" charset="-122"/>
              </a:rPr>
              <a:t>    </a:t>
            </a:r>
            <a:r>
              <a:rPr lang="zh-CN" altLang="en-US" sz="2000" b="1">
                <a:solidFill>
                  <a:srgbClr val="000000"/>
                </a:solidFill>
                <a:latin typeface="宋体" panose="02010600030101010101" pitchFamily="2" charset="-122"/>
                <a:ea typeface="宋体" panose="02010600030101010101" pitchFamily="2" charset="-122"/>
              </a:rPr>
              <a:t>对于</a:t>
            </a:r>
            <a:r>
              <a:rPr lang="en-US" altLang="zh-CN" sz="2000" b="1">
                <a:solidFill>
                  <a:srgbClr val="9933FF"/>
                </a:solidFill>
                <a:latin typeface="宋体" panose="02010600030101010101" pitchFamily="2" charset="-122"/>
                <a:ea typeface="宋体" panose="02010600030101010101" pitchFamily="2" charset="-122"/>
              </a:rPr>
              <a:t>128KB</a:t>
            </a:r>
            <a:r>
              <a:rPr lang="zh-CN" altLang="en-US" sz="2000" b="1">
                <a:solidFill>
                  <a:srgbClr val="000000"/>
                </a:solidFill>
                <a:latin typeface="宋体" panose="02010600030101010101" pitchFamily="2" charset="-122"/>
                <a:ea typeface="宋体" panose="02010600030101010101" pitchFamily="2" charset="-122"/>
              </a:rPr>
              <a:t>的</a:t>
            </a:r>
            <a:r>
              <a:rPr lang="en-US" altLang="zh-CN" sz="2000" b="1">
                <a:solidFill>
                  <a:srgbClr val="000000"/>
                </a:solidFill>
                <a:latin typeface="宋体" panose="02010600030101010101" pitchFamily="2" charset="-122"/>
                <a:ea typeface="宋体" panose="02010600030101010101" pitchFamily="2" charset="-122"/>
              </a:rPr>
              <a:t>Cache</a:t>
            </a:r>
            <a:r>
              <a:rPr lang="zh-CN" altLang="en-US" sz="2000" b="1">
                <a:solidFill>
                  <a:srgbClr val="000000"/>
                </a:solidFill>
                <a:latin typeface="宋体" panose="02010600030101010101" pitchFamily="2" charset="-122"/>
                <a:ea typeface="宋体" panose="02010600030101010101" pitchFamily="2" charset="-122"/>
              </a:rPr>
              <a:t>有，可得：</a:t>
            </a:r>
          </a:p>
          <a:p>
            <a:pPr marL="457200" indent="-457200" eaLnBrk="1" hangingPunct="1">
              <a:lnSpc>
                <a:spcPct val="140000"/>
              </a:lnSpc>
              <a:buFont typeface="Wingdings" panose="05000000000000000000" pitchFamily="2" charset="2"/>
              <a:buNone/>
            </a:pPr>
            <a:r>
              <a:rPr lang="zh-CN" altLang="en-US" sz="2000" b="1">
                <a:solidFill>
                  <a:srgbClr val="000000"/>
                </a:solidFill>
                <a:latin typeface="宋体" panose="02010600030101010101" pitchFamily="2" charset="-122"/>
                <a:ea typeface="宋体" panose="02010600030101010101" pitchFamily="2" charset="-122"/>
              </a:rPr>
              <a:t>          </a:t>
            </a:r>
            <a:r>
              <a:rPr lang="zh-CN" altLang="en-US" sz="2000" b="1">
                <a:solidFill>
                  <a:schemeClr val="tx1"/>
                </a:solidFill>
                <a:latin typeface="宋体" panose="02010600030101010101" pitchFamily="2" charset="-122"/>
                <a:ea typeface="宋体" panose="02010600030101010101" pitchFamily="2" charset="-122"/>
              </a:rPr>
              <a:t>平均访存时间</a:t>
            </a:r>
            <a:r>
              <a:rPr lang="en-US" altLang="zh-CN" sz="2000" b="1" baseline="-25000">
                <a:solidFill>
                  <a:schemeClr val="tx1"/>
                </a:solidFill>
                <a:latin typeface="宋体" panose="02010600030101010101" pitchFamily="2" charset="-122"/>
                <a:ea typeface="宋体" panose="02010600030101010101" pitchFamily="2" charset="-122"/>
              </a:rPr>
              <a:t>1</a:t>
            </a:r>
            <a:r>
              <a:rPr lang="zh-CN" altLang="en-US" sz="2000" b="1" baseline="-25000">
                <a:solidFill>
                  <a:schemeClr val="tx1"/>
                </a:solidFill>
                <a:latin typeface="宋体" panose="02010600030101010101" pitchFamily="2" charset="-122"/>
                <a:ea typeface="宋体" panose="02010600030101010101" pitchFamily="2" charset="-122"/>
              </a:rPr>
              <a:t>路</a:t>
            </a:r>
            <a:r>
              <a:rPr lang="zh-CN" altLang="en-US" sz="2000" b="1">
                <a:solidFill>
                  <a:schemeClr val="tx1"/>
                </a:solidFill>
                <a:latin typeface="宋体" panose="02010600030101010101" pitchFamily="2" charset="-122"/>
                <a:ea typeface="宋体" panose="02010600030101010101" pitchFamily="2" charset="-122"/>
              </a:rPr>
              <a:t> ＝</a:t>
            </a:r>
            <a:r>
              <a:rPr lang="en-US" altLang="zh-CN" sz="2000" b="1">
                <a:solidFill>
                  <a:schemeClr val="tx1"/>
                </a:solidFill>
                <a:latin typeface="宋体" panose="02010600030101010101" pitchFamily="2" charset="-122"/>
                <a:ea typeface="宋体" panose="02010600030101010101" pitchFamily="2" charset="-122"/>
              </a:rPr>
              <a:t>1.50 </a:t>
            </a:r>
            <a:r>
              <a:rPr lang="zh-CN" altLang="en-US" sz="2000" b="1">
                <a:solidFill>
                  <a:schemeClr val="tx1"/>
                </a:solidFill>
                <a:latin typeface="宋体" panose="02010600030101010101" pitchFamily="2" charset="-122"/>
                <a:ea typeface="宋体" panose="02010600030101010101" pitchFamily="2" charset="-122"/>
              </a:rPr>
              <a:t>个时钟</a:t>
            </a:r>
          </a:p>
          <a:p>
            <a:pPr marL="457200" indent="-457200" eaLnBrk="1" hangingPunct="1">
              <a:lnSpc>
                <a:spcPct val="140000"/>
              </a:lnSpc>
              <a:buFont typeface="Wingdings" panose="05000000000000000000" pitchFamily="2" charset="2"/>
              <a:buNone/>
            </a:pPr>
            <a:r>
              <a:rPr lang="zh-CN" altLang="en-US" sz="2000" b="1">
                <a:solidFill>
                  <a:schemeClr val="tx1"/>
                </a:solidFill>
                <a:latin typeface="宋体" panose="02010600030101010101" pitchFamily="2" charset="-122"/>
                <a:ea typeface="宋体" panose="02010600030101010101" pitchFamily="2" charset="-122"/>
              </a:rPr>
              <a:t>          平均访存时间</a:t>
            </a:r>
            <a:r>
              <a:rPr lang="en-US" altLang="zh-CN" sz="2000" b="1" baseline="-25000">
                <a:solidFill>
                  <a:schemeClr val="tx1"/>
                </a:solidFill>
                <a:latin typeface="宋体" panose="02010600030101010101" pitchFamily="2" charset="-122"/>
                <a:ea typeface="宋体" panose="02010600030101010101" pitchFamily="2" charset="-122"/>
              </a:rPr>
              <a:t>2</a:t>
            </a:r>
            <a:r>
              <a:rPr lang="zh-CN" altLang="en-US" sz="2000" b="1" baseline="-25000">
                <a:solidFill>
                  <a:schemeClr val="tx1"/>
                </a:solidFill>
                <a:latin typeface="宋体" panose="02010600030101010101" pitchFamily="2" charset="-122"/>
                <a:ea typeface="宋体" panose="02010600030101010101" pitchFamily="2" charset="-122"/>
              </a:rPr>
              <a:t>路</a:t>
            </a:r>
            <a:r>
              <a:rPr lang="zh-CN" altLang="en-US" sz="2000" b="1">
                <a:solidFill>
                  <a:schemeClr val="tx1"/>
                </a:solidFill>
                <a:latin typeface="宋体" panose="02010600030101010101" pitchFamily="2" charset="-122"/>
                <a:ea typeface="宋体" panose="02010600030101010101" pitchFamily="2" charset="-122"/>
              </a:rPr>
              <a:t> ＝</a:t>
            </a:r>
            <a:r>
              <a:rPr lang="en-US" altLang="zh-CN" sz="2000" b="1">
                <a:solidFill>
                  <a:schemeClr val="tx1"/>
                </a:solidFill>
                <a:latin typeface="宋体" panose="02010600030101010101" pitchFamily="2" charset="-122"/>
                <a:ea typeface="宋体" panose="02010600030101010101" pitchFamily="2" charset="-122"/>
              </a:rPr>
              <a:t>1.45 </a:t>
            </a:r>
            <a:r>
              <a:rPr lang="zh-CN" altLang="en-US" sz="2000" b="1">
                <a:solidFill>
                  <a:schemeClr val="tx1"/>
                </a:solidFill>
                <a:latin typeface="宋体" panose="02010600030101010101" pitchFamily="2" charset="-122"/>
                <a:ea typeface="宋体" panose="02010600030101010101" pitchFamily="2" charset="-122"/>
              </a:rPr>
              <a:t>个时钟</a:t>
            </a:r>
          </a:p>
          <a:p>
            <a:pPr marL="1085850" lvl="1" indent="-457200" eaLnBrk="1" hangingPunct="1">
              <a:lnSpc>
                <a:spcPct val="140000"/>
              </a:lnSpc>
              <a:buFont typeface="Wingdings" panose="05000000000000000000" pitchFamily="2" charset="2"/>
              <a:buNone/>
            </a:pPr>
            <a:r>
              <a:rPr lang="zh-CN" altLang="en-US" sz="2000" b="1">
                <a:solidFill>
                  <a:srgbClr val="000000"/>
                </a:solidFill>
                <a:latin typeface="宋体" panose="02010600030101010101" pitchFamily="2" charset="-122"/>
                <a:ea typeface="宋体" panose="02010600030101010101" pitchFamily="2" charset="-122"/>
              </a:rPr>
              <a:t>可见，对于这两种</a:t>
            </a:r>
            <a:r>
              <a:rPr lang="en-US" altLang="zh-CN" sz="2000" b="1">
                <a:solidFill>
                  <a:srgbClr val="000000"/>
                </a:solidFill>
                <a:latin typeface="宋体" panose="02010600030101010101" pitchFamily="2" charset="-122"/>
                <a:ea typeface="宋体" panose="02010600030101010101" pitchFamily="2" charset="-122"/>
              </a:rPr>
              <a:t>Cache</a:t>
            </a:r>
            <a:r>
              <a:rPr lang="zh-CN" altLang="en-US" sz="2000" b="1">
                <a:solidFill>
                  <a:srgbClr val="000000"/>
                </a:solidFill>
                <a:latin typeface="宋体" panose="02010600030101010101" pitchFamily="2" charset="-122"/>
                <a:ea typeface="宋体" panose="02010600030101010101" pitchFamily="2" charset="-122"/>
              </a:rPr>
              <a:t>容量，伪相联</a:t>
            </a:r>
            <a:r>
              <a:rPr lang="en-US" altLang="zh-CN" sz="2000" b="1">
                <a:solidFill>
                  <a:srgbClr val="000000"/>
                </a:solidFill>
                <a:latin typeface="宋体" panose="02010600030101010101" pitchFamily="2" charset="-122"/>
                <a:ea typeface="宋体" panose="02010600030101010101" pitchFamily="2" charset="-122"/>
              </a:rPr>
              <a:t>Cache</a:t>
            </a:r>
            <a:r>
              <a:rPr lang="zh-CN" altLang="en-US" sz="2000" b="1">
                <a:solidFill>
                  <a:srgbClr val="000000"/>
                </a:solidFill>
                <a:latin typeface="宋体" panose="02010600030101010101" pitchFamily="2" charset="-122"/>
                <a:ea typeface="宋体" panose="02010600030101010101" pitchFamily="2" charset="-122"/>
              </a:rPr>
              <a:t>都是速度最快的。</a:t>
            </a:r>
            <a:endParaRPr lang="zh-CN" altLang="en-US">
              <a:solidFill>
                <a:srgbClr val="D60093"/>
              </a:solidFill>
            </a:endParaRPr>
          </a:p>
        </p:txBody>
      </p:sp>
    </p:spTree>
  </p:cSld>
  <p:clrMapOvr>
    <a:masterClrMapping/>
  </p:clrMapOvr>
  <p:transition>
    <p:pull dir="rd"/>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lang="en-US" altLang="zh-CN">
                <a:latin typeface="黑体" panose="02010609060101010101" pitchFamily="49" charset="-122"/>
              </a:rPr>
              <a:t>5.3 </a:t>
            </a:r>
            <a:r>
              <a:rPr lang="zh-CN" altLang="en-US">
                <a:latin typeface="黑体" panose="02010609060101010101" pitchFamily="49" charset="-122"/>
              </a:rPr>
              <a:t>降低</a:t>
            </a:r>
            <a:r>
              <a:rPr lang="en-US" altLang="zh-CN">
                <a:latin typeface="黑体" panose="02010609060101010101" pitchFamily="49" charset="-122"/>
              </a:rPr>
              <a:t>Cache</a:t>
            </a:r>
            <a:r>
              <a:rPr lang="zh-CN" altLang="en-US">
                <a:latin typeface="黑体" panose="02010609060101010101" pitchFamily="49" charset="-122"/>
              </a:rPr>
              <a:t>不命中率</a:t>
            </a:r>
          </a:p>
        </p:txBody>
      </p:sp>
      <p:sp>
        <p:nvSpPr>
          <p:cNvPr id="87043" name="Rectangle 3" descr="Rectangle: Click to edit Master text styles&#10;Second level&#10;Third level&#10;Fourth level&#10;Fifth level"/>
          <p:cNvSpPr>
            <a:spLocks noGrp="1" noChangeArrowheads="1"/>
          </p:cNvSpPr>
          <p:nvPr>
            <p:ph type="body" idx="1"/>
          </p:nvPr>
        </p:nvSpPr>
        <p:spPr>
          <a:xfrm>
            <a:off x="685800" y="1700213"/>
            <a:ext cx="8172450" cy="4681537"/>
          </a:xfrm>
        </p:spPr>
        <p:txBody>
          <a:bodyPr/>
          <a:lstStyle/>
          <a:p>
            <a:pPr marL="457200" indent="-457200" eaLnBrk="1" hangingPunct="1">
              <a:lnSpc>
                <a:spcPct val="110000"/>
              </a:lnSpc>
            </a:pPr>
            <a:r>
              <a:rPr lang="zh-CN" altLang="en-US">
                <a:solidFill>
                  <a:schemeClr val="tx1"/>
                </a:solidFill>
              </a:rPr>
              <a:t>指令和数据都可以预取</a:t>
            </a:r>
          </a:p>
          <a:p>
            <a:pPr marL="457200" indent="-457200" eaLnBrk="1" hangingPunct="1">
              <a:lnSpc>
                <a:spcPct val="110000"/>
              </a:lnSpc>
            </a:pPr>
            <a:r>
              <a:rPr lang="zh-CN" altLang="en-US">
                <a:solidFill>
                  <a:schemeClr val="tx1"/>
                </a:solidFill>
                <a:latin typeface="黑体" panose="02010609060101010101" pitchFamily="49" charset="-122"/>
              </a:rPr>
              <a:t>预取内容既可放入</a:t>
            </a:r>
            <a:r>
              <a:rPr lang="en-US" altLang="zh-CN">
                <a:solidFill>
                  <a:schemeClr val="tx1"/>
                </a:solidFill>
                <a:latin typeface="黑体" panose="02010609060101010101" pitchFamily="49" charset="-122"/>
              </a:rPr>
              <a:t>Cache</a:t>
            </a:r>
            <a:r>
              <a:rPr lang="zh-CN" altLang="en-US">
                <a:solidFill>
                  <a:schemeClr val="tx1"/>
                </a:solidFill>
                <a:latin typeface="黑体" panose="02010609060101010101" pitchFamily="49" charset="-122"/>
              </a:rPr>
              <a:t>，也可放在外缓冲器中。</a:t>
            </a:r>
          </a:p>
          <a:p>
            <a:pPr lvl="2" eaLnBrk="1" hangingPunct="1">
              <a:lnSpc>
                <a:spcPct val="110000"/>
              </a:lnSpc>
              <a:buFont typeface="Wingdings" panose="05000000000000000000" pitchFamily="2" charset="2"/>
              <a:buNone/>
            </a:pPr>
            <a:r>
              <a:rPr lang="zh-CN" altLang="en-US"/>
              <a:t>例如：指令流缓冲器</a:t>
            </a:r>
          </a:p>
          <a:p>
            <a:pPr marL="457200" indent="-457200" eaLnBrk="1" hangingPunct="1">
              <a:lnSpc>
                <a:spcPct val="110000"/>
              </a:lnSpc>
            </a:pPr>
            <a:r>
              <a:rPr lang="zh-CN" altLang="en-US">
                <a:solidFill>
                  <a:schemeClr val="tx1"/>
                </a:solidFill>
                <a:latin typeface="黑体" panose="02010609060101010101" pitchFamily="49" charset="-122"/>
              </a:rPr>
              <a:t>指令预取通常由</a:t>
            </a:r>
            <a:r>
              <a:rPr lang="en-US" altLang="zh-CN">
                <a:solidFill>
                  <a:schemeClr val="tx1"/>
                </a:solidFill>
                <a:latin typeface="黑体" panose="02010609060101010101" pitchFamily="49" charset="-122"/>
              </a:rPr>
              <a:t>Cache</a:t>
            </a:r>
            <a:r>
              <a:rPr lang="zh-CN" altLang="en-US">
                <a:solidFill>
                  <a:schemeClr val="tx1"/>
                </a:solidFill>
                <a:latin typeface="黑体" panose="02010609060101010101" pitchFamily="49" charset="-122"/>
              </a:rPr>
              <a:t>之外的硬件完成</a:t>
            </a:r>
          </a:p>
          <a:p>
            <a:pPr marL="457200" indent="-457200" eaLnBrk="1" hangingPunct="1">
              <a:lnSpc>
                <a:spcPct val="110000"/>
              </a:lnSpc>
            </a:pPr>
            <a:r>
              <a:rPr lang="zh-CN" altLang="en-US">
                <a:solidFill>
                  <a:schemeClr val="tx1"/>
                </a:solidFill>
              </a:rPr>
              <a:t>预取效果</a:t>
            </a:r>
          </a:p>
          <a:p>
            <a:pPr marL="1085850" lvl="1" indent="-457200" eaLnBrk="1" hangingPunct="1">
              <a:lnSpc>
                <a:spcPct val="110000"/>
              </a:lnSpc>
            </a:pPr>
            <a:r>
              <a:rPr lang="en-US" altLang="zh-CN">
                <a:latin typeface="黑体" panose="02010609060101010101" pitchFamily="49" charset="-122"/>
              </a:rPr>
              <a:t>Joppi</a:t>
            </a:r>
            <a:r>
              <a:rPr lang="zh-CN" altLang="en-US">
                <a:latin typeface="黑体" panose="02010609060101010101" pitchFamily="49" charset="-122"/>
              </a:rPr>
              <a:t>的研究结果</a:t>
            </a:r>
          </a:p>
          <a:p>
            <a:pPr lvl="2" eaLnBrk="1" hangingPunct="1">
              <a:lnSpc>
                <a:spcPct val="110000"/>
              </a:lnSpc>
            </a:pPr>
            <a:r>
              <a:rPr lang="zh-CN" altLang="en-US">
                <a:solidFill>
                  <a:srgbClr val="D60093"/>
                </a:solidFill>
                <a:latin typeface="宋体" panose="02010600030101010101" pitchFamily="2" charset="-122"/>
              </a:rPr>
              <a:t>指令预取 </a:t>
            </a:r>
            <a:r>
              <a:rPr lang="en-US" altLang="zh-CN">
                <a:latin typeface="宋体" panose="02010600030101010101" pitchFamily="2" charset="-122"/>
              </a:rPr>
              <a:t>(4KB</a:t>
            </a:r>
            <a:r>
              <a:rPr lang="zh-CN" altLang="en-US">
                <a:latin typeface="宋体" panose="02010600030101010101" pitchFamily="2" charset="-122"/>
              </a:rPr>
              <a:t>，直接映像</a:t>
            </a:r>
            <a:r>
              <a:rPr lang="en-US" altLang="zh-CN">
                <a:latin typeface="宋体" panose="02010600030101010101" pitchFamily="2" charset="-122"/>
              </a:rPr>
              <a:t>Cache</a:t>
            </a:r>
            <a:r>
              <a:rPr lang="zh-CN" altLang="en-US">
                <a:latin typeface="宋体" panose="02010600030101010101" pitchFamily="2" charset="-122"/>
              </a:rPr>
              <a:t>，块大小＝</a:t>
            </a:r>
            <a:r>
              <a:rPr lang="en-US" altLang="zh-CN">
                <a:latin typeface="宋体" panose="02010600030101010101" pitchFamily="2" charset="-122"/>
              </a:rPr>
              <a:t>16</a:t>
            </a:r>
            <a:r>
              <a:rPr lang="zh-CN" altLang="en-US">
                <a:latin typeface="宋体" panose="02010600030101010101" pitchFamily="2" charset="-122"/>
              </a:rPr>
              <a:t>字节</a:t>
            </a:r>
            <a:r>
              <a:rPr lang="en-US" altLang="zh-CN"/>
              <a:t>)</a:t>
            </a:r>
          </a:p>
          <a:p>
            <a:pPr lvl="3" eaLnBrk="1" hangingPunct="1">
              <a:lnSpc>
                <a:spcPct val="110000"/>
              </a:lnSpc>
            </a:pPr>
            <a:r>
              <a:rPr lang="en-US" altLang="zh-CN">
                <a:solidFill>
                  <a:srgbClr val="9933FF"/>
                </a:solidFill>
                <a:latin typeface="宋体" panose="02010600030101010101" pitchFamily="2" charset="-122"/>
              </a:rPr>
              <a:t>1</a:t>
            </a:r>
            <a:r>
              <a:rPr lang="zh-CN" altLang="en-US">
                <a:latin typeface="宋体" panose="02010600030101010101" pitchFamily="2" charset="-122"/>
              </a:rPr>
              <a:t>个块的指令流缓冲器： 捕获</a:t>
            </a:r>
            <a:r>
              <a:rPr lang="en-US" altLang="zh-CN">
                <a:solidFill>
                  <a:srgbClr val="9933FF"/>
                </a:solidFill>
                <a:latin typeface="宋体" panose="02010600030101010101" pitchFamily="2" charset="-122"/>
              </a:rPr>
              <a:t>15</a:t>
            </a:r>
            <a:r>
              <a:rPr lang="zh-CN" altLang="en-US">
                <a:solidFill>
                  <a:srgbClr val="9933FF"/>
                </a:solidFill>
                <a:latin typeface="宋体" panose="02010600030101010101" pitchFamily="2" charset="-122"/>
              </a:rPr>
              <a:t>％～</a:t>
            </a:r>
            <a:r>
              <a:rPr lang="en-US" altLang="zh-CN">
                <a:solidFill>
                  <a:srgbClr val="9933FF"/>
                </a:solidFill>
                <a:latin typeface="宋体" panose="02010600030101010101" pitchFamily="2" charset="-122"/>
              </a:rPr>
              <a:t>25</a:t>
            </a:r>
            <a:r>
              <a:rPr lang="zh-CN" altLang="en-US">
                <a:solidFill>
                  <a:srgbClr val="9933FF"/>
                </a:solidFill>
                <a:latin typeface="宋体" panose="02010600030101010101" pitchFamily="2" charset="-122"/>
              </a:rPr>
              <a:t>％</a:t>
            </a:r>
            <a:r>
              <a:rPr lang="zh-CN" altLang="en-US">
                <a:latin typeface="宋体" panose="02010600030101010101" pitchFamily="2" charset="-122"/>
              </a:rPr>
              <a:t>的不命中</a:t>
            </a:r>
          </a:p>
          <a:p>
            <a:pPr lvl="3" eaLnBrk="1" hangingPunct="1">
              <a:lnSpc>
                <a:spcPct val="110000"/>
              </a:lnSpc>
            </a:pPr>
            <a:r>
              <a:rPr lang="en-US" altLang="zh-CN">
                <a:solidFill>
                  <a:srgbClr val="9933FF"/>
                </a:solidFill>
                <a:latin typeface="宋体" panose="02010600030101010101" pitchFamily="2" charset="-122"/>
              </a:rPr>
              <a:t>4</a:t>
            </a:r>
            <a:r>
              <a:rPr lang="zh-CN" altLang="en-US">
                <a:latin typeface="宋体" panose="02010600030101010101" pitchFamily="2" charset="-122"/>
              </a:rPr>
              <a:t>个块的指令流缓冲器： 捕获</a:t>
            </a:r>
            <a:r>
              <a:rPr lang="en-US" altLang="zh-CN">
                <a:solidFill>
                  <a:srgbClr val="9933FF"/>
                </a:solidFill>
                <a:latin typeface="宋体" panose="02010600030101010101" pitchFamily="2" charset="-122"/>
              </a:rPr>
              <a:t>50</a:t>
            </a:r>
            <a:r>
              <a:rPr lang="zh-CN" altLang="en-US">
                <a:solidFill>
                  <a:srgbClr val="9933FF"/>
                </a:solidFill>
                <a:latin typeface="宋体" panose="02010600030101010101" pitchFamily="2" charset="-122"/>
              </a:rPr>
              <a:t>％</a:t>
            </a:r>
          </a:p>
          <a:p>
            <a:pPr lvl="3" eaLnBrk="1" hangingPunct="1">
              <a:lnSpc>
                <a:spcPct val="110000"/>
              </a:lnSpc>
            </a:pPr>
            <a:r>
              <a:rPr lang="en-US" altLang="zh-CN">
                <a:solidFill>
                  <a:srgbClr val="9933FF"/>
                </a:solidFill>
                <a:latin typeface="宋体" panose="02010600030101010101" pitchFamily="2" charset="-122"/>
              </a:rPr>
              <a:t>16</a:t>
            </a:r>
            <a:r>
              <a:rPr lang="zh-CN" altLang="en-US">
                <a:latin typeface="宋体" panose="02010600030101010101" pitchFamily="2" charset="-122"/>
              </a:rPr>
              <a:t>个块的指令流缓冲器：捕获</a:t>
            </a:r>
            <a:r>
              <a:rPr lang="en-US" altLang="zh-CN">
                <a:solidFill>
                  <a:srgbClr val="9933FF"/>
                </a:solidFill>
                <a:latin typeface="宋体" panose="02010600030101010101" pitchFamily="2" charset="-122"/>
              </a:rPr>
              <a:t>72</a:t>
            </a:r>
            <a:r>
              <a:rPr lang="zh-CN" altLang="en-US">
                <a:solidFill>
                  <a:srgbClr val="9933FF"/>
                </a:solidFill>
                <a:latin typeface="宋体" panose="02010600030101010101" pitchFamily="2" charset="-122"/>
              </a:rPr>
              <a:t>％</a:t>
            </a:r>
          </a:p>
        </p:txBody>
      </p:sp>
      <p:sp>
        <p:nvSpPr>
          <p:cNvPr id="87044" name="Text Box 4"/>
          <p:cNvSpPr txBox="1">
            <a:spLocks noChangeArrowheads="1"/>
          </p:cNvSpPr>
          <p:nvPr/>
        </p:nvSpPr>
        <p:spPr bwMode="auto">
          <a:xfrm>
            <a:off x="684213" y="1139825"/>
            <a:ext cx="684053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2600">
                <a:solidFill>
                  <a:srgbClr val="0000CC"/>
                </a:solidFill>
                <a:latin typeface="黑体" panose="02010609060101010101" pitchFamily="49" charset="-122"/>
              </a:rPr>
              <a:t>5.3.6 </a:t>
            </a:r>
            <a:r>
              <a:rPr lang="zh-CN" altLang="en-US">
                <a:solidFill>
                  <a:srgbClr val="0000CC"/>
                </a:solidFill>
              </a:rPr>
              <a:t>硬件预取</a:t>
            </a:r>
            <a:r>
              <a:rPr lang="zh-CN" altLang="en-US">
                <a:solidFill>
                  <a:schemeClr val="tx1"/>
                </a:solidFill>
              </a:rPr>
              <a:t> </a:t>
            </a:r>
          </a:p>
        </p:txBody>
      </p:sp>
    </p:spTree>
  </p:cSld>
  <p:clrMapOvr>
    <a:masterClrMapping/>
  </p:clrMapOvr>
  <p:transition>
    <p:pull dir="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zh-CN">
                <a:latin typeface="黑体" panose="02010609060101010101" pitchFamily="49" charset="-122"/>
              </a:rPr>
              <a:t>5.1 </a:t>
            </a:r>
            <a:r>
              <a:rPr lang="zh-CN" altLang="en-US">
                <a:latin typeface="黑体" panose="02010609060101010101" pitchFamily="49" charset="-122"/>
              </a:rPr>
              <a:t>存储器的层次结构</a:t>
            </a:r>
          </a:p>
        </p:txBody>
      </p:sp>
      <p:sp>
        <p:nvSpPr>
          <p:cNvPr id="9219" name="Rectangle 3" descr="Rectangle: Click to edit Master text styles&#10;Second level&#10;Third level&#10;Fourth level&#10;Fifth level"/>
          <p:cNvSpPr>
            <a:spLocks noGrp="1" noChangeArrowheads="1"/>
          </p:cNvSpPr>
          <p:nvPr>
            <p:ph type="body" idx="1"/>
          </p:nvPr>
        </p:nvSpPr>
        <p:spPr>
          <a:xfrm>
            <a:off x="685800" y="1143000"/>
            <a:ext cx="7772400" cy="5334000"/>
          </a:xfrm>
        </p:spPr>
        <p:txBody>
          <a:bodyPr/>
          <a:lstStyle/>
          <a:p>
            <a:pPr marL="0" indent="0" eaLnBrk="1" hangingPunct="1">
              <a:buFont typeface="Wingdings" panose="05000000000000000000" pitchFamily="2" charset="2"/>
              <a:buNone/>
              <a:tabLst>
                <a:tab pos="2381250" algn="l"/>
              </a:tabLst>
              <a:defRPr/>
            </a:pPr>
            <a:r>
              <a:rPr lang="en-US" altLang="zh-CN" dirty="0">
                <a:solidFill>
                  <a:schemeClr val="tx1"/>
                </a:solidFill>
              </a:rPr>
              <a:t>4. </a:t>
            </a:r>
            <a:r>
              <a:rPr lang="zh-CN" altLang="en-US" dirty="0">
                <a:solidFill>
                  <a:schemeClr val="tx1"/>
                </a:solidFill>
              </a:rPr>
              <a:t>平均访问时间</a:t>
            </a:r>
            <a:r>
              <a:rPr lang="en-US" altLang="zh-CN" dirty="0">
                <a:solidFill>
                  <a:schemeClr val="tx1"/>
                </a:solidFill>
              </a:rPr>
              <a:t>T</a:t>
            </a:r>
            <a:r>
              <a:rPr lang="en-US" altLang="zh-CN" baseline="-25000" dirty="0">
                <a:solidFill>
                  <a:schemeClr val="tx1"/>
                </a:solidFill>
              </a:rPr>
              <a:t>A</a:t>
            </a:r>
          </a:p>
          <a:p>
            <a:pPr marL="1085850" lvl="1" indent="-457200" eaLnBrk="1" hangingPunct="1">
              <a:buFont typeface="Wingdings" panose="05000000000000000000" pitchFamily="2" charset="2"/>
              <a:buNone/>
              <a:tabLst>
                <a:tab pos="2381250" algn="l"/>
              </a:tabLst>
              <a:defRPr/>
            </a:pPr>
            <a:r>
              <a:rPr lang="zh-CN" altLang="en-US" dirty="0"/>
              <a:t>分两种情况来考虑</a:t>
            </a:r>
            <a:r>
              <a:rPr lang="en-US" altLang="zh-CN" dirty="0">
                <a:latin typeface="黑体" pitchFamily="2" charset="-122"/>
              </a:rPr>
              <a:t>CPU</a:t>
            </a:r>
            <a:r>
              <a:rPr lang="zh-CN" altLang="en-US" dirty="0"/>
              <a:t>的一次访存：</a:t>
            </a:r>
          </a:p>
          <a:p>
            <a:pPr lvl="2" eaLnBrk="1" hangingPunct="1">
              <a:tabLst>
                <a:tab pos="2381250" algn="l"/>
              </a:tabLst>
              <a:defRPr/>
            </a:pPr>
            <a:r>
              <a:rPr lang="zh-CN" altLang="en-US" dirty="0">
                <a:latin typeface="宋体" pitchFamily="2" charset="-122"/>
              </a:rPr>
              <a:t>当命中时，访问时间即为</a:t>
            </a:r>
            <a:r>
              <a:rPr lang="en-US" altLang="zh-CN" dirty="0">
                <a:latin typeface="宋体" pitchFamily="2" charset="-122"/>
              </a:rPr>
              <a:t>T</a:t>
            </a:r>
            <a:r>
              <a:rPr lang="en-US" altLang="zh-CN" baseline="-25000" dirty="0">
                <a:latin typeface="宋体" pitchFamily="2" charset="-122"/>
              </a:rPr>
              <a:t>1</a:t>
            </a:r>
            <a:r>
              <a:rPr lang="zh-CN" altLang="en-US" dirty="0">
                <a:latin typeface="宋体" pitchFamily="2" charset="-122"/>
              </a:rPr>
              <a:t>（</a:t>
            </a:r>
            <a:r>
              <a:rPr lang="zh-CN" altLang="en-US" dirty="0">
                <a:solidFill>
                  <a:srgbClr val="FF0000"/>
                </a:solidFill>
                <a:latin typeface="宋体" pitchFamily="2" charset="-122"/>
              </a:rPr>
              <a:t>命中时间</a:t>
            </a:r>
            <a:r>
              <a:rPr lang="zh-CN" altLang="en-US" dirty="0">
                <a:latin typeface="宋体" pitchFamily="2" charset="-122"/>
              </a:rPr>
              <a:t>）</a:t>
            </a:r>
          </a:p>
          <a:p>
            <a:pPr lvl="2" eaLnBrk="1" hangingPunct="1">
              <a:tabLst>
                <a:tab pos="2381250" algn="l"/>
              </a:tabLst>
              <a:defRPr/>
            </a:pPr>
            <a:r>
              <a:rPr lang="zh-CN" altLang="en-US" dirty="0">
                <a:latin typeface="宋体" pitchFamily="2" charset="-122"/>
              </a:rPr>
              <a:t>当不命中时，情况比较复杂。</a:t>
            </a:r>
          </a:p>
          <a:p>
            <a:pPr lvl="2" eaLnBrk="1" hangingPunct="1">
              <a:buFont typeface="Wingdings" panose="05000000000000000000" pitchFamily="2" charset="2"/>
              <a:buNone/>
              <a:tabLst>
                <a:tab pos="2381250" algn="l"/>
              </a:tabLst>
              <a:defRPr/>
            </a:pPr>
            <a:r>
              <a:rPr lang="zh-CN" altLang="en-US" dirty="0"/>
              <a:t>      不命中时的访问时间为：</a:t>
            </a:r>
            <a:r>
              <a:rPr lang="sv-SE" altLang="zh-CN" dirty="0">
                <a:latin typeface="宋体" pitchFamily="2" charset="-122"/>
              </a:rPr>
              <a:t>T</a:t>
            </a:r>
            <a:r>
              <a:rPr lang="sv-SE" altLang="zh-CN" baseline="-25000" dirty="0">
                <a:latin typeface="宋体" pitchFamily="2" charset="-122"/>
              </a:rPr>
              <a:t>2</a:t>
            </a:r>
            <a:r>
              <a:rPr lang="zh-CN" altLang="en-US" sz="1800" b="0" dirty="0">
                <a:latin typeface="宋体" pitchFamily="2" charset="-122"/>
              </a:rPr>
              <a:t>＋</a:t>
            </a:r>
            <a:r>
              <a:rPr lang="sv-SE" altLang="zh-CN" dirty="0">
                <a:latin typeface="宋体" pitchFamily="2" charset="-122"/>
              </a:rPr>
              <a:t>T</a:t>
            </a:r>
            <a:r>
              <a:rPr lang="sv-SE" altLang="zh-CN" baseline="-25000" dirty="0">
                <a:latin typeface="宋体" pitchFamily="2" charset="-122"/>
              </a:rPr>
              <a:t>B</a:t>
            </a:r>
            <a:r>
              <a:rPr lang="zh-CN" altLang="en-US" sz="1800" b="0" dirty="0">
                <a:latin typeface="宋体" pitchFamily="2" charset="-122"/>
              </a:rPr>
              <a:t>＋</a:t>
            </a:r>
            <a:r>
              <a:rPr lang="sv-SE" altLang="zh-CN" dirty="0">
                <a:latin typeface="宋体" pitchFamily="2" charset="-122"/>
              </a:rPr>
              <a:t>T</a:t>
            </a:r>
            <a:r>
              <a:rPr lang="sv-SE" altLang="zh-CN" baseline="-25000" dirty="0">
                <a:latin typeface="宋体" pitchFamily="2" charset="-122"/>
              </a:rPr>
              <a:t>1</a:t>
            </a:r>
            <a:r>
              <a:rPr lang="zh-CN" altLang="sv-SE" dirty="0">
                <a:latin typeface="宋体" pitchFamily="2" charset="-122"/>
              </a:rPr>
              <a:t>＝</a:t>
            </a:r>
            <a:r>
              <a:rPr lang="sv-SE" altLang="zh-CN" dirty="0">
                <a:latin typeface="宋体" pitchFamily="2" charset="-122"/>
              </a:rPr>
              <a:t>T</a:t>
            </a:r>
            <a:r>
              <a:rPr lang="sv-SE" altLang="zh-CN" baseline="-25000" dirty="0">
                <a:latin typeface="宋体" pitchFamily="2" charset="-122"/>
              </a:rPr>
              <a:t>1</a:t>
            </a:r>
            <a:r>
              <a:rPr lang="zh-CN" altLang="en-US" sz="1800" b="0" dirty="0">
                <a:latin typeface="宋体" pitchFamily="2" charset="-122"/>
              </a:rPr>
              <a:t>＋</a:t>
            </a:r>
            <a:r>
              <a:rPr lang="sv-SE" altLang="zh-CN" dirty="0">
                <a:latin typeface="宋体" pitchFamily="2" charset="-122"/>
              </a:rPr>
              <a:t>T</a:t>
            </a:r>
            <a:r>
              <a:rPr lang="sv-SE" altLang="zh-CN" baseline="-25000" dirty="0">
                <a:latin typeface="宋体" pitchFamily="2" charset="-122"/>
              </a:rPr>
              <a:t>M</a:t>
            </a:r>
            <a:r>
              <a:rPr lang="sv-SE" altLang="zh-CN" dirty="0"/>
              <a:t>  </a:t>
            </a:r>
          </a:p>
          <a:p>
            <a:pPr lvl="2" eaLnBrk="1" hangingPunct="1">
              <a:buFont typeface="Wingdings" panose="05000000000000000000" pitchFamily="2" charset="2"/>
              <a:buNone/>
              <a:tabLst>
                <a:tab pos="2381250" algn="l"/>
              </a:tabLst>
              <a:defRPr/>
            </a:pPr>
            <a:r>
              <a:rPr lang="en-US" altLang="zh-CN" dirty="0">
                <a:latin typeface="宋体" pitchFamily="2" charset="-122"/>
              </a:rPr>
              <a:t>                         </a:t>
            </a:r>
            <a:r>
              <a:rPr lang="en-US" altLang="zh-CN" sz="1000" dirty="0">
                <a:latin typeface="宋体" pitchFamily="2" charset="-122"/>
              </a:rPr>
              <a:t> </a:t>
            </a:r>
            <a:r>
              <a:rPr lang="en-US" altLang="zh-CN" dirty="0">
                <a:latin typeface="宋体" pitchFamily="2" charset="-122"/>
              </a:rPr>
              <a:t>T</a:t>
            </a:r>
            <a:r>
              <a:rPr lang="en-US" altLang="zh-CN" baseline="-25000" dirty="0">
                <a:latin typeface="宋体" pitchFamily="2" charset="-122"/>
              </a:rPr>
              <a:t>M </a:t>
            </a:r>
            <a:r>
              <a:rPr lang="zh-CN" altLang="sv-SE" dirty="0">
                <a:latin typeface="宋体" pitchFamily="2" charset="-122"/>
              </a:rPr>
              <a:t>＝</a:t>
            </a:r>
            <a:r>
              <a:rPr lang="en-US" altLang="zh-CN" dirty="0">
                <a:latin typeface="宋体" pitchFamily="2" charset="-122"/>
              </a:rPr>
              <a:t>T</a:t>
            </a:r>
            <a:r>
              <a:rPr lang="en-US" altLang="zh-CN" baseline="-25000" dirty="0">
                <a:latin typeface="宋体" pitchFamily="2" charset="-122"/>
              </a:rPr>
              <a:t>2</a:t>
            </a:r>
            <a:r>
              <a:rPr lang="zh-CN" altLang="en-US" sz="1800" b="0" dirty="0">
                <a:latin typeface="宋体" pitchFamily="2" charset="-122"/>
              </a:rPr>
              <a:t>＋</a:t>
            </a:r>
            <a:r>
              <a:rPr lang="en-US" altLang="zh-CN" dirty="0">
                <a:latin typeface="宋体" pitchFamily="2" charset="-122"/>
              </a:rPr>
              <a:t>T</a:t>
            </a:r>
            <a:r>
              <a:rPr lang="en-US" altLang="zh-CN" baseline="-25000" dirty="0">
                <a:latin typeface="宋体" pitchFamily="2" charset="-122"/>
              </a:rPr>
              <a:t>B</a:t>
            </a:r>
          </a:p>
          <a:p>
            <a:pPr lvl="3" eaLnBrk="1" hangingPunct="1">
              <a:tabLst>
                <a:tab pos="2381250" algn="l"/>
              </a:tabLst>
              <a:defRPr/>
            </a:pPr>
            <a:r>
              <a:rPr lang="zh-CN" altLang="en-US" dirty="0">
                <a:solidFill>
                  <a:srgbClr val="FFFF3C"/>
                </a:solidFill>
                <a:hlinkClick r:id="rId2" action="ppaction://program"/>
              </a:rPr>
              <a:t>失效开销</a:t>
            </a:r>
            <a:r>
              <a:rPr lang="en-US" altLang="zh-CN" dirty="0">
                <a:latin typeface="宋体" pitchFamily="2" charset="-122"/>
              </a:rPr>
              <a:t>T</a:t>
            </a:r>
            <a:r>
              <a:rPr lang="en-US" altLang="zh-CN" baseline="-25000" dirty="0">
                <a:latin typeface="宋体" pitchFamily="2" charset="-122"/>
              </a:rPr>
              <a:t>M</a:t>
            </a:r>
            <a:r>
              <a:rPr lang="zh-CN" altLang="en-US" dirty="0">
                <a:latin typeface="宋体" pitchFamily="2" charset="-122"/>
              </a:rPr>
              <a:t>：从向</a:t>
            </a:r>
            <a:r>
              <a:rPr lang="en-US" altLang="zh-CN" dirty="0">
                <a:latin typeface="宋体" pitchFamily="2" charset="-122"/>
              </a:rPr>
              <a:t>M</a:t>
            </a:r>
            <a:r>
              <a:rPr lang="en-US" altLang="zh-CN" baseline="-25000" dirty="0">
                <a:latin typeface="宋体" pitchFamily="2" charset="-122"/>
              </a:rPr>
              <a:t>2</a:t>
            </a:r>
            <a:r>
              <a:rPr lang="zh-CN" altLang="en-US" dirty="0">
                <a:latin typeface="宋体" pitchFamily="2" charset="-122"/>
              </a:rPr>
              <a:t>发出访问请求到把整个数据块调入</a:t>
            </a:r>
            <a:r>
              <a:rPr lang="en-US" altLang="zh-CN" dirty="0">
                <a:latin typeface="宋体" pitchFamily="2" charset="-122"/>
              </a:rPr>
              <a:t>M</a:t>
            </a:r>
            <a:r>
              <a:rPr lang="en-US" altLang="zh-CN" baseline="-25000" dirty="0">
                <a:latin typeface="宋体" pitchFamily="2" charset="-122"/>
              </a:rPr>
              <a:t>1</a:t>
            </a:r>
            <a:r>
              <a:rPr lang="zh-CN" altLang="en-US" dirty="0">
                <a:latin typeface="宋体" pitchFamily="2" charset="-122"/>
              </a:rPr>
              <a:t>中所需的时间（包括访问</a:t>
            </a:r>
            <a:r>
              <a:rPr lang="en-US" altLang="zh-CN" dirty="0">
                <a:latin typeface="宋体" pitchFamily="2" charset="-122"/>
              </a:rPr>
              <a:t>M2</a:t>
            </a:r>
            <a:r>
              <a:rPr lang="zh-CN" altLang="en-US" dirty="0">
                <a:latin typeface="宋体" pitchFamily="2" charset="-122"/>
              </a:rPr>
              <a:t>的时间</a:t>
            </a:r>
            <a:r>
              <a:rPr lang="en-US" altLang="zh-CN" dirty="0">
                <a:latin typeface="宋体" pitchFamily="2" charset="-122"/>
              </a:rPr>
              <a:t>T</a:t>
            </a:r>
            <a:r>
              <a:rPr lang="en-US" altLang="zh-CN" baseline="-25000" dirty="0">
                <a:latin typeface="宋体" pitchFamily="2" charset="-122"/>
              </a:rPr>
              <a:t>2</a:t>
            </a:r>
            <a:r>
              <a:rPr lang="zh-CN" altLang="en-US" dirty="0">
                <a:latin typeface="宋体" pitchFamily="2" charset="-122"/>
              </a:rPr>
              <a:t>和</a:t>
            </a:r>
            <a:r>
              <a:rPr lang="zh-CN" altLang="en-US" dirty="0"/>
              <a:t>传送一个信息块所需的时间为</a:t>
            </a:r>
            <a:r>
              <a:rPr lang="en-US" altLang="zh-CN" dirty="0">
                <a:latin typeface="宋体" pitchFamily="2" charset="-122"/>
              </a:rPr>
              <a:t>T</a:t>
            </a:r>
            <a:r>
              <a:rPr lang="en-US" altLang="zh-CN" baseline="-25000" dirty="0">
                <a:latin typeface="宋体" pitchFamily="2" charset="-122"/>
              </a:rPr>
              <a:t>B</a:t>
            </a:r>
            <a:r>
              <a:rPr lang="zh-CN" altLang="en-US" dirty="0">
                <a:latin typeface="宋体" pitchFamily="2" charset="-122"/>
              </a:rPr>
              <a:t>）。</a:t>
            </a:r>
            <a:endParaRPr lang="en-US" altLang="zh-CN" dirty="0">
              <a:latin typeface="宋体" pitchFamily="2" charset="-122"/>
            </a:endParaRPr>
          </a:p>
          <a:p>
            <a:pPr marL="1085850" lvl="1" indent="-457200" eaLnBrk="1" hangingPunct="1">
              <a:lnSpc>
                <a:spcPct val="90000"/>
              </a:lnSpc>
              <a:buFont typeface="Wingdings" panose="05000000000000000000" pitchFamily="2" charset="2"/>
              <a:buNone/>
              <a:tabLst>
                <a:tab pos="2381250" algn="l"/>
              </a:tabLst>
              <a:defRPr/>
            </a:pPr>
            <a:r>
              <a:rPr lang="en-US" altLang="zh-CN" dirty="0"/>
              <a:t> </a:t>
            </a:r>
            <a:r>
              <a:rPr lang="en-US" altLang="zh-CN" sz="2000" b="1" dirty="0">
                <a:solidFill>
                  <a:srgbClr val="D60093"/>
                </a:solidFill>
                <a:latin typeface="宋体" pitchFamily="2" charset="-122"/>
                <a:ea typeface="宋体" pitchFamily="2" charset="-122"/>
              </a:rPr>
              <a:t>T</a:t>
            </a:r>
            <a:r>
              <a:rPr lang="en-US" altLang="zh-CN" sz="2000" b="1" baseline="-25000" dirty="0">
                <a:solidFill>
                  <a:srgbClr val="D60093"/>
                </a:solidFill>
                <a:latin typeface="宋体" pitchFamily="2" charset="-122"/>
                <a:ea typeface="宋体" pitchFamily="2" charset="-122"/>
              </a:rPr>
              <a:t>	</a:t>
            </a:r>
            <a:r>
              <a:rPr lang="zh-CN" altLang="en-US" sz="2000" b="1" dirty="0">
                <a:solidFill>
                  <a:srgbClr val="D60093"/>
                </a:solidFill>
                <a:latin typeface="宋体" pitchFamily="2" charset="-122"/>
                <a:ea typeface="宋体" pitchFamily="2" charset="-122"/>
              </a:rPr>
              <a:t>＝ </a:t>
            </a:r>
            <a:r>
              <a:rPr lang="en-US" altLang="zh-CN" sz="2000" b="1" dirty="0">
                <a:solidFill>
                  <a:srgbClr val="D60093"/>
                </a:solidFill>
                <a:latin typeface="宋体" pitchFamily="2" charset="-122"/>
                <a:ea typeface="宋体" pitchFamily="2" charset="-122"/>
              </a:rPr>
              <a:t>HT</a:t>
            </a:r>
            <a:r>
              <a:rPr lang="en-US" altLang="zh-CN" sz="2000" b="1" baseline="-25000" dirty="0">
                <a:solidFill>
                  <a:srgbClr val="D60093"/>
                </a:solidFill>
                <a:latin typeface="宋体" pitchFamily="2" charset="-122"/>
                <a:ea typeface="宋体" pitchFamily="2" charset="-122"/>
              </a:rPr>
              <a:t>1</a:t>
            </a:r>
            <a:r>
              <a:rPr lang="zh-CN" altLang="en-US" sz="2000" b="1" dirty="0">
                <a:solidFill>
                  <a:srgbClr val="D60093"/>
                </a:solidFill>
                <a:latin typeface="宋体" pitchFamily="2" charset="-122"/>
                <a:ea typeface="宋体" pitchFamily="2" charset="-122"/>
              </a:rPr>
              <a:t>＋（</a:t>
            </a:r>
            <a:r>
              <a:rPr lang="en-US" altLang="zh-CN" sz="2000" b="1" dirty="0">
                <a:solidFill>
                  <a:srgbClr val="D60093"/>
                </a:solidFill>
                <a:latin typeface="宋体" pitchFamily="2" charset="-122"/>
                <a:ea typeface="宋体" pitchFamily="2" charset="-122"/>
              </a:rPr>
              <a:t>1</a:t>
            </a:r>
            <a:r>
              <a:rPr lang="zh-CN" altLang="en-US" sz="2000" b="1" dirty="0">
                <a:solidFill>
                  <a:srgbClr val="D60093"/>
                </a:solidFill>
                <a:latin typeface="宋体" pitchFamily="2" charset="-122"/>
                <a:ea typeface="宋体" pitchFamily="2" charset="-122"/>
              </a:rPr>
              <a:t>－</a:t>
            </a:r>
            <a:r>
              <a:rPr lang="en-US" altLang="zh-CN" sz="2000" b="1" dirty="0">
                <a:solidFill>
                  <a:srgbClr val="D60093"/>
                </a:solidFill>
                <a:latin typeface="宋体" pitchFamily="2" charset="-122"/>
                <a:ea typeface="宋体" pitchFamily="2" charset="-122"/>
              </a:rPr>
              <a:t>H</a:t>
            </a:r>
            <a:r>
              <a:rPr lang="zh-CN" altLang="en-US" sz="2000" b="1" dirty="0">
                <a:solidFill>
                  <a:srgbClr val="D60093"/>
                </a:solidFill>
                <a:latin typeface="宋体" pitchFamily="2" charset="-122"/>
                <a:ea typeface="宋体" pitchFamily="2" charset="-122"/>
              </a:rPr>
              <a:t>）（</a:t>
            </a:r>
            <a:r>
              <a:rPr lang="en-US" altLang="zh-CN" sz="2000" b="1" dirty="0">
                <a:solidFill>
                  <a:srgbClr val="D60093"/>
                </a:solidFill>
                <a:latin typeface="宋体" pitchFamily="2" charset="-122"/>
                <a:ea typeface="宋体" pitchFamily="2" charset="-122"/>
              </a:rPr>
              <a:t>T</a:t>
            </a:r>
            <a:r>
              <a:rPr lang="en-US" altLang="zh-CN" sz="2000" b="1" baseline="-25000" dirty="0">
                <a:solidFill>
                  <a:srgbClr val="D60093"/>
                </a:solidFill>
                <a:latin typeface="宋体" pitchFamily="2" charset="-122"/>
                <a:ea typeface="宋体" pitchFamily="2" charset="-122"/>
              </a:rPr>
              <a:t>1</a:t>
            </a:r>
            <a:r>
              <a:rPr lang="zh-CN" altLang="en-US" sz="2000" b="1" dirty="0">
                <a:solidFill>
                  <a:srgbClr val="D60093"/>
                </a:solidFill>
                <a:latin typeface="宋体" pitchFamily="2" charset="-122"/>
                <a:ea typeface="宋体" pitchFamily="2" charset="-122"/>
              </a:rPr>
              <a:t>＋</a:t>
            </a:r>
            <a:r>
              <a:rPr lang="en-US" altLang="zh-CN" sz="2000" b="1" dirty="0">
                <a:solidFill>
                  <a:srgbClr val="D60093"/>
                </a:solidFill>
                <a:latin typeface="宋体" pitchFamily="2" charset="-122"/>
                <a:ea typeface="宋体" pitchFamily="2" charset="-122"/>
              </a:rPr>
              <a:t>T</a:t>
            </a:r>
            <a:r>
              <a:rPr lang="en-US" altLang="zh-CN" sz="2000" b="1" baseline="-25000" dirty="0">
                <a:solidFill>
                  <a:srgbClr val="D60093"/>
                </a:solidFill>
                <a:latin typeface="宋体" pitchFamily="2" charset="-122"/>
                <a:ea typeface="宋体" pitchFamily="2" charset="-122"/>
              </a:rPr>
              <a:t>M</a:t>
            </a:r>
            <a:r>
              <a:rPr lang="zh-CN" altLang="en-US" sz="2000" b="1" dirty="0">
                <a:solidFill>
                  <a:srgbClr val="D60093"/>
                </a:solidFill>
                <a:latin typeface="宋体" pitchFamily="2" charset="-122"/>
                <a:ea typeface="宋体" pitchFamily="2" charset="-122"/>
              </a:rPr>
              <a:t>）</a:t>
            </a:r>
          </a:p>
          <a:p>
            <a:pPr marL="1085850" lvl="1" indent="-457200" eaLnBrk="1" hangingPunct="1">
              <a:lnSpc>
                <a:spcPct val="90000"/>
              </a:lnSpc>
              <a:buFont typeface="Wingdings" panose="05000000000000000000" pitchFamily="2" charset="2"/>
              <a:buNone/>
              <a:tabLst>
                <a:tab pos="2381250" algn="l"/>
              </a:tabLst>
              <a:defRPr/>
            </a:pPr>
            <a:r>
              <a:rPr lang="zh-CN" altLang="en-US" sz="2000" b="1" dirty="0">
                <a:solidFill>
                  <a:srgbClr val="D60093"/>
                </a:solidFill>
                <a:latin typeface="宋体" pitchFamily="2" charset="-122"/>
                <a:ea typeface="宋体" pitchFamily="2" charset="-122"/>
              </a:rPr>
              <a:t>           	＝ </a:t>
            </a:r>
            <a:r>
              <a:rPr lang="en-US" altLang="zh-CN" sz="2000" b="1" dirty="0">
                <a:solidFill>
                  <a:srgbClr val="D60093"/>
                </a:solidFill>
                <a:latin typeface="宋体" pitchFamily="2" charset="-122"/>
                <a:ea typeface="宋体" pitchFamily="2" charset="-122"/>
              </a:rPr>
              <a:t>T</a:t>
            </a:r>
            <a:r>
              <a:rPr lang="en-US" altLang="zh-CN" sz="2000" b="1" baseline="-25000" dirty="0">
                <a:solidFill>
                  <a:srgbClr val="D60093"/>
                </a:solidFill>
                <a:latin typeface="宋体" pitchFamily="2" charset="-122"/>
                <a:ea typeface="宋体" pitchFamily="2" charset="-122"/>
              </a:rPr>
              <a:t>1</a:t>
            </a:r>
            <a:r>
              <a:rPr lang="zh-CN" altLang="en-US" sz="2000" b="1" dirty="0">
                <a:solidFill>
                  <a:srgbClr val="D60093"/>
                </a:solidFill>
                <a:latin typeface="宋体" pitchFamily="2" charset="-122"/>
                <a:ea typeface="宋体" pitchFamily="2" charset="-122"/>
              </a:rPr>
              <a:t>＋（</a:t>
            </a:r>
            <a:r>
              <a:rPr lang="en-US" altLang="zh-CN" sz="2000" b="1" dirty="0">
                <a:solidFill>
                  <a:srgbClr val="D60093"/>
                </a:solidFill>
                <a:latin typeface="宋体" pitchFamily="2" charset="-122"/>
                <a:ea typeface="宋体" pitchFamily="2" charset="-122"/>
              </a:rPr>
              <a:t>1</a:t>
            </a:r>
            <a:r>
              <a:rPr lang="zh-CN" altLang="en-US" sz="2000" b="1" dirty="0">
                <a:solidFill>
                  <a:srgbClr val="D60093"/>
                </a:solidFill>
                <a:latin typeface="宋体" pitchFamily="2" charset="-122"/>
                <a:ea typeface="宋体" pitchFamily="2" charset="-122"/>
              </a:rPr>
              <a:t>－</a:t>
            </a:r>
            <a:r>
              <a:rPr lang="en-US" altLang="zh-CN" sz="2000" b="1" dirty="0">
                <a:solidFill>
                  <a:srgbClr val="D60093"/>
                </a:solidFill>
                <a:latin typeface="宋体" pitchFamily="2" charset="-122"/>
                <a:ea typeface="宋体" pitchFamily="2" charset="-122"/>
              </a:rPr>
              <a:t>H</a:t>
            </a:r>
            <a:r>
              <a:rPr lang="zh-CN" altLang="en-US" sz="2000" b="1" dirty="0">
                <a:solidFill>
                  <a:srgbClr val="D60093"/>
                </a:solidFill>
                <a:latin typeface="宋体" pitchFamily="2" charset="-122"/>
                <a:ea typeface="宋体" pitchFamily="2" charset="-122"/>
              </a:rPr>
              <a:t>）</a:t>
            </a:r>
            <a:r>
              <a:rPr lang="en-US" altLang="zh-CN" sz="2000" b="1" dirty="0">
                <a:solidFill>
                  <a:srgbClr val="D60093"/>
                </a:solidFill>
                <a:latin typeface="宋体" pitchFamily="2" charset="-122"/>
                <a:ea typeface="宋体" pitchFamily="2" charset="-122"/>
              </a:rPr>
              <a:t>T</a:t>
            </a:r>
            <a:r>
              <a:rPr lang="en-US" altLang="zh-CN" sz="2000" b="1" baseline="-25000" dirty="0">
                <a:solidFill>
                  <a:srgbClr val="D60093"/>
                </a:solidFill>
                <a:latin typeface="宋体" pitchFamily="2" charset="-122"/>
                <a:ea typeface="宋体" pitchFamily="2" charset="-122"/>
              </a:rPr>
              <a:t>M</a:t>
            </a:r>
          </a:p>
          <a:p>
            <a:pPr marL="1085850" lvl="1" indent="-457200" eaLnBrk="1" hangingPunct="1">
              <a:lnSpc>
                <a:spcPct val="90000"/>
              </a:lnSpc>
              <a:buFont typeface="Wingdings" panose="05000000000000000000" pitchFamily="2" charset="2"/>
              <a:buNone/>
              <a:tabLst>
                <a:tab pos="2381250" algn="l"/>
              </a:tabLst>
              <a:defRPr/>
            </a:pPr>
            <a:r>
              <a:rPr lang="en-US" altLang="zh-CN" sz="2000" b="1" dirty="0">
                <a:latin typeface="宋体" pitchFamily="2" charset="-122"/>
                <a:ea typeface="宋体" pitchFamily="2" charset="-122"/>
              </a:rPr>
              <a:t>        </a:t>
            </a:r>
            <a:r>
              <a:rPr lang="zh-CN" altLang="en-US" sz="2000" b="1" dirty="0">
                <a:latin typeface="宋体" pitchFamily="2" charset="-122"/>
                <a:ea typeface="宋体" pitchFamily="2" charset="-122"/>
              </a:rPr>
              <a:t>或 </a:t>
            </a:r>
            <a:r>
              <a:rPr lang="en-US" altLang="zh-CN" sz="2000" b="1" dirty="0">
                <a:solidFill>
                  <a:srgbClr val="D60093"/>
                </a:solidFill>
                <a:latin typeface="宋体" pitchFamily="2" charset="-122"/>
                <a:ea typeface="宋体" pitchFamily="2" charset="-122"/>
              </a:rPr>
              <a:t>T</a:t>
            </a:r>
            <a:r>
              <a:rPr lang="en-US" altLang="zh-CN" sz="2000" b="1" baseline="-25000" dirty="0">
                <a:solidFill>
                  <a:srgbClr val="D60093"/>
                </a:solidFill>
                <a:latin typeface="宋体" pitchFamily="2" charset="-122"/>
                <a:ea typeface="宋体" pitchFamily="2" charset="-122"/>
              </a:rPr>
              <a:t> 	</a:t>
            </a:r>
            <a:r>
              <a:rPr lang="zh-CN" altLang="en-US" sz="2000" b="1" dirty="0">
                <a:solidFill>
                  <a:srgbClr val="D60093"/>
                </a:solidFill>
                <a:latin typeface="宋体" pitchFamily="2" charset="-122"/>
                <a:ea typeface="宋体" pitchFamily="2" charset="-122"/>
              </a:rPr>
              <a:t>＝ </a:t>
            </a:r>
            <a:r>
              <a:rPr lang="en-US" altLang="zh-CN" sz="2000" b="1" dirty="0">
                <a:solidFill>
                  <a:srgbClr val="D60093"/>
                </a:solidFill>
                <a:latin typeface="宋体" pitchFamily="2" charset="-122"/>
                <a:ea typeface="宋体" pitchFamily="2" charset="-122"/>
              </a:rPr>
              <a:t>T</a:t>
            </a:r>
            <a:r>
              <a:rPr lang="en-US" altLang="zh-CN" sz="2000" b="1" baseline="-25000" dirty="0">
                <a:solidFill>
                  <a:srgbClr val="D60093"/>
                </a:solidFill>
                <a:latin typeface="宋体" pitchFamily="2" charset="-122"/>
                <a:ea typeface="宋体" pitchFamily="2" charset="-122"/>
              </a:rPr>
              <a:t>1</a:t>
            </a:r>
            <a:r>
              <a:rPr lang="zh-CN" altLang="en-US" sz="2000" b="1" dirty="0">
                <a:solidFill>
                  <a:srgbClr val="D60093"/>
                </a:solidFill>
                <a:latin typeface="宋体" pitchFamily="2" charset="-122"/>
                <a:ea typeface="宋体" pitchFamily="2" charset="-122"/>
              </a:rPr>
              <a:t>＋</a:t>
            </a:r>
            <a:r>
              <a:rPr lang="en-US" altLang="zh-CN" sz="2000" b="1" dirty="0">
                <a:solidFill>
                  <a:srgbClr val="D60093"/>
                </a:solidFill>
                <a:latin typeface="宋体" pitchFamily="2" charset="-122"/>
                <a:ea typeface="宋体" pitchFamily="2" charset="-122"/>
              </a:rPr>
              <a:t>FT</a:t>
            </a:r>
            <a:r>
              <a:rPr lang="en-US" altLang="zh-CN" sz="2000" b="1" baseline="-25000" dirty="0">
                <a:solidFill>
                  <a:srgbClr val="D60093"/>
                </a:solidFill>
                <a:latin typeface="宋体" pitchFamily="2" charset="-122"/>
                <a:ea typeface="宋体" pitchFamily="2" charset="-122"/>
              </a:rPr>
              <a:t>M</a:t>
            </a:r>
            <a:endParaRPr lang="zh-CN" altLang="en-US" dirty="0">
              <a:latin typeface="宋体" pitchFamily="2" charset="-122"/>
            </a:endParaRPr>
          </a:p>
          <a:p>
            <a:pPr marL="1893888" lvl="3" indent="0" eaLnBrk="1" hangingPunct="1">
              <a:buFont typeface="Wingdings" panose="05000000000000000000" pitchFamily="2" charset="2"/>
              <a:buNone/>
              <a:tabLst>
                <a:tab pos="2381250" algn="l"/>
              </a:tabLst>
              <a:defRPr/>
            </a:pPr>
            <a:r>
              <a:rPr lang="zh-CN" altLang="en-US" dirty="0">
                <a:latin typeface="宋体" pitchFamily="2" charset="-122"/>
              </a:rPr>
              <a:t> </a:t>
            </a:r>
          </a:p>
        </p:txBody>
      </p:sp>
    </p:spTree>
  </p:cSld>
  <p:clrMapOvr>
    <a:masterClrMapping/>
  </p:clrMapOvr>
  <p:transition>
    <p:pull dir="rd"/>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en-US" altLang="zh-CN">
                <a:latin typeface="黑体" panose="02010609060101010101" pitchFamily="49" charset="-122"/>
              </a:rPr>
              <a:t>5.3 </a:t>
            </a:r>
            <a:r>
              <a:rPr lang="zh-CN" altLang="en-US">
                <a:latin typeface="黑体" panose="02010609060101010101" pitchFamily="49" charset="-122"/>
              </a:rPr>
              <a:t>降低</a:t>
            </a:r>
            <a:r>
              <a:rPr lang="en-US" altLang="zh-CN">
                <a:latin typeface="黑体" panose="02010609060101010101" pitchFamily="49" charset="-122"/>
              </a:rPr>
              <a:t>Cache</a:t>
            </a:r>
            <a:r>
              <a:rPr lang="zh-CN" altLang="en-US">
                <a:latin typeface="黑体" panose="02010609060101010101" pitchFamily="49" charset="-122"/>
              </a:rPr>
              <a:t>不命中率</a:t>
            </a:r>
          </a:p>
        </p:txBody>
      </p:sp>
      <p:sp>
        <p:nvSpPr>
          <p:cNvPr id="88067" name="Rectangle 3" descr="Rectangle: Click to edit Master text styles&#10;Second level&#10;Third level&#10;Fourth level&#10;Fifth level"/>
          <p:cNvSpPr>
            <a:spLocks noGrp="1" noChangeArrowheads="1"/>
          </p:cNvSpPr>
          <p:nvPr>
            <p:ph type="body" idx="1"/>
          </p:nvPr>
        </p:nvSpPr>
        <p:spPr>
          <a:xfrm>
            <a:off x="760413" y="1412875"/>
            <a:ext cx="7772400" cy="4802188"/>
          </a:xfrm>
        </p:spPr>
        <p:txBody>
          <a:bodyPr/>
          <a:lstStyle/>
          <a:p>
            <a:pPr lvl="2" eaLnBrk="1" hangingPunct="1">
              <a:lnSpc>
                <a:spcPct val="140000"/>
              </a:lnSpc>
            </a:pPr>
            <a:r>
              <a:rPr lang="zh-CN" altLang="en-US">
                <a:latin typeface="宋体" panose="02010600030101010101" pitchFamily="2" charset="-122"/>
              </a:rPr>
              <a:t>数据预取 </a:t>
            </a:r>
            <a:r>
              <a:rPr lang="en-US" altLang="zh-CN">
                <a:latin typeface="宋体" panose="02010600030101010101" pitchFamily="2" charset="-122"/>
              </a:rPr>
              <a:t>(4KB,</a:t>
            </a:r>
            <a:r>
              <a:rPr lang="zh-CN" altLang="en-US">
                <a:latin typeface="宋体" panose="02010600030101010101" pitchFamily="2" charset="-122"/>
              </a:rPr>
              <a:t>直接映像</a:t>
            </a:r>
            <a:r>
              <a:rPr lang="en-US" altLang="zh-CN">
                <a:latin typeface="宋体" panose="02010600030101010101" pitchFamily="2" charset="-122"/>
              </a:rPr>
              <a:t>Cache)</a:t>
            </a:r>
          </a:p>
          <a:p>
            <a:pPr lvl="3" eaLnBrk="1" hangingPunct="1">
              <a:lnSpc>
                <a:spcPct val="140000"/>
              </a:lnSpc>
            </a:pPr>
            <a:r>
              <a:rPr lang="en-US" altLang="zh-CN">
                <a:solidFill>
                  <a:srgbClr val="9933FF"/>
                </a:solidFill>
                <a:latin typeface="宋体" panose="02010600030101010101" pitchFamily="2" charset="-122"/>
              </a:rPr>
              <a:t>1</a:t>
            </a:r>
            <a:r>
              <a:rPr lang="zh-CN" altLang="en-US">
                <a:latin typeface="宋体" panose="02010600030101010101" pitchFamily="2" charset="-122"/>
              </a:rPr>
              <a:t>个数据流缓冲器：捕获</a:t>
            </a:r>
            <a:r>
              <a:rPr lang="en-US" altLang="zh-CN">
                <a:solidFill>
                  <a:srgbClr val="9933FF"/>
                </a:solidFill>
                <a:latin typeface="宋体" panose="02010600030101010101" pitchFamily="2" charset="-122"/>
              </a:rPr>
              <a:t>25</a:t>
            </a:r>
            <a:r>
              <a:rPr lang="zh-CN" altLang="en-US">
                <a:solidFill>
                  <a:srgbClr val="9933FF"/>
                </a:solidFill>
                <a:latin typeface="宋体" panose="02010600030101010101" pitchFamily="2" charset="-122"/>
              </a:rPr>
              <a:t>％</a:t>
            </a:r>
            <a:r>
              <a:rPr lang="zh-CN" altLang="en-US">
                <a:latin typeface="宋体" panose="02010600030101010101" pitchFamily="2" charset="-122"/>
              </a:rPr>
              <a:t>的不命中</a:t>
            </a:r>
          </a:p>
          <a:p>
            <a:pPr lvl="3" eaLnBrk="1" hangingPunct="1">
              <a:lnSpc>
                <a:spcPct val="140000"/>
              </a:lnSpc>
            </a:pPr>
            <a:r>
              <a:rPr lang="zh-CN" altLang="en-US">
                <a:latin typeface="宋体" panose="02010600030101010101" pitchFamily="2" charset="-122"/>
              </a:rPr>
              <a:t>还可以采用多个数据流缓冲器</a:t>
            </a:r>
          </a:p>
          <a:p>
            <a:pPr marL="1085850" lvl="1" indent="-457200" eaLnBrk="1" hangingPunct="1">
              <a:lnSpc>
                <a:spcPct val="140000"/>
              </a:lnSpc>
            </a:pPr>
            <a:r>
              <a:rPr lang="en-US" altLang="zh-CN">
                <a:latin typeface="黑体" panose="02010609060101010101" pitchFamily="49" charset="-122"/>
              </a:rPr>
              <a:t>Palacharla</a:t>
            </a:r>
            <a:r>
              <a:rPr lang="zh-CN" altLang="en-US">
                <a:latin typeface="黑体" panose="02010609060101010101" pitchFamily="49" charset="-122"/>
              </a:rPr>
              <a:t>和</a:t>
            </a:r>
            <a:r>
              <a:rPr lang="en-US" altLang="zh-CN">
                <a:latin typeface="黑体" panose="02010609060101010101" pitchFamily="49" charset="-122"/>
              </a:rPr>
              <a:t>Kessler</a:t>
            </a:r>
            <a:r>
              <a:rPr lang="zh-CN" altLang="en-US">
                <a:latin typeface="黑体" panose="02010609060101010101" pitchFamily="49" charset="-122"/>
              </a:rPr>
              <a:t>的研究结果</a:t>
            </a:r>
          </a:p>
          <a:p>
            <a:pPr lvl="2" eaLnBrk="1" hangingPunct="1">
              <a:lnSpc>
                <a:spcPct val="140000"/>
              </a:lnSpc>
            </a:pPr>
            <a:r>
              <a:rPr lang="zh-CN" altLang="en-US"/>
              <a:t>流缓冲器：既能预取指令又能预取数据</a:t>
            </a:r>
          </a:p>
          <a:p>
            <a:pPr lvl="2" eaLnBrk="1" hangingPunct="1">
              <a:lnSpc>
                <a:spcPct val="140000"/>
              </a:lnSpc>
            </a:pPr>
            <a:r>
              <a:rPr lang="zh-CN" altLang="en-US">
                <a:latin typeface="宋体" panose="02010600030101010101" pitchFamily="2" charset="-122"/>
              </a:rPr>
              <a:t>对于两个</a:t>
            </a:r>
            <a:r>
              <a:rPr lang="en-US" altLang="zh-CN">
                <a:solidFill>
                  <a:srgbClr val="9933FF"/>
                </a:solidFill>
                <a:latin typeface="宋体" panose="02010600030101010101" pitchFamily="2" charset="-122"/>
              </a:rPr>
              <a:t>64KB</a:t>
            </a:r>
            <a:r>
              <a:rPr lang="zh-CN" altLang="en-US">
                <a:latin typeface="宋体" panose="02010600030101010101" pitchFamily="2" charset="-122"/>
              </a:rPr>
              <a:t>四路组相联</a:t>
            </a:r>
            <a:r>
              <a:rPr lang="en-US" altLang="zh-CN">
                <a:latin typeface="宋体" panose="02010600030101010101" pitchFamily="2" charset="-122"/>
              </a:rPr>
              <a:t>Cache</a:t>
            </a:r>
            <a:r>
              <a:rPr lang="zh-CN" altLang="en-US">
                <a:latin typeface="宋体" panose="02010600030101010101" pitchFamily="2" charset="-122"/>
              </a:rPr>
              <a:t>来说：</a:t>
            </a:r>
          </a:p>
          <a:p>
            <a:pPr lvl="3" eaLnBrk="1" hangingPunct="1">
              <a:lnSpc>
                <a:spcPct val="140000"/>
              </a:lnSpc>
            </a:pPr>
            <a:r>
              <a:rPr lang="en-US" altLang="zh-CN">
                <a:solidFill>
                  <a:srgbClr val="9933FF"/>
                </a:solidFill>
                <a:latin typeface="宋体" panose="02010600030101010101" pitchFamily="2" charset="-122"/>
              </a:rPr>
              <a:t>8</a:t>
            </a:r>
            <a:r>
              <a:rPr lang="zh-CN" altLang="en-US">
                <a:latin typeface="宋体" panose="02010600030101010101" pitchFamily="2" charset="-122"/>
              </a:rPr>
              <a:t>个流缓冲器能捕获</a:t>
            </a:r>
            <a:r>
              <a:rPr lang="en-US" altLang="zh-CN">
                <a:solidFill>
                  <a:srgbClr val="9933FF"/>
                </a:solidFill>
                <a:latin typeface="宋体" panose="02010600030101010101" pitchFamily="2" charset="-122"/>
              </a:rPr>
              <a:t>50</a:t>
            </a:r>
            <a:r>
              <a:rPr lang="zh-CN" altLang="en-US">
                <a:solidFill>
                  <a:srgbClr val="9933FF"/>
                </a:solidFill>
                <a:latin typeface="宋体" panose="02010600030101010101" pitchFamily="2" charset="-122"/>
              </a:rPr>
              <a:t>％～</a:t>
            </a:r>
            <a:r>
              <a:rPr lang="en-US" altLang="zh-CN">
                <a:solidFill>
                  <a:srgbClr val="9933FF"/>
                </a:solidFill>
                <a:latin typeface="宋体" panose="02010600030101010101" pitchFamily="2" charset="-122"/>
              </a:rPr>
              <a:t>70</a:t>
            </a:r>
            <a:r>
              <a:rPr lang="zh-CN" altLang="en-US">
                <a:solidFill>
                  <a:srgbClr val="9933FF"/>
                </a:solidFill>
                <a:latin typeface="宋体" panose="02010600030101010101" pitchFamily="2" charset="-122"/>
              </a:rPr>
              <a:t>％</a:t>
            </a:r>
            <a:r>
              <a:rPr lang="zh-CN" altLang="en-US">
                <a:latin typeface="宋体" panose="02010600030101010101" pitchFamily="2" charset="-122"/>
              </a:rPr>
              <a:t>的不命中</a:t>
            </a:r>
          </a:p>
          <a:p>
            <a:pPr marL="1085850" lvl="1" indent="-457200" eaLnBrk="1" hangingPunct="1">
              <a:lnSpc>
                <a:spcPct val="140000"/>
              </a:lnSpc>
            </a:pPr>
            <a:r>
              <a:rPr lang="zh-CN" altLang="en-US"/>
              <a:t>预取应利用存储器的空闲带宽，不能影响对正常不命中的处理，否则可能会降低性能。 </a:t>
            </a:r>
          </a:p>
        </p:txBody>
      </p:sp>
    </p:spTree>
  </p:cSld>
  <p:clrMapOvr>
    <a:masterClrMapping/>
  </p:clrMapOvr>
  <p:transition>
    <p:pull dir="rd"/>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en-US" altLang="zh-CN">
                <a:latin typeface="黑体" panose="02010609060101010101" pitchFamily="49" charset="-122"/>
              </a:rPr>
              <a:t>5.3 </a:t>
            </a:r>
            <a:r>
              <a:rPr lang="zh-CN" altLang="en-US">
                <a:latin typeface="黑体" panose="02010609060101010101" pitchFamily="49" charset="-122"/>
              </a:rPr>
              <a:t>降低</a:t>
            </a:r>
            <a:r>
              <a:rPr lang="en-US" altLang="zh-CN">
                <a:latin typeface="黑体" panose="02010609060101010101" pitchFamily="49" charset="-122"/>
              </a:rPr>
              <a:t>Cache</a:t>
            </a:r>
            <a:r>
              <a:rPr lang="zh-CN" altLang="en-US">
                <a:latin typeface="黑体" panose="02010609060101010101" pitchFamily="49" charset="-122"/>
              </a:rPr>
              <a:t>不命中率</a:t>
            </a:r>
          </a:p>
        </p:txBody>
      </p:sp>
      <p:sp>
        <p:nvSpPr>
          <p:cNvPr id="89091" name="Rectangle 3" descr="Rectangle: Click to edit Master text styles&#10;Second level&#10;Third level&#10;Fourth level&#10;Fifth level"/>
          <p:cNvSpPr>
            <a:spLocks noGrp="1" noChangeArrowheads="1"/>
          </p:cNvSpPr>
          <p:nvPr>
            <p:ph type="body" idx="1"/>
          </p:nvPr>
        </p:nvSpPr>
        <p:spPr>
          <a:xfrm>
            <a:off x="685800" y="1838325"/>
            <a:ext cx="7772400" cy="4327525"/>
          </a:xfrm>
        </p:spPr>
        <p:txBody>
          <a:bodyPr/>
          <a:lstStyle/>
          <a:p>
            <a:pPr marL="1085850" lvl="1" indent="-457200" eaLnBrk="1" hangingPunct="1">
              <a:buFont typeface="Wingdings" panose="05000000000000000000" pitchFamily="2" charset="2"/>
              <a:buNone/>
            </a:pPr>
            <a:r>
              <a:rPr lang="en-US" altLang="zh-CN"/>
              <a:t>      </a:t>
            </a:r>
            <a:r>
              <a:rPr lang="zh-CN" altLang="en-US"/>
              <a:t>在编译时加入预取指令，在数据被用到之前发</a:t>
            </a:r>
          </a:p>
          <a:p>
            <a:pPr marL="1085850" lvl="1" indent="-457200" eaLnBrk="1" hangingPunct="1">
              <a:buFont typeface="Wingdings" panose="05000000000000000000" pitchFamily="2" charset="2"/>
              <a:buNone/>
            </a:pPr>
            <a:r>
              <a:rPr lang="zh-CN" altLang="en-US"/>
              <a:t>出预取请求。</a:t>
            </a:r>
          </a:p>
          <a:p>
            <a:pPr marL="457200" indent="-457200" eaLnBrk="1" hangingPunct="1"/>
            <a:r>
              <a:rPr lang="zh-CN" altLang="en-US"/>
              <a:t>按照预取数据所放的位置，可把预取分为两种类型：</a:t>
            </a:r>
          </a:p>
          <a:p>
            <a:pPr marL="1085850" lvl="1" indent="-457200" eaLnBrk="1" hangingPunct="1"/>
            <a:r>
              <a:rPr lang="zh-CN" altLang="en-US">
                <a:solidFill>
                  <a:srgbClr val="FF0000"/>
                </a:solidFill>
                <a:latin typeface="黑体" panose="02010609060101010101" pitchFamily="49" charset="-122"/>
              </a:rPr>
              <a:t>寄存器预取：</a:t>
            </a:r>
            <a:r>
              <a:rPr lang="zh-CN" altLang="en-US">
                <a:latin typeface="黑体" panose="02010609060101010101" pitchFamily="49" charset="-122"/>
              </a:rPr>
              <a:t>把数据取到寄存器中。</a:t>
            </a:r>
          </a:p>
          <a:p>
            <a:pPr marL="1085850" lvl="1" indent="-457200" eaLnBrk="1" hangingPunct="1"/>
            <a:r>
              <a:rPr lang="en-US" altLang="zh-CN">
                <a:solidFill>
                  <a:srgbClr val="FF0000"/>
                </a:solidFill>
                <a:latin typeface="黑体" panose="02010609060101010101" pitchFamily="49" charset="-122"/>
              </a:rPr>
              <a:t>Cache</a:t>
            </a:r>
            <a:r>
              <a:rPr lang="zh-CN" altLang="en-US">
                <a:solidFill>
                  <a:srgbClr val="FF0000"/>
                </a:solidFill>
                <a:latin typeface="黑体" panose="02010609060101010101" pitchFamily="49" charset="-122"/>
              </a:rPr>
              <a:t>预取：</a:t>
            </a:r>
            <a:r>
              <a:rPr lang="zh-CN" altLang="en-US">
                <a:latin typeface="黑体" panose="02010609060101010101" pitchFamily="49" charset="-122"/>
              </a:rPr>
              <a:t>只将数据取到</a:t>
            </a:r>
            <a:r>
              <a:rPr lang="en-US" altLang="zh-CN">
                <a:latin typeface="黑体" panose="02010609060101010101" pitchFamily="49" charset="-122"/>
              </a:rPr>
              <a:t>Cache</a:t>
            </a:r>
            <a:r>
              <a:rPr lang="zh-CN" altLang="en-US">
                <a:latin typeface="黑体" panose="02010609060101010101" pitchFamily="49" charset="-122"/>
              </a:rPr>
              <a:t>中。</a:t>
            </a:r>
          </a:p>
          <a:p>
            <a:pPr marL="457200" indent="-457200" eaLnBrk="1" hangingPunct="1"/>
            <a:r>
              <a:rPr lang="zh-CN" altLang="en-US"/>
              <a:t>按照预取的处理方式不同，可把预取分为：</a:t>
            </a:r>
            <a:endParaRPr lang="zh-CN" altLang="en-US">
              <a:latin typeface="黑体" panose="02010609060101010101" pitchFamily="49" charset="-122"/>
            </a:endParaRPr>
          </a:p>
          <a:p>
            <a:pPr marL="1085850" lvl="1" indent="-457200" eaLnBrk="1" hangingPunct="1"/>
            <a:r>
              <a:rPr lang="zh-CN" altLang="en-US">
                <a:solidFill>
                  <a:srgbClr val="FF0000"/>
                </a:solidFill>
              </a:rPr>
              <a:t>故障性预取：</a:t>
            </a:r>
            <a:r>
              <a:rPr lang="zh-CN" altLang="en-US"/>
              <a:t>在预取时，若出现虚地址故障或违反保护权限，就会发生异常。</a:t>
            </a:r>
          </a:p>
          <a:p>
            <a:pPr marL="1085850" lvl="1" indent="-457200" eaLnBrk="1" hangingPunct="1"/>
            <a:endParaRPr lang="en-US" altLang="zh-CN"/>
          </a:p>
        </p:txBody>
      </p:sp>
      <p:sp>
        <p:nvSpPr>
          <p:cNvPr id="89092" name="Text Box 4"/>
          <p:cNvSpPr txBox="1">
            <a:spLocks noChangeArrowheads="1"/>
          </p:cNvSpPr>
          <p:nvPr/>
        </p:nvSpPr>
        <p:spPr bwMode="auto">
          <a:xfrm>
            <a:off x="684213" y="1355725"/>
            <a:ext cx="684053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2600">
                <a:solidFill>
                  <a:srgbClr val="0000CC"/>
                </a:solidFill>
                <a:latin typeface="黑体" panose="02010609060101010101" pitchFamily="49" charset="-122"/>
              </a:rPr>
              <a:t>5.3.7 </a:t>
            </a:r>
            <a:r>
              <a:rPr lang="zh-CN" altLang="en-US">
                <a:solidFill>
                  <a:srgbClr val="0000CC"/>
                </a:solidFill>
              </a:rPr>
              <a:t>编译器控制的预取</a:t>
            </a:r>
            <a:r>
              <a:rPr lang="zh-CN" altLang="en-US">
                <a:solidFill>
                  <a:schemeClr val="tx1"/>
                </a:solidFill>
              </a:rPr>
              <a:t> </a:t>
            </a:r>
          </a:p>
        </p:txBody>
      </p:sp>
    </p:spTree>
  </p:cSld>
  <p:clrMapOvr>
    <a:masterClrMapping/>
  </p:clrMapOvr>
  <p:transition>
    <p:pull dir="rd"/>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en-US" altLang="zh-CN">
                <a:latin typeface="黑体" panose="02010609060101010101" pitchFamily="49" charset="-122"/>
              </a:rPr>
              <a:t>5.3 </a:t>
            </a:r>
            <a:r>
              <a:rPr lang="zh-CN" altLang="en-US">
                <a:latin typeface="黑体" panose="02010609060101010101" pitchFamily="49" charset="-122"/>
              </a:rPr>
              <a:t>降低</a:t>
            </a:r>
            <a:r>
              <a:rPr lang="en-US" altLang="zh-CN">
                <a:latin typeface="黑体" panose="02010609060101010101" pitchFamily="49" charset="-122"/>
              </a:rPr>
              <a:t>Cache</a:t>
            </a:r>
            <a:r>
              <a:rPr lang="zh-CN" altLang="en-US">
                <a:latin typeface="黑体" panose="02010609060101010101" pitchFamily="49" charset="-122"/>
              </a:rPr>
              <a:t>不命中率</a:t>
            </a:r>
          </a:p>
        </p:txBody>
      </p:sp>
      <p:sp>
        <p:nvSpPr>
          <p:cNvPr id="90115" name="Rectangle 3" descr="Rectangle: Click to edit Master text styles&#10;Second level&#10;Third level&#10;Fourth level&#10;Fifth level"/>
          <p:cNvSpPr>
            <a:spLocks noGrp="1" noChangeArrowheads="1"/>
          </p:cNvSpPr>
          <p:nvPr>
            <p:ph type="body" idx="1"/>
          </p:nvPr>
        </p:nvSpPr>
        <p:spPr>
          <a:xfrm>
            <a:off x="685800" y="1371600"/>
            <a:ext cx="8077200" cy="4953000"/>
          </a:xfrm>
        </p:spPr>
        <p:txBody>
          <a:bodyPr/>
          <a:lstStyle/>
          <a:p>
            <a:pPr marL="1085850" lvl="1" indent="-457200" eaLnBrk="1" hangingPunct="1"/>
            <a:r>
              <a:rPr lang="zh-CN" altLang="en-US">
                <a:solidFill>
                  <a:srgbClr val="FF0000"/>
                </a:solidFill>
              </a:rPr>
              <a:t>非故障性预取：</a:t>
            </a:r>
            <a:r>
              <a:rPr lang="zh-CN" altLang="en-US"/>
              <a:t>在遇到这种情况时则不会发生异常，因为这时它会放弃预取，转变为空操作。</a:t>
            </a:r>
            <a:endParaRPr lang="zh-CN" altLang="en-US" sz="2000" b="1">
              <a:latin typeface="宋体" panose="02010600030101010101" pitchFamily="2" charset="-122"/>
              <a:ea typeface="宋体" panose="02010600030101010101" pitchFamily="2" charset="-122"/>
            </a:endParaRPr>
          </a:p>
          <a:p>
            <a:pPr marL="1085850" lvl="1" indent="-457200" eaLnBrk="1" hangingPunct="1">
              <a:buFont typeface="Wingdings" panose="05000000000000000000" pitchFamily="2" charset="2"/>
              <a:buNone/>
            </a:pPr>
            <a:r>
              <a:rPr lang="zh-CN" altLang="en-US" sz="2000" b="1">
                <a:latin typeface="宋体" panose="02010600030101010101" pitchFamily="2" charset="-122"/>
                <a:ea typeface="宋体" panose="02010600030101010101" pitchFamily="2" charset="-122"/>
              </a:rPr>
              <a:t>本节假定</a:t>
            </a:r>
            <a:r>
              <a:rPr lang="en-US" altLang="zh-CN" sz="2000" b="1">
                <a:latin typeface="宋体" panose="02010600030101010101" pitchFamily="2" charset="-122"/>
                <a:ea typeface="宋体" panose="02010600030101010101" pitchFamily="2" charset="-122"/>
              </a:rPr>
              <a:t>Cache</a:t>
            </a:r>
            <a:r>
              <a:rPr lang="zh-CN" altLang="en-US" sz="2000" b="1">
                <a:latin typeface="宋体" panose="02010600030101010101" pitchFamily="2" charset="-122"/>
                <a:ea typeface="宋体" panose="02010600030101010101" pitchFamily="2" charset="-122"/>
              </a:rPr>
              <a:t>预取都是非故障性的，</a:t>
            </a:r>
            <a:r>
              <a:rPr lang="zh-CN" altLang="en-US" sz="2000" b="1">
                <a:solidFill>
                  <a:srgbClr val="FF0000"/>
                </a:solidFill>
                <a:latin typeface="宋体" panose="02010600030101010101" pitchFamily="2" charset="-122"/>
                <a:ea typeface="宋体" panose="02010600030101010101" pitchFamily="2" charset="-122"/>
              </a:rPr>
              <a:t>也叫做非绑定预取。</a:t>
            </a:r>
          </a:p>
          <a:p>
            <a:pPr marL="457200" indent="-457200" eaLnBrk="1" hangingPunct="1">
              <a:buFont typeface="Wingdings" panose="05000000000000000000" pitchFamily="2" charset="2"/>
              <a:buAutoNum type="arabicPeriod" startAt="2"/>
            </a:pPr>
            <a:r>
              <a:rPr lang="zh-CN" altLang="en-US"/>
              <a:t>在预取数据的同时，处理器应能继续执行。</a:t>
            </a:r>
          </a:p>
          <a:p>
            <a:pPr marL="1085850" lvl="1" indent="-457200" eaLnBrk="1" hangingPunct="1">
              <a:buFont typeface="Wingdings" panose="05000000000000000000" pitchFamily="2" charset="2"/>
              <a:buNone/>
            </a:pPr>
            <a:r>
              <a:rPr lang="zh-CN" altLang="en-US"/>
              <a:t>    只有这样，预取才有意义。</a:t>
            </a:r>
          </a:p>
          <a:p>
            <a:pPr lvl="2" eaLnBrk="1" hangingPunct="1">
              <a:buFont typeface="Wingdings" panose="05000000000000000000" pitchFamily="2" charset="2"/>
              <a:buNone/>
            </a:pPr>
            <a:r>
              <a:rPr lang="zh-CN" altLang="en-US">
                <a:latin typeface="宋体" panose="02010600030101010101" pitchFamily="2" charset="-122"/>
              </a:rPr>
              <a:t>  非阻塞</a:t>
            </a:r>
            <a:r>
              <a:rPr lang="en-US" altLang="zh-CN">
                <a:latin typeface="宋体" panose="02010600030101010101" pitchFamily="2" charset="-122"/>
              </a:rPr>
              <a:t>Cache (</a:t>
            </a:r>
            <a:r>
              <a:rPr lang="zh-CN" altLang="en-US">
                <a:latin typeface="宋体" panose="02010600030101010101" pitchFamily="2" charset="-122"/>
              </a:rPr>
              <a:t>非锁定</a:t>
            </a:r>
            <a:r>
              <a:rPr lang="en-US" altLang="zh-CN">
                <a:latin typeface="宋体" panose="02010600030101010101" pitchFamily="2" charset="-122"/>
              </a:rPr>
              <a:t>Cache)</a:t>
            </a:r>
            <a:r>
              <a:rPr lang="en-US" altLang="zh-CN">
                <a:solidFill>
                  <a:srgbClr val="FF0000"/>
                </a:solidFill>
                <a:latin typeface="宋体" panose="02010600030101010101" pitchFamily="2" charset="-122"/>
              </a:rPr>
              <a:t> </a:t>
            </a:r>
          </a:p>
          <a:p>
            <a:pPr marL="457200" indent="-457200" eaLnBrk="1" hangingPunct="1">
              <a:buFont typeface="Wingdings" panose="05000000000000000000" pitchFamily="2" charset="2"/>
              <a:buAutoNum type="arabicPeriod" startAt="2"/>
            </a:pPr>
            <a:r>
              <a:rPr lang="zh-CN" altLang="en-US"/>
              <a:t>编译器控制预取的</a:t>
            </a:r>
            <a:r>
              <a:rPr lang="zh-CN" altLang="en-US">
                <a:solidFill>
                  <a:srgbClr val="D60093"/>
                </a:solidFill>
              </a:rPr>
              <a:t>目的</a:t>
            </a:r>
          </a:p>
          <a:p>
            <a:pPr lvl="2" eaLnBrk="1" hangingPunct="1">
              <a:buFont typeface="Wingdings" panose="05000000000000000000" pitchFamily="2" charset="2"/>
              <a:buNone/>
            </a:pPr>
            <a:r>
              <a:rPr lang="zh-CN" altLang="en-US"/>
              <a:t>   使执行指令和读取数据能重叠执行。 </a:t>
            </a:r>
          </a:p>
          <a:p>
            <a:pPr marL="457200" indent="-457200" eaLnBrk="1" hangingPunct="1">
              <a:buFont typeface="Wingdings" panose="05000000000000000000" pitchFamily="2" charset="2"/>
              <a:buAutoNum type="arabicPeriod" startAt="2"/>
            </a:pPr>
            <a:r>
              <a:rPr lang="zh-CN" altLang="en-US"/>
              <a:t>循环是预取优化的主要对象</a:t>
            </a:r>
          </a:p>
        </p:txBody>
      </p:sp>
    </p:spTree>
  </p:cSld>
  <p:clrMapOvr>
    <a:masterClrMapping/>
  </p:clrMapOvr>
  <p:transition>
    <p:pull dir="rd"/>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en-US" altLang="zh-CN">
                <a:latin typeface="黑体" panose="02010609060101010101" pitchFamily="49" charset="-122"/>
              </a:rPr>
              <a:t>5.3 </a:t>
            </a:r>
            <a:r>
              <a:rPr lang="zh-CN" altLang="en-US">
                <a:latin typeface="黑体" panose="02010609060101010101" pitchFamily="49" charset="-122"/>
              </a:rPr>
              <a:t>降低</a:t>
            </a:r>
            <a:r>
              <a:rPr lang="en-US" altLang="zh-CN">
                <a:latin typeface="黑体" panose="02010609060101010101" pitchFamily="49" charset="-122"/>
              </a:rPr>
              <a:t>Cache</a:t>
            </a:r>
            <a:r>
              <a:rPr lang="zh-CN" altLang="en-US">
                <a:latin typeface="黑体" panose="02010609060101010101" pitchFamily="49" charset="-122"/>
              </a:rPr>
              <a:t>不命中率</a:t>
            </a:r>
          </a:p>
        </p:txBody>
      </p:sp>
      <p:sp>
        <p:nvSpPr>
          <p:cNvPr id="91139" name="Rectangle 4" descr="Rectangle: Click to edit Master text styles&#10;Second level&#10;Third level&#10;Fourth level&#10;Fifth level"/>
          <p:cNvSpPr>
            <a:spLocks noGrp="1" noChangeArrowheads="1"/>
          </p:cNvSpPr>
          <p:nvPr>
            <p:ph type="body" idx="1"/>
          </p:nvPr>
        </p:nvSpPr>
        <p:spPr>
          <a:xfrm>
            <a:off x="685800" y="1579563"/>
            <a:ext cx="7772400" cy="3865562"/>
          </a:xfrm>
        </p:spPr>
        <p:txBody>
          <a:bodyPr/>
          <a:lstStyle/>
          <a:p>
            <a:pPr marL="1085850" lvl="1" indent="-457200" eaLnBrk="1" hangingPunct="1"/>
            <a:r>
              <a:rPr lang="zh-CN" altLang="en-US">
                <a:latin typeface="黑体" panose="02010609060101010101" pitchFamily="49" charset="-122"/>
              </a:rPr>
              <a:t>不命中开销小时：</a:t>
            </a:r>
            <a:r>
              <a:rPr lang="zh-CN" altLang="en-US">
                <a:solidFill>
                  <a:srgbClr val="D60093"/>
                </a:solidFill>
                <a:latin typeface="黑体" panose="02010609060101010101" pitchFamily="49" charset="-122"/>
              </a:rPr>
              <a:t>循环体展开</a:t>
            </a:r>
            <a:r>
              <a:rPr lang="en-US" altLang="zh-CN">
                <a:solidFill>
                  <a:srgbClr val="D60093"/>
                </a:solidFill>
                <a:latin typeface="黑体" panose="02010609060101010101" pitchFamily="49" charset="-122"/>
              </a:rPr>
              <a:t>1</a:t>
            </a:r>
            <a:r>
              <a:rPr lang="zh-CN" altLang="en-US">
                <a:solidFill>
                  <a:srgbClr val="D60093"/>
                </a:solidFill>
                <a:latin typeface="黑体" panose="02010609060101010101" pitchFamily="49" charset="-122"/>
              </a:rPr>
              <a:t>～</a:t>
            </a:r>
            <a:r>
              <a:rPr lang="en-US" altLang="zh-CN">
                <a:solidFill>
                  <a:srgbClr val="D60093"/>
                </a:solidFill>
                <a:latin typeface="黑体" panose="02010609060101010101" pitchFamily="49" charset="-122"/>
              </a:rPr>
              <a:t>2</a:t>
            </a:r>
            <a:r>
              <a:rPr lang="zh-CN" altLang="en-US">
                <a:solidFill>
                  <a:srgbClr val="D60093"/>
                </a:solidFill>
                <a:latin typeface="黑体" panose="02010609060101010101" pitchFamily="49" charset="-122"/>
              </a:rPr>
              <a:t>次</a:t>
            </a:r>
          </a:p>
          <a:p>
            <a:pPr marL="1085850" lvl="1" indent="-457200" eaLnBrk="1" hangingPunct="1"/>
            <a:r>
              <a:rPr lang="zh-CN" altLang="en-US">
                <a:latin typeface="黑体" panose="02010609060101010101" pitchFamily="49" charset="-122"/>
              </a:rPr>
              <a:t>不命中开销大时：</a:t>
            </a:r>
            <a:r>
              <a:rPr lang="zh-CN" altLang="en-US">
                <a:solidFill>
                  <a:srgbClr val="D60093"/>
                </a:solidFill>
                <a:latin typeface="黑体" panose="02010609060101010101" pitchFamily="49" charset="-122"/>
              </a:rPr>
              <a:t>循环体展开许多次</a:t>
            </a:r>
          </a:p>
          <a:p>
            <a:pPr marL="457200" indent="-457200" eaLnBrk="1" hangingPunct="1">
              <a:buFont typeface="Wingdings" panose="05000000000000000000" pitchFamily="2" charset="2"/>
              <a:buAutoNum type="arabicPeriod" startAt="5"/>
            </a:pPr>
            <a:r>
              <a:rPr lang="zh-CN" altLang="en-US"/>
              <a:t>每次预取需要花费一条指令的开销</a:t>
            </a:r>
          </a:p>
          <a:p>
            <a:pPr marL="1085850" lvl="1" indent="-457200" eaLnBrk="1" hangingPunct="1"/>
            <a:r>
              <a:rPr lang="zh-CN" altLang="en-US"/>
              <a:t>保证这种开销不超过预取所带来的收益</a:t>
            </a:r>
          </a:p>
          <a:p>
            <a:pPr marL="1085850" lvl="1" indent="-457200" eaLnBrk="1" hangingPunct="1"/>
            <a:r>
              <a:rPr lang="zh-CN" altLang="en-US"/>
              <a:t>编译器可以通过把</a:t>
            </a:r>
            <a:r>
              <a:rPr lang="zh-CN" altLang="en-US">
                <a:solidFill>
                  <a:srgbClr val="D60093"/>
                </a:solidFill>
              </a:rPr>
              <a:t>重点</a:t>
            </a:r>
            <a:r>
              <a:rPr lang="zh-CN" altLang="en-US"/>
              <a:t>放在那些可能会导致不命中的访问上，使程序避免不必要的预取，从而较大程度地减少平均访存时间。</a:t>
            </a:r>
          </a:p>
        </p:txBody>
      </p:sp>
    </p:spTree>
  </p:cSld>
  <p:clrMapOvr>
    <a:masterClrMapping/>
  </p:clrMapOvr>
  <p:transition>
    <p:pull dir="rd"/>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r>
              <a:rPr lang="en-US" altLang="zh-CN">
                <a:latin typeface="黑体" panose="02010609060101010101" pitchFamily="49" charset="-122"/>
              </a:rPr>
              <a:t>5.3 </a:t>
            </a:r>
            <a:r>
              <a:rPr lang="zh-CN" altLang="en-US">
                <a:latin typeface="黑体" panose="02010609060101010101" pitchFamily="49" charset="-122"/>
              </a:rPr>
              <a:t>降低</a:t>
            </a:r>
            <a:r>
              <a:rPr lang="en-US" altLang="zh-CN">
                <a:latin typeface="黑体" panose="02010609060101010101" pitchFamily="49" charset="-122"/>
              </a:rPr>
              <a:t>Cache</a:t>
            </a:r>
            <a:r>
              <a:rPr lang="zh-CN" altLang="en-US">
                <a:latin typeface="黑体" panose="02010609060101010101" pitchFamily="49" charset="-122"/>
              </a:rPr>
              <a:t>失效率的方法</a:t>
            </a:r>
          </a:p>
        </p:txBody>
      </p:sp>
      <p:sp>
        <p:nvSpPr>
          <p:cNvPr id="92163" name="Rectangle 3" descr="Rectangle: Click to edit Master text styles&#10;Second level&#10;Third level&#10;Fourth level&#10;Fifth level"/>
          <p:cNvSpPr>
            <a:spLocks noGrp="1" noChangeArrowheads="1"/>
          </p:cNvSpPr>
          <p:nvPr>
            <p:ph type="body" idx="1"/>
          </p:nvPr>
        </p:nvSpPr>
        <p:spPr/>
        <p:txBody>
          <a:bodyPr/>
          <a:lstStyle/>
          <a:p>
            <a:pPr marL="457200" indent="-457200" eaLnBrk="1" hangingPunct="1">
              <a:lnSpc>
                <a:spcPct val="130000"/>
              </a:lnSpc>
              <a:buFont typeface="Wingdings" panose="05000000000000000000" pitchFamily="2" charset="2"/>
              <a:buNone/>
            </a:pPr>
            <a:r>
              <a:rPr lang="en-US" altLang="zh-CN" b="1">
                <a:latin typeface="宋体" panose="02010600030101010101" pitchFamily="2" charset="-122"/>
                <a:ea typeface="宋体" panose="02010600030101010101" pitchFamily="2" charset="-122"/>
              </a:rPr>
              <a:t>       </a:t>
            </a:r>
            <a:r>
              <a:rPr lang="zh-CN" altLang="en-US" sz="2000" b="1">
                <a:latin typeface="宋体" panose="02010600030101010101" pitchFamily="2" charset="-122"/>
                <a:ea typeface="宋体" panose="02010600030101010101" pitchFamily="2" charset="-122"/>
              </a:rPr>
              <a:t>例：</a:t>
            </a:r>
            <a:r>
              <a:rPr lang="en-US" altLang="zh-CN" sz="2000" b="1">
                <a:solidFill>
                  <a:srgbClr val="000000"/>
                </a:solidFill>
                <a:latin typeface="宋体" panose="02010600030101010101" pitchFamily="2" charset="-122"/>
                <a:ea typeface="宋体" panose="02010600030101010101" pitchFamily="2" charset="-122"/>
              </a:rPr>
              <a:t> </a:t>
            </a:r>
            <a:r>
              <a:rPr lang="zh-CN" altLang="en-US" sz="2000" b="1">
                <a:solidFill>
                  <a:srgbClr val="000000"/>
                </a:solidFill>
                <a:latin typeface="宋体" panose="02010600030101010101" pitchFamily="2" charset="-122"/>
                <a:ea typeface="宋体" panose="02010600030101010101" pitchFamily="2" charset="-122"/>
              </a:rPr>
              <a:t>对于下面的程序，首先判断哪些访问可能会导致数据</a:t>
            </a:r>
            <a:r>
              <a:rPr lang="en-US" altLang="zh-CN" sz="2000" b="1">
                <a:solidFill>
                  <a:srgbClr val="000000"/>
                </a:solidFill>
                <a:latin typeface="宋体" panose="02010600030101010101" pitchFamily="2" charset="-122"/>
                <a:ea typeface="宋体" panose="02010600030101010101" pitchFamily="2" charset="-122"/>
              </a:rPr>
              <a:t>Cache</a:t>
            </a:r>
            <a:r>
              <a:rPr lang="zh-CN" altLang="en-US" sz="2000" b="1">
                <a:solidFill>
                  <a:srgbClr val="000000"/>
                </a:solidFill>
                <a:latin typeface="宋体" panose="02010600030101010101" pitchFamily="2" charset="-122"/>
                <a:ea typeface="宋体" panose="02010600030101010101" pitchFamily="2" charset="-122"/>
              </a:rPr>
              <a:t>失效。然后，加入预取指令以减少失效。最后，计算所执行的预取指令的条数以及通过预取避免的失效次数。假定：</a:t>
            </a:r>
          </a:p>
          <a:p>
            <a:pPr marL="457200" indent="-457200" eaLnBrk="1" hangingPunct="1">
              <a:lnSpc>
                <a:spcPct val="130000"/>
              </a:lnSpc>
              <a:buFont typeface="Wingdings" panose="05000000000000000000" pitchFamily="2" charset="2"/>
              <a:buNone/>
            </a:pPr>
            <a:r>
              <a:rPr lang="zh-CN" altLang="en-US" sz="2000" b="1">
                <a:solidFill>
                  <a:srgbClr val="000000"/>
                </a:solidFill>
                <a:latin typeface="宋体" panose="02010600030101010101" pitchFamily="2" charset="-122"/>
                <a:ea typeface="宋体" panose="02010600030101010101" pitchFamily="2" charset="-122"/>
              </a:rPr>
              <a:t>       </a:t>
            </a:r>
            <a:r>
              <a:rPr lang="en-US" altLang="zh-CN" sz="2000" b="1">
                <a:solidFill>
                  <a:srgbClr val="000000"/>
                </a:solidFill>
                <a:latin typeface="宋体" panose="02010600030101010101" pitchFamily="2" charset="-122"/>
                <a:ea typeface="宋体" panose="02010600030101010101" pitchFamily="2" charset="-122"/>
              </a:rPr>
              <a:t>(1) </a:t>
            </a:r>
            <a:r>
              <a:rPr lang="zh-CN" altLang="en-US" sz="2000" b="1">
                <a:solidFill>
                  <a:srgbClr val="000000"/>
                </a:solidFill>
                <a:latin typeface="宋体" panose="02010600030101010101" pitchFamily="2" charset="-122"/>
                <a:ea typeface="宋体" panose="02010600030101010101" pitchFamily="2" charset="-122"/>
              </a:rPr>
              <a:t>我们用的是一个容量为</a:t>
            </a:r>
            <a:r>
              <a:rPr lang="en-US" altLang="zh-CN" sz="2000" b="1">
                <a:solidFill>
                  <a:srgbClr val="9933FF"/>
                </a:solidFill>
                <a:latin typeface="宋体" panose="02010600030101010101" pitchFamily="2" charset="-122"/>
                <a:ea typeface="宋体" panose="02010600030101010101" pitchFamily="2" charset="-122"/>
              </a:rPr>
              <a:t>8</a:t>
            </a:r>
            <a:r>
              <a:rPr lang="en-US" altLang="zh-CN" sz="800" b="1">
                <a:solidFill>
                  <a:srgbClr val="9933FF"/>
                </a:solidFill>
                <a:latin typeface="宋体" panose="02010600030101010101" pitchFamily="2" charset="-122"/>
                <a:ea typeface="宋体" panose="02010600030101010101" pitchFamily="2" charset="-122"/>
              </a:rPr>
              <a:t> </a:t>
            </a:r>
            <a:r>
              <a:rPr lang="en-US" altLang="zh-CN" sz="2000" b="1">
                <a:solidFill>
                  <a:srgbClr val="9933FF"/>
                </a:solidFill>
                <a:latin typeface="宋体" panose="02010600030101010101" pitchFamily="2" charset="-122"/>
                <a:ea typeface="宋体" panose="02010600030101010101" pitchFamily="2" charset="-122"/>
              </a:rPr>
              <a:t>KB</a:t>
            </a:r>
            <a:r>
              <a:rPr lang="zh-CN" altLang="en-US" sz="2000" b="1">
                <a:solidFill>
                  <a:srgbClr val="000000"/>
                </a:solidFill>
                <a:latin typeface="宋体" panose="02010600030101010101" pitchFamily="2" charset="-122"/>
                <a:ea typeface="宋体" panose="02010600030101010101" pitchFamily="2" charset="-122"/>
              </a:rPr>
              <a:t>、块大小为</a:t>
            </a:r>
            <a:r>
              <a:rPr lang="en-US" altLang="zh-CN" sz="2000" b="1">
                <a:solidFill>
                  <a:srgbClr val="9933FF"/>
                </a:solidFill>
                <a:latin typeface="宋体" panose="02010600030101010101" pitchFamily="2" charset="-122"/>
                <a:ea typeface="宋体" panose="02010600030101010101" pitchFamily="2" charset="-122"/>
              </a:rPr>
              <a:t>16</a:t>
            </a:r>
            <a:r>
              <a:rPr lang="en-US" altLang="zh-CN" sz="800" b="1">
                <a:solidFill>
                  <a:srgbClr val="9933FF"/>
                </a:solidFill>
                <a:latin typeface="宋体" panose="02010600030101010101" pitchFamily="2" charset="-122"/>
                <a:ea typeface="宋体" panose="02010600030101010101" pitchFamily="2" charset="-122"/>
              </a:rPr>
              <a:t> </a:t>
            </a:r>
            <a:r>
              <a:rPr lang="en-US" altLang="zh-CN" sz="2000" b="1">
                <a:solidFill>
                  <a:srgbClr val="000000"/>
                </a:solidFill>
                <a:latin typeface="宋体" panose="02010600030101010101" pitchFamily="2" charset="-122"/>
                <a:ea typeface="宋体" panose="02010600030101010101" pitchFamily="2" charset="-122"/>
              </a:rPr>
              <a:t>B</a:t>
            </a:r>
            <a:r>
              <a:rPr lang="zh-CN" altLang="en-US" sz="2000" b="1">
                <a:solidFill>
                  <a:srgbClr val="000000"/>
                </a:solidFill>
                <a:latin typeface="宋体" panose="02010600030101010101" pitchFamily="2" charset="-122"/>
                <a:ea typeface="宋体" panose="02010600030101010101" pitchFamily="2" charset="-122"/>
              </a:rPr>
              <a:t>的直接映象</a:t>
            </a:r>
            <a:r>
              <a:rPr lang="en-US" altLang="zh-CN" sz="2000" b="1">
                <a:solidFill>
                  <a:srgbClr val="000000"/>
                </a:solidFill>
                <a:latin typeface="宋体" panose="02010600030101010101" pitchFamily="2" charset="-122"/>
                <a:ea typeface="宋体" panose="02010600030101010101" pitchFamily="2" charset="-122"/>
              </a:rPr>
              <a:t>Cache</a:t>
            </a:r>
            <a:r>
              <a:rPr lang="zh-CN" altLang="en-US" sz="2000" b="1">
                <a:solidFill>
                  <a:srgbClr val="000000"/>
                </a:solidFill>
                <a:latin typeface="宋体" panose="02010600030101010101" pitchFamily="2" charset="-122"/>
                <a:ea typeface="宋体" panose="02010600030101010101" pitchFamily="2" charset="-122"/>
              </a:rPr>
              <a:t>，它采用写回法并且按写分配。</a:t>
            </a:r>
          </a:p>
          <a:p>
            <a:pPr marL="457200" indent="-457200" eaLnBrk="1" hangingPunct="1">
              <a:lnSpc>
                <a:spcPct val="130000"/>
              </a:lnSpc>
              <a:buFont typeface="Wingdings" panose="05000000000000000000" pitchFamily="2" charset="2"/>
              <a:buNone/>
            </a:pPr>
            <a:r>
              <a:rPr lang="zh-CN" altLang="en-US" sz="2000" b="1">
                <a:solidFill>
                  <a:srgbClr val="000000"/>
                </a:solidFill>
                <a:latin typeface="宋体" panose="02010600030101010101" pitchFamily="2" charset="-122"/>
                <a:ea typeface="宋体" panose="02010600030101010101" pitchFamily="2" charset="-122"/>
              </a:rPr>
              <a:t>       </a:t>
            </a:r>
            <a:r>
              <a:rPr lang="en-US" altLang="zh-CN" sz="2000" b="1">
                <a:solidFill>
                  <a:srgbClr val="000000"/>
                </a:solidFill>
                <a:latin typeface="宋体" panose="02010600030101010101" pitchFamily="2" charset="-122"/>
                <a:ea typeface="宋体" panose="02010600030101010101" pitchFamily="2" charset="-122"/>
              </a:rPr>
              <a:t>(2) a</a:t>
            </a:r>
            <a:r>
              <a:rPr lang="zh-CN" altLang="en-US" sz="2000" b="1">
                <a:solidFill>
                  <a:srgbClr val="000000"/>
                </a:solidFill>
                <a:latin typeface="宋体" panose="02010600030101010101" pitchFamily="2" charset="-122"/>
                <a:ea typeface="宋体" panose="02010600030101010101" pitchFamily="2" charset="-122"/>
              </a:rPr>
              <a:t>、</a:t>
            </a:r>
            <a:r>
              <a:rPr lang="en-US" altLang="zh-CN" sz="2000" b="1">
                <a:solidFill>
                  <a:srgbClr val="000000"/>
                </a:solidFill>
                <a:latin typeface="宋体" panose="02010600030101010101" pitchFamily="2" charset="-122"/>
                <a:ea typeface="宋体" panose="02010600030101010101" pitchFamily="2" charset="-122"/>
              </a:rPr>
              <a:t>b</a:t>
            </a:r>
            <a:r>
              <a:rPr lang="zh-CN" altLang="en-US" sz="2000" b="1">
                <a:solidFill>
                  <a:srgbClr val="000000"/>
                </a:solidFill>
                <a:latin typeface="宋体" panose="02010600030101010101" pitchFamily="2" charset="-122"/>
                <a:ea typeface="宋体" panose="02010600030101010101" pitchFamily="2" charset="-122"/>
              </a:rPr>
              <a:t>分别为</a:t>
            </a:r>
            <a:r>
              <a:rPr lang="en-US" altLang="zh-CN" sz="2000" b="1">
                <a:solidFill>
                  <a:srgbClr val="9933FF"/>
                </a:solidFill>
                <a:latin typeface="宋体" panose="02010600030101010101" pitchFamily="2" charset="-122"/>
                <a:ea typeface="宋体" panose="02010600030101010101" pitchFamily="2" charset="-122"/>
              </a:rPr>
              <a:t>3×100</a:t>
            </a:r>
            <a:r>
              <a:rPr lang="zh-CN" altLang="en-US" sz="2000" b="1">
                <a:solidFill>
                  <a:srgbClr val="000000"/>
                </a:solidFill>
                <a:latin typeface="宋体" panose="02010600030101010101" pitchFamily="2" charset="-122"/>
                <a:ea typeface="宋体" panose="02010600030101010101" pitchFamily="2" charset="-122"/>
              </a:rPr>
              <a:t>（</a:t>
            </a:r>
            <a:r>
              <a:rPr lang="en-US" altLang="zh-CN" sz="2000" b="1">
                <a:solidFill>
                  <a:srgbClr val="000000"/>
                </a:solidFill>
                <a:latin typeface="宋体" panose="02010600030101010101" pitchFamily="2" charset="-122"/>
                <a:ea typeface="宋体" panose="02010600030101010101" pitchFamily="2" charset="-122"/>
              </a:rPr>
              <a:t>3</a:t>
            </a:r>
            <a:r>
              <a:rPr lang="zh-CN" altLang="en-US" sz="2000" b="1">
                <a:solidFill>
                  <a:srgbClr val="000000"/>
                </a:solidFill>
                <a:latin typeface="宋体" panose="02010600030101010101" pitchFamily="2" charset="-122"/>
                <a:ea typeface="宋体" panose="02010600030101010101" pitchFamily="2" charset="-122"/>
              </a:rPr>
              <a:t>行</a:t>
            </a:r>
            <a:r>
              <a:rPr lang="en-US" altLang="zh-CN" sz="2000" b="1">
                <a:solidFill>
                  <a:srgbClr val="000000"/>
                </a:solidFill>
                <a:latin typeface="宋体" panose="02010600030101010101" pitchFamily="2" charset="-122"/>
                <a:ea typeface="宋体" panose="02010600030101010101" pitchFamily="2" charset="-122"/>
              </a:rPr>
              <a:t>100</a:t>
            </a:r>
            <a:r>
              <a:rPr lang="zh-CN" altLang="en-US" sz="2000" b="1">
                <a:solidFill>
                  <a:srgbClr val="000000"/>
                </a:solidFill>
                <a:latin typeface="宋体" panose="02010600030101010101" pitchFamily="2" charset="-122"/>
                <a:ea typeface="宋体" panose="02010600030101010101" pitchFamily="2" charset="-122"/>
              </a:rPr>
              <a:t>列）和</a:t>
            </a:r>
            <a:r>
              <a:rPr lang="en-US" altLang="zh-CN" sz="2000" b="1">
                <a:solidFill>
                  <a:srgbClr val="9933FF"/>
                </a:solidFill>
                <a:latin typeface="宋体" panose="02010600030101010101" pitchFamily="2" charset="-122"/>
                <a:ea typeface="宋体" panose="02010600030101010101" pitchFamily="2" charset="-122"/>
              </a:rPr>
              <a:t>101×3</a:t>
            </a:r>
            <a:r>
              <a:rPr lang="zh-CN" altLang="en-US" sz="2000" b="1">
                <a:solidFill>
                  <a:srgbClr val="000000"/>
                </a:solidFill>
                <a:latin typeface="宋体" panose="02010600030101010101" pitchFamily="2" charset="-122"/>
                <a:ea typeface="宋体" panose="02010600030101010101" pitchFamily="2" charset="-122"/>
              </a:rPr>
              <a:t>的双精度浮点数组，每个元素都是</a:t>
            </a:r>
            <a:r>
              <a:rPr lang="en-US" altLang="zh-CN" sz="2000" b="1">
                <a:solidFill>
                  <a:srgbClr val="9933FF"/>
                </a:solidFill>
                <a:latin typeface="宋体" panose="02010600030101010101" pitchFamily="2" charset="-122"/>
                <a:ea typeface="宋体" panose="02010600030101010101" pitchFamily="2" charset="-122"/>
              </a:rPr>
              <a:t>8</a:t>
            </a:r>
            <a:r>
              <a:rPr lang="en-US" altLang="zh-CN" sz="800" b="1">
                <a:solidFill>
                  <a:srgbClr val="9933FF"/>
                </a:solidFill>
                <a:latin typeface="宋体" panose="02010600030101010101" pitchFamily="2" charset="-122"/>
                <a:ea typeface="宋体" panose="02010600030101010101" pitchFamily="2" charset="-122"/>
              </a:rPr>
              <a:t> </a:t>
            </a:r>
            <a:r>
              <a:rPr lang="en-US" altLang="zh-CN" sz="2000" b="1">
                <a:solidFill>
                  <a:srgbClr val="000000"/>
                </a:solidFill>
                <a:latin typeface="宋体" panose="02010600030101010101" pitchFamily="2" charset="-122"/>
                <a:ea typeface="宋体" panose="02010600030101010101" pitchFamily="2" charset="-122"/>
              </a:rPr>
              <a:t>B</a:t>
            </a:r>
            <a:r>
              <a:rPr lang="zh-CN" altLang="en-US" sz="2000" b="1">
                <a:solidFill>
                  <a:srgbClr val="000000"/>
                </a:solidFill>
                <a:latin typeface="宋体" panose="02010600030101010101" pitchFamily="2" charset="-122"/>
                <a:ea typeface="宋体" panose="02010600030101010101" pitchFamily="2" charset="-122"/>
              </a:rPr>
              <a:t>。当程序开始执行时，这些数据都不在</a:t>
            </a:r>
            <a:r>
              <a:rPr lang="en-US" altLang="zh-CN" sz="2000" b="1">
                <a:solidFill>
                  <a:srgbClr val="000000"/>
                </a:solidFill>
                <a:latin typeface="宋体" panose="02010600030101010101" pitchFamily="2" charset="-122"/>
                <a:ea typeface="宋体" panose="02010600030101010101" pitchFamily="2" charset="-122"/>
              </a:rPr>
              <a:t>Cache</a:t>
            </a:r>
            <a:r>
              <a:rPr lang="zh-CN" altLang="en-US" sz="2000" b="1">
                <a:solidFill>
                  <a:srgbClr val="000000"/>
                </a:solidFill>
                <a:latin typeface="宋体" panose="02010600030101010101" pitchFamily="2" charset="-122"/>
                <a:ea typeface="宋体" panose="02010600030101010101" pitchFamily="2" charset="-122"/>
              </a:rPr>
              <a:t>内。</a:t>
            </a:r>
          </a:p>
          <a:p>
            <a:pPr marL="457200" indent="-457200" eaLnBrk="1" hangingPunct="1">
              <a:lnSpc>
                <a:spcPct val="130000"/>
              </a:lnSpc>
              <a:buFont typeface="Wingdings" panose="05000000000000000000" pitchFamily="2" charset="2"/>
              <a:buNone/>
            </a:pPr>
            <a:r>
              <a:rPr lang="zh-CN" altLang="en-US" sz="2000">
                <a:solidFill>
                  <a:schemeClr val="tx1"/>
                </a:solidFill>
              </a:rPr>
              <a:t>                    </a:t>
            </a:r>
            <a:r>
              <a:rPr lang="en-US" altLang="zh-CN" sz="2000">
                <a:solidFill>
                  <a:schemeClr val="tx1"/>
                </a:solidFill>
              </a:rPr>
              <a:t>for </a:t>
            </a:r>
            <a:r>
              <a:rPr lang="zh-CN" altLang="en-US" sz="2000">
                <a:solidFill>
                  <a:schemeClr val="tx1"/>
                </a:solidFill>
              </a:rPr>
              <a:t>（ </a:t>
            </a:r>
            <a:r>
              <a:rPr lang="en-US" altLang="zh-CN" sz="2000">
                <a:solidFill>
                  <a:schemeClr val="tx1"/>
                </a:solidFill>
              </a:rPr>
              <a:t>i = 0 ;  i &lt; 3 ;  i = i + 1 </a:t>
            </a:r>
            <a:r>
              <a:rPr lang="zh-CN" altLang="en-US" sz="2000">
                <a:solidFill>
                  <a:schemeClr val="tx1"/>
                </a:solidFill>
              </a:rPr>
              <a:t>）</a:t>
            </a:r>
          </a:p>
          <a:p>
            <a:pPr marL="457200" indent="-457200" eaLnBrk="1" hangingPunct="1">
              <a:lnSpc>
                <a:spcPct val="130000"/>
              </a:lnSpc>
              <a:buFont typeface="Wingdings" panose="05000000000000000000" pitchFamily="2" charset="2"/>
              <a:buNone/>
            </a:pPr>
            <a:r>
              <a:rPr lang="zh-CN" altLang="en-US" sz="2000">
                <a:solidFill>
                  <a:schemeClr val="tx1"/>
                </a:solidFill>
              </a:rPr>
              <a:t>                    </a:t>
            </a:r>
            <a:r>
              <a:rPr lang="en-US" altLang="zh-CN" sz="2000">
                <a:solidFill>
                  <a:schemeClr val="tx1"/>
                </a:solidFill>
              </a:rPr>
              <a:t>for </a:t>
            </a:r>
            <a:r>
              <a:rPr lang="zh-CN" altLang="en-US" sz="2000">
                <a:solidFill>
                  <a:schemeClr val="tx1"/>
                </a:solidFill>
              </a:rPr>
              <a:t>（ </a:t>
            </a:r>
            <a:r>
              <a:rPr lang="en-US" altLang="zh-CN" sz="2000">
                <a:solidFill>
                  <a:schemeClr val="tx1"/>
                </a:solidFill>
              </a:rPr>
              <a:t>j = 0 ;  j &lt; 100 ;  j = j + 1 </a:t>
            </a:r>
            <a:r>
              <a:rPr lang="zh-CN" altLang="en-US" sz="2000">
                <a:solidFill>
                  <a:schemeClr val="tx1"/>
                </a:solidFill>
              </a:rPr>
              <a:t>）</a:t>
            </a:r>
          </a:p>
          <a:p>
            <a:pPr marL="457200" indent="-457200" eaLnBrk="1" hangingPunct="1">
              <a:lnSpc>
                <a:spcPct val="130000"/>
              </a:lnSpc>
              <a:buFont typeface="Wingdings" panose="05000000000000000000" pitchFamily="2" charset="2"/>
              <a:buNone/>
            </a:pPr>
            <a:r>
              <a:rPr lang="zh-CN" altLang="en-US" sz="2000">
                <a:solidFill>
                  <a:schemeClr val="tx1"/>
                </a:solidFill>
              </a:rPr>
              <a:t>                           </a:t>
            </a:r>
            <a:r>
              <a:rPr lang="en-US" altLang="zh-CN" sz="2000">
                <a:solidFill>
                  <a:schemeClr val="tx1"/>
                </a:solidFill>
              </a:rPr>
              <a:t>a [ i ][ j ] = b[ j ][ 0 ] * b[ j+1 ][ 0 ];</a:t>
            </a:r>
            <a:r>
              <a:rPr lang="en-US" altLang="zh-CN" b="1">
                <a:solidFill>
                  <a:srgbClr val="000000"/>
                </a:solidFill>
                <a:latin typeface="宋体" panose="02010600030101010101" pitchFamily="2" charset="-122"/>
                <a:ea typeface="宋体" panose="02010600030101010101" pitchFamily="2" charset="-122"/>
              </a:rPr>
              <a:t>          </a:t>
            </a:r>
          </a:p>
        </p:txBody>
      </p:sp>
    </p:spTree>
  </p:cSld>
  <p:clrMapOvr>
    <a:masterClrMapping/>
  </p:clrMapOvr>
  <p:transition>
    <p:pull dir="rd"/>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en-US" altLang="zh-CN">
                <a:latin typeface="黑体" panose="02010609060101010101" pitchFamily="49" charset="-122"/>
              </a:rPr>
              <a:t>5.3 </a:t>
            </a:r>
            <a:r>
              <a:rPr lang="zh-CN" altLang="en-US">
                <a:latin typeface="黑体" panose="02010609060101010101" pitchFamily="49" charset="-122"/>
              </a:rPr>
              <a:t>降低</a:t>
            </a:r>
            <a:r>
              <a:rPr lang="en-US" altLang="zh-CN">
                <a:latin typeface="黑体" panose="02010609060101010101" pitchFamily="49" charset="-122"/>
              </a:rPr>
              <a:t>Cache</a:t>
            </a:r>
            <a:r>
              <a:rPr lang="zh-CN" altLang="en-US">
                <a:latin typeface="黑体" panose="02010609060101010101" pitchFamily="49" charset="-122"/>
              </a:rPr>
              <a:t>失效率的方法</a:t>
            </a:r>
          </a:p>
        </p:txBody>
      </p:sp>
      <p:sp>
        <p:nvSpPr>
          <p:cNvPr id="94211" name="Rectangle 3" descr="Rectangle: Click to edit Master text styles&#10;Second level&#10;Third level&#10;Fourth level&#10;Fifth level"/>
          <p:cNvSpPr>
            <a:spLocks noGrp="1" noChangeArrowheads="1"/>
          </p:cNvSpPr>
          <p:nvPr>
            <p:ph type="body" idx="1"/>
          </p:nvPr>
        </p:nvSpPr>
        <p:spPr>
          <a:xfrm>
            <a:off x="914400" y="1524000"/>
            <a:ext cx="8077200" cy="4105275"/>
          </a:xfrm>
        </p:spPr>
        <p:txBody>
          <a:bodyPr/>
          <a:lstStyle/>
          <a:p>
            <a:pPr marL="457200" indent="-457200" eaLnBrk="1" hangingPunct="1">
              <a:buFont typeface="Wingdings" panose="05000000000000000000" pitchFamily="2" charset="2"/>
              <a:buNone/>
            </a:pPr>
            <a:r>
              <a:rPr lang="zh-CN" altLang="en-US" b="1">
                <a:latin typeface="宋体" panose="02010600030101010101" pitchFamily="2" charset="-122"/>
                <a:ea typeface="宋体" panose="02010600030101010101" pitchFamily="2" charset="-122"/>
              </a:rPr>
              <a:t>解</a:t>
            </a:r>
          </a:p>
          <a:p>
            <a:pPr marL="1085850" lvl="1" indent="-457200" eaLnBrk="1" hangingPunct="1">
              <a:spcBef>
                <a:spcPct val="0"/>
              </a:spcBef>
            </a:pPr>
            <a:r>
              <a:rPr lang="zh-CN" altLang="en-US">
                <a:hlinkClick r:id="rId2" action="ppaction://hlinkfile"/>
              </a:rPr>
              <a:t>计算过程</a:t>
            </a:r>
            <a:endParaRPr lang="zh-CN" altLang="en-US"/>
          </a:p>
          <a:p>
            <a:pPr lvl="2" eaLnBrk="1" hangingPunct="1">
              <a:spcBef>
                <a:spcPct val="0"/>
              </a:spcBef>
            </a:pPr>
            <a:r>
              <a:rPr lang="zh-CN" altLang="en-US">
                <a:solidFill>
                  <a:schemeClr val="tx1"/>
                </a:solidFill>
              </a:rPr>
              <a:t>取</a:t>
            </a:r>
            <a:r>
              <a:rPr lang="en-US" altLang="zh-CN">
                <a:solidFill>
                  <a:schemeClr val="tx1"/>
                </a:solidFill>
              </a:rPr>
              <a:t>a</a:t>
            </a:r>
            <a:r>
              <a:rPr lang="zh-CN" altLang="en-US">
                <a:solidFill>
                  <a:schemeClr val="tx1"/>
                </a:solidFill>
              </a:rPr>
              <a:t>时 </a:t>
            </a:r>
            <a:r>
              <a:rPr lang="en-US" altLang="zh-CN">
                <a:solidFill>
                  <a:schemeClr val="tx1"/>
                </a:solidFill>
              </a:rPr>
              <a:t>150</a:t>
            </a:r>
            <a:r>
              <a:rPr lang="zh-CN" altLang="en-US">
                <a:solidFill>
                  <a:schemeClr val="tx1"/>
                </a:solidFill>
              </a:rPr>
              <a:t>次</a:t>
            </a:r>
          </a:p>
          <a:p>
            <a:pPr lvl="2" eaLnBrk="1" hangingPunct="1">
              <a:spcBef>
                <a:spcPct val="0"/>
              </a:spcBef>
            </a:pPr>
            <a:r>
              <a:rPr lang="zh-CN" altLang="en-US">
                <a:solidFill>
                  <a:schemeClr val="tx1"/>
                </a:solidFill>
              </a:rPr>
              <a:t>取</a:t>
            </a:r>
            <a:r>
              <a:rPr lang="en-US" altLang="zh-CN">
                <a:solidFill>
                  <a:schemeClr val="tx1"/>
                </a:solidFill>
              </a:rPr>
              <a:t>b</a:t>
            </a:r>
            <a:r>
              <a:rPr lang="zh-CN" altLang="en-US">
                <a:solidFill>
                  <a:schemeClr val="tx1"/>
                </a:solidFill>
              </a:rPr>
              <a:t>时 </a:t>
            </a:r>
            <a:r>
              <a:rPr lang="en-US" altLang="zh-CN">
                <a:solidFill>
                  <a:schemeClr val="tx1"/>
                </a:solidFill>
              </a:rPr>
              <a:t>101</a:t>
            </a:r>
            <a:r>
              <a:rPr lang="zh-CN" altLang="en-US">
                <a:solidFill>
                  <a:schemeClr val="tx1"/>
                </a:solidFill>
              </a:rPr>
              <a:t>次</a:t>
            </a:r>
          </a:p>
          <a:p>
            <a:pPr marL="1085850" lvl="1" indent="-457200" eaLnBrk="1" hangingPunct="1"/>
            <a:r>
              <a:rPr lang="zh-CN" altLang="en-US">
                <a:hlinkClick r:id="rId3" action="ppaction://hlinkfile"/>
              </a:rPr>
              <a:t>失效情况</a:t>
            </a:r>
            <a:endParaRPr lang="zh-CN" altLang="en-US"/>
          </a:p>
          <a:p>
            <a:pPr marL="1085850" lvl="1" indent="-457200" eaLnBrk="1" hangingPunct="1">
              <a:buFont typeface="Wingdings" panose="05000000000000000000" pitchFamily="2" charset="2"/>
              <a:buNone/>
            </a:pPr>
            <a:r>
              <a:rPr lang="zh-CN" altLang="en-US">
                <a:latin typeface="宋体" panose="02010600030101010101" pitchFamily="2" charset="-122"/>
              </a:rPr>
              <a:t>       </a:t>
            </a:r>
            <a:r>
              <a:rPr lang="zh-CN" altLang="en-US">
                <a:solidFill>
                  <a:srgbClr val="D60093"/>
                </a:solidFill>
                <a:latin typeface="宋体" panose="02010600030101010101" pitchFamily="2" charset="-122"/>
              </a:rPr>
              <a:t>总的失效次数＝</a:t>
            </a:r>
            <a:r>
              <a:rPr lang="en-US" altLang="zh-CN">
                <a:solidFill>
                  <a:srgbClr val="D60093"/>
                </a:solidFill>
                <a:latin typeface="宋体" panose="02010600030101010101" pitchFamily="2" charset="-122"/>
              </a:rPr>
              <a:t>251</a:t>
            </a:r>
            <a:r>
              <a:rPr lang="zh-CN" altLang="en-US">
                <a:solidFill>
                  <a:srgbClr val="D60093"/>
                </a:solidFill>
                <a:latin typeface="宋体" panose="02010600030101010101" pitchFamily="2" charset="-122"/>
              </a:rPr>
              <a:t>次</a:t>
            </a:r>
            <a:r>
              <a:rPr lang="zh-CN" altLang="en-US">
                <a:latin typeface="宋体" panose="02010600030101010101" pitchFamily="2" charset="-122"/>
              </a:rPr>
              <a:t> </a:t>
            </a:r>
          </a:p>
          <a:p>
            <a:pPr marL="1085850" lvl="1" indent="-457200" eaLnBrk="1" hangingPunct="1"/>
            <a:r>
              <a:rPr lang="zh-CN" altLang="en-US">
                <a:latin typeface="宋体" panose="02010600030101010101" pitchFamily="2" charset="-122"/>
              </a:rPr>
              <a:t>改进后的程序</a:t>
            </a:r>
          </a:p>
          <a:p>
            <a:pPr lvl="2" eaLnBrk="1" hangingPunct="1"/>
            <a:r>
              <a:rPr lang="zh-CN" altLang="en-US">
                <a:latin typeface="宋体" panose="02010600030101010101" pitchFamily="2" charset="-122"/>
              </a:rPr>
              <a:t>假设失效开销很大，预取必须至少提前</a:t>
            </a:r>
            <a:r>
              <a:rPr lang="en-US" altLang="zh-CN">
                <a:latin typeface="宋体" panose="02010600030101010101" pitchFamily="2" charset="-122"/>
              </a:rPr>
              <a:t>7</a:t>
            </a:r>
            <a:r>
              <a:rPr lang="zh-CN" altLang="en-US">
                <a:latin typeface="宋体" panose="02010600030101010101" pitchFamily="2" charset="-122"/>
              </a:rPr>
              <a:t>次循环进行。</a:t>
            </a:r>
          </a:p>
          <a:p>
            <a:pPr lvl="2" eaLnBrk="1" hangingPunct="1">
              <a:buFont typeface="Wingdings" panose="05000000000000000000" pitchFamily="2" charset="2"/>
              <a:buNone/>
            </a:pPr>
            <a:endParaRPr lang="en-US" altLang="zh-CN">
              <a:solidFill>
                <a:schemeClr val="tx1"/>
              </a:solidFill>
              <a:latin typeface="宋体" panose="02010600030101010101" pitchFamily="2" charset="-122"/>
            </a:endParaRPr>
          </a:p>
        </p:txBody>
      </p:sp>
    </p:spTree>
  </p:cSld>
  <p:clrMapOvr>
    <a:masterClrMapping/>
  </p:clrMapOvr>
  <p:transition>
    <p:pull dir="rd"/>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r>
              <a:rPr lang="en-US" altLang="zh-CN">
                <a:latin typeface="黑体" panose="02010609060101010101" pitchFamily="49" charset="-122"/>
              </a:rPr>
              <a:t>5.3 </a:t>
            </a:r>
            <a:r>
              <a:rPr lang="zh-CN" altLang="en-US">
                <a:latin typeface="黑体" panose="02010609060101010101" pitchFamily="49" charset="-122"/>
              </a:rPr>
              <a:t>降低</a:t>
            </a:r>
            <a:r>
              <a:rPr lang="en-US" altLang="zh-CN">
                <a:latin typeface="黑体" panose="02010609060101010101" pitchFamily="49" charset="-122"/>
              </a:rPr>
              <a:t>Cache</a:t>
            </a:r>
            <a:r>
              <a:rPr lang="zh-CN" altLang="en-US">
                <a:latin typeface="黑体" panose="02010609060101010101" pitchFamily="49" charset="-122"/>
              </a:rPr>
              <a:t>失效率的方法</a:t>
            </a:r>
          </a:p>
        </p:txBody>
      </p:sp>
      <p:sp>
        <p:nvSpPr>
          <p:cNvPr id="95235" name="Rectangle 3" descr="Rectangle: Click to edit Master text styles&#10;Second level&#10;Third level&#10;Fourth level&#10;Fifth level"/>
          <p:cNvSpPr>
            <a:spLocks noGrp="1" noChangeArrowheads="1"/>
          </p:cNvSpPr>
          <p:nvPr>
            <p:ph type="body" idx="1"/>
          </p:nvPr>
        </p:nvSpPr>
        <p:spPr>
          <a:xfrm>
            <a:off x="1447800" y="1219200"/>
            <a:ext cx="6767513" cy="4953000"/>
          </a:xfrm>
        </p:spPr>
        <p:txBody>
          <a:bodyPr/>
          <a:lstStyle/>
          <a:p>
            <a:pPr marL="457200" indent="-457200" eaLnBrk="1" hangingPunct="1">
              <a:lnSpc>
                <a:spcPct val="100000"/>
              </a:lnSpc>
              <a:buFont typeface="Wingdings" panose="05000000000000000000" pitchFamily="2" charset="2"/>
              <a:buNone/>
            </a:pPr>
            <a:r>
              <a:rPr lang="en-US" altLang="zh-CN" sz="1800">
                <a:solidFill>
                  <a:schemeClr val="tx1"/>
                </a:solidFill>
              </a:rPr>
              <a:t>for </a:t>
            </a:r>
            <a:r>
              <a:rPr lang="zh-CN" altLang="en-US" sz="1800">
                <a:solidFill>
                  <a:schemeClr val="tx1"/>
                </a:solidFill>
              </a:rPr>
              <a:t>（ </a:t>
            </a:r>
            <a:r>
              <a:rPr lang="en-US" altLang="zh-CN" sz="1800">
                <a:solidFill>
                  <a:schemeClr val="tx1"/>
                </a:solidFill>
              </a:rPr>
              <a:t>j = 0;  j &lt; 100;  j = j+1 </a:t>
            </a:r>
            <a:r>
              <a:rPr lang="zh-CN" altLang="en-US" sz="1800">
                <a:solidFill>
                  <a:schemeClr val="tx1"/>
                </a:solidFill>
              </a:rPr>
              <a:t>）  </a:t>
            </a:r>
            <a:r>
              <a:rPr lang="en-US" altLang="zh-CN" sz="1800">
                <a:solidFill>
                  <a:schemeClr val="tx1"/>
                </a:solidFill>
              </a:rPr>
              <a:t>{</a:t>
            </a:r>
          </a:p>
          <a:p>
            <a:pPr marL="457200" indent="-457200" eaLnBrk="1" hangingPunct="1">
              <a:lnSpc>
                <a:spcPct val="100000"/>
              </a:lnSpc>
              <a:buFont typeface="Wingdings" panose="05000000000000000000" pitchFamily="2" charset="2"/>
              <a:buNone/>
            </a:pPr>
            <a:r>
              <a:rPr lang="en-US" altLang="zh-CN" sz="1800">
                <a:solidFill>
                  <a:schemeClr val="tx1"/>
                </a:solidFill>
              </a:rPr>
              <a:t>           </a:t>
            </a:r>
            <a:r>
              <a:rPr lang="en-US" altLang="zh-CN" sz="1800">
                <a:solidFill>
                  <a:srgbClr val="D60093"/>
                </a:solidFill>
              </a:rPr>
              <a:t>prefetch </a:t>
            </a:r>
            <a:r>
              <a:rPr lang="zh-CN" altLang="en-US" sz="1800">
                <a:solidFill>
                  <a:srgbClr val="D60093"/>
                </a:solidFill>
              </a:rPr>
              <a:t>（ </a:t>
            </a:r>
            <a:r>
              <a:rPr lang="en-US" altLang="zh-CN" sz="1800">
                <a:solidFill>
                  <a:srgbClr val="D60093"/>
                </a:solidFill>
              </a:rPr>
              <a:t>b[ j+7 ][ 0 ]</a:t>
            </a:r>
            <a:r>
              <a:rPr lang="zh-CN" altLang="en-US" sz="1800">
                <a:solidFill>
                  <a:srgbClr val="D60093"/>
                </a:solidFill>
              </a:rPr>
              <a:t>）</a:t>
            </a:r>
            <a:r>
              <a:rPr lang="en-US" altLang="zh-CN" sz="1800">
                <a:solidFill>
                  <a:srgbClr val="D60093"/>
                </a:solidFill>
              </a:rPr>
              <a:t>;</a:t>
            </a:r>
            <a:r>
              <a:rPr lang="en-US" altLang="zh-CN" sz="1800">
                <a:solidFill>
                  <a:schemeClr val="tx1"/>
                </a:solidFill>
              </a:rPr>
              <a:t>      </a:t>
            </a:r>
          </a:p>
          <a:p>
            <a:pPr marL="457200" indent="-457200" eaLnBrk="1" hangingPunct="1">
              <a:lnSpc>
                <a:spcPct val="100000"/>
              </a:lnSpc>
              <a:buFont typeface="Wingdings" panose="05000000000000000000" pitchFamily="2" charset="2"/>
              <a:buNone/>
            </a:pPr>
            <a:r>
              <a:rPr lang="en-US" altLang="zh-CN" sz="1800">
                <a:solidFill>
                  <a:schemeClr val="tx1"/>
                </a:solidFill>
              </a:rPr>
              <a:t>                  </a:t>
            </a:r>
            <a:r>
              <a:rPr lang="en-US" altLang="zh-CN" sz="1800" b="1">
                <a:solidFill>
                  <a:srgbClr val="000000"/>
                </a:solidFill>
                <a:latin typeface="宋体" panose="02010600030101010101" pitchFamily="2" charset="-122"/>
                <a:ea typeface="宋体" panose="02010600030101010101" pitchFamily="2" charset="-122"/>
              </a:rPr>
              <a:t>/* </a:t>
            </a:r>
            <a:r>
              <a:rPr lang="zh-CN" altLang="en-US" sz="1800" b="1">
                <a:solidFill>
                  <a:srgbClr val="000000"/>
                </a:solidFill>
                <a:latin typeface="宋体" panose="02010600030101010101" pitchFamily="2" charset="-122"/>
                <a:ea typeface="宋体" panose="02010600030101010101" pitchFamily="2" charset="-122"/>
              </a:rPr>
              <a:t>预取</a:t>
            </a:r>
            <a:r>
              <a:rPr lang="en-US" altLang="zh-CN" sz="1800" b="1">
                <a:solidFill>
                  <a:srgbClr val="000000"/>
                </a:solidFill>
                <a:latin typeface="宋体" panose="02010600030101010101" pitchFamily="2" charset="-122"/>
                <a:ea typeface="宋体" panose="02010600030101010101" pitchFamily="2" charset="-122"/>
              </a:rPr>
              <a:t>7</a:t>
            </a:r>
            <a:r>
              <a:rPr lang="zh-CN" altLang="en-US" sz="1800" b="1">
                <a:solidFill>
                  <a:srgbClr val="000000"/>
                </a:solidFill>
                <a:latin typeface="宋体" panose="02010600030101010101" pitchFamily="2" charset="-122"/>
                <a:ea typeface="宋体" panose="02010600030101010101" pitchFamily="2" charset="-122"/>
              </a:rPr>
              <a:t>次循环后所需的</a:t>
            </a:r>
            <a:r>
              <a:rPr lang="en-US" altLang="zh-CN" sz="1800" b="1">
                <a:solidFill>
                  <a:srgbClr val="000000"/>
                </a:solidFill>
                <a:latin typeface="宋体" panose="02010600030101010101" pitchFamily="2" charset="-122"/>
                <a:ea typeface="宋体" panose="02010600030101010101" pitchFamily="2" charset="-122"/>
              </a:rPr>
              <a:t>b </a:t>
            </a:r>
            <a:r>
              <a:rPr lang="zh-CN" altLang="en-US" sz="1800" b="1">
                <a:solidFill>
                  <a:srgbClr val="000000"/>
                </a:solidFill>
                <a:latin typeface="宋体" panose="02010600030101010101" pitchFamily="2" charset="-122"/>
                <a:ea typeface="宋体" panose="02010600030101010101" pitchFamily="2" charset="-122"/>
              </a:rPr>
              <a:t>（ </a:t>
            </a:r>
            <a:r>
              <a:rPr lang="en-US" altLang="zh-CN" sz="1800" b="1">
                <a:solidFill>
                  <a:srgbClr val="000000"/>
                </a:solidFill>
                <a:latin typeface="宋体" panose="02010600030101010101" pitchFamily="2" charset="-122"/>
                <a:ea typeface="宋体" panose="02010600030101010101" pitchFamily="2" charset="-122"/>
              </a:rPr>
              <a:t>j , 0 </a:t>
            </a:r>
            <a:r>
              <a:rPr lang="zh-CN" altLang="en-US" sz="1800" b="1">
                <a:solidFill>
                  <a:srgbClr val="000000"/>
                </a:solidFill>
                <a:latin typeface="宋体" panose="02010600030101010101" pitchFamily="2" charset="-122"/>
                <a:ea typeface="宋体" panose="02010600030101010101" pitchFamily="2" charset="-122"/>
              </a:rPr>
              <a:t>） *</a:t>
            </a:r>
            <a:r>
              <a:rPr lang="en-US" altLang="zh-CN" sz="1800" b="1">
                <a:solidFill>
                  <a:srgbClr val="000000"/>
                </a:solidFill>
                <a:latin typeface="宋体" panose="02010600030101010101" pitchFamily="2" charset="-122"/>
                <a:ea typeface="宋体" panose="02010600030101010101" pitchFamily="2" charset="-122"/>
              </a:rPr>
              <a:t>/</a:t>
            </a:r>
          </a:p>
          <a:p>
            <a:pPr marL="457200" indent="-457200" eaLnBrk="1" hangingPunct="1">
              <a:lnSpc>
                <a:spcPct val="100000"/>
              </a:lnSpc>
              <a:buFont typeface="Wingdings" panose="05000000000000000000" pitchFamily="2" charset="2"/>
              <a:buNone/>
            </a:pPr>
            <a:r>
              <a:rPr lang="en-US" altLang="zh-CN" sz="1800">
                <a:solidFill>
                  <a:schemeClr val="tx1"/>
                </a:solidFill>
              </a:rPr>
              <a:t>           </a:t>
            </a:r>
            <a:r>
              <a:rPr lang="en-US" altLang="zh-CN" sz="1800">
                <a:solidFill>
                  <a:srgbClr val="D60093"/>
                </a:solidFill>
              </a:rPr>
              <a:t>prefetch </a:t>
            </a:r>
            <a:r>
              <a:rPr lang="zh-CN" altLang="en-US" sz="1800">
                <a:solidFill>
                  <a:srgbClr val="D60093"/>
                </a:solidFill>
              </a:rPr>
              <a:t>（ </a:t>
            </a:r>
            <a:r>
              <a:rPr lang="en-US" altLang="zh-CN" sz="1800">
                <a:solidFill>
                  <a:srgbClr val="D60093"/>
                </a:solidFill>
              </a:rPr>
              <a:t>a[ 0 ][ j+7 ]</a:t>
            </a:r>
            <a:r>
              <a:rPr lang="zh-CN" altLang="en-US" sz="1800">
                <a:solidFill>
                  <a:srgbClr val="D60093"/>
                </a:solidFill>
              </a:rPr>
              <a:t>）</a:t>
            </a:r>
            <a:r>
              <a:rPr lang="en-US" altLang="zh-CN" sz="1800">
                <a:solidFill>
                  <a:srgbClr val="D60093"/>
                </a:solidFill>
              </a:rPr>
              <a:t>;</a:t>
            </a:r>
            <a:r>
              <a:rPr lang="en-US" altLang="zh-CN" sz="1800">
                <a:solidFill>
                  <a:schemeClr val="tx1"/>
                </a:solidFill>
              </a:rPr>
              <a:t>       </a:t>
            </a:r>
          </a:p>
          <a:p>
            <a:pPr marL="457200" indent="-457200" eaLnBrk="1" hangingPunct="1">
              <a:lnSpc>
                <a:spcPct val="100000"/>
              </a:lnSpc>
              <a:buFont typeface="Wingdings" panose="05000000000000000000" pitchFamily="2" charset="2"/>
              <a:buNone/>
            </a:pPr>
            <a:r>
              <a:rPr lang="en-US" altLang="zh-CN" sz="1800">
                <a:solidFill>
                  <a:schemeClr val="tx1"/>
                </a:solidFill>
              </a:rPr>
              <a:t>                 </a:t>
            </a:r>
            <a:r>
              <a:rPr lang="en-US" altLang="zh-CN" sz="1800" b="1">
                <a:solidFill>
                  <a:srgbClr val="000000"/>
                </a:solidFill>
                <a:latin typeface="宋体" panose="02010600030101010101" pitchFamily="2" charset="-122"/>
                <a:ea typeface="宋体" panose="02010600030101010101" pitchFamily="2" charset="-122"/>
              </a:rPr>
              <a:t>/* </a:t>
            </a:r>
            <a:r>
              <a:rPr lang="zh-CN" altLang="en-US" sz="1800" b="1">
                <a:solidFill>
                  <a:srgbClr val="000000"/>
                </a:solidFill>
                <a:latin typeface="宋体" panose="02010600030101010101" pitchFamily="2" charset="-122"/>
                <a:ea typeface="宋体" panose="02010600030101010101" pitchFamily="2" charset="-122"/>
              </a:rPr>
              <a:t>预取</a:t>
            </a:r>
            <a:r>
              <a:rPr lang="en-US" altLang="zh-CN" sz="1800" b="1">
                <a:solidFill>
                  <a:srgbClr val="000000"/>
                </a:solidFill>
                <a:latin typeface="宋体" panose="02010600030101010101" pitchFamily="2" charset="-122"/>
                <a:ea typeface="宋体" panose="02010600030101010101" pitchFamily="2" charset="-122"/>
              </a:rPr>
              <a:t>7</a:t>
            </a:r>
            <a:r>
              <a:rPr lang="zh-CN" altLang="en-US" sz="1800" b="1">
                <a:solidFill>
                  <a:srgbClr val="000000"/>
                </a:solidFill>
                <a:latin typeface="宋体" panose="02010600030101010101" pitchFamily="2" charset="-122"/>
                <a:ea typeface="宋体" panose="02010600030101010101" pitchFamily="2" charset="-122"/>
              </a:rPr>
              <a:t>次循环后所需的</a:t>
            </a:r>
            <a:r>
              <a:rPr lang="en-US" altLang="zh-CN" sz="1800" b="1">
                <a:solidFill>
                  <a:srgbClr val="000000"/>
                </a:solidFill>
                <a:latin typeface="宋体" panose="02010600030101010101" pitchFamily="2" charset="-122"/>
                <a:ea typeface="宋体" panose="02010600030101010101" pitchFamily="2" charset="-122"/>
              </a:rPr>
              <a:t>a </a:t>
            </a:r>
            <a:r>
              <a:rPr lang="zh-CN" altLang="en-US" sz="1800" b="1">
                <a:solidFill>
                  <a:srgbClr val="000000"/>
                </a:solidFill>
                <a:latin typeface="宋体" panose="02010600030101010101" pitchFamily="2" charset="-122"/>
                <a:ea typeface="宋体" panose="02010600030101010101" pitchFamily="2" charset="-122"/>
              </a:rPr>
              <a:t>（</a:t>
            </a:r>
            <a:r>
              <a:rPr lang="en-US" altLang="zh-CN" sz="1800" b="1">
                <a:solidFill>
                  <a:srgbClr val="000000"/>
                </a:solidFill>
                <a:latin typeface="宋体" panose="02010600030101010101" pitchFamily="2" charset="-122"/>
                <a:ea typeface="宋体" panose="02010600030101010101" pitchFamily="2" charset="-122"/>
              </a:rPr>
              <a:t>0 , j </a:t>
            </a:r>
            <a:r>
              <a:rPr lang="zh-CN" altLang="en-US" sz="1800" b="1">
                <a:solidFill>
                  <a:srgbClr val="000000"/>
                </a:solidFill>
                <a:latin typeface="宋体" panose="02010600030101010101" pitchFamily="2" charset="-122"/>
                <a:ea typeface="宋体" panose="02010600030101010101" pitchFamily="2" charset="-122"/>
              </a:rPr>
              <a:t>） *</a:t>
            </a:r>
            <a:r>
              <a:rPr lang="en-US" altLang="zh-CN" sz="1800" b="1">
                <a:solidFill>
                  <a:srgbClr val="000000"/>
                </a:solidFill>
                <a:latin typeface="宋体" panose="02010600030101010101" pitchFamily="2" charset="-122"/>
                <a:ea typeface="宋体" panose="02010600030101010101" pitchFamily="2" charset="-122"/>
              </a:rPr>
              <a:t>/</a:t>
            </a:r>
          </a:p>
          <a:p>
            <a:pPr marL="457200" indent="-457200" eaLnBrk="1" hangingPunct="1">
              <a:lnSpc>
                <a:spcPct val="100000"/>
              </a:lnSpc>
              <a:buFont typeface="Wingdings" panose="05000000000000000000" pitchFamily="2" charset="2"/>
              <a:buNone/>
            </a:pPr>
            <a:r>
              <a:rPr lang="en-US" altLang="zh-CN" sz="1800">
                <a:solidFill>
                  <a:schemeClr val="tx1"/>
                </a:solidFill>
              </a:rPr>
              <a:t>           a [0][ j ] = b[ j ][ 0 ] * b[ j+1 ][ 0 ]; </a:t>
            </a:r>
          </a:p>
          <a:p>
            <a:pPr marL="457200" indent="-457200" eaLnBrk="1" hangingPunct="1">
              <a:lnSpc>
                <a:spcPct val="100000"/>
              </a:lnSpc>
              <a:buFont typeface="Wingdings" panose="05000000000000000000" pitchFamily="2" charset="2"/>
              <a:buNone/>
            </a:pPr>
            <a:r>
              <a:rPr lang="zh-CN" altLang="en-US" sz="1800" b="1">
                <a:solidFill>
                  <a:srgbClr val="000000"/>
                </a:solidFill>
                <a:latin typeface="宋体" panose="02010600030101010101" pitchFamily="2" charset="-122"/>
                <a:ea typeface="宋体" panose="02010600030101010101" pitchFamily="2" charset="-122"/>
              </a:rPr>
              <a:t>          </a:t>
            </a:r>
            <a:r>
              <a:rPr lang="en-US" altLang="zh-CN" sz="1800" b="1">
                <a:solidFill>
                  <a:srgbClr val="000000"/>
                </a:solidFill>
                <a:latin typeface="宋体" panose="02010600030101010101" pitchFamily="2" charset="-122"/>
                <a:ea typeface="宋体" panose="02010600030101010101" pitchFamily="2" charset="-122"/>
              </a:rPr>
              <a:t>/* a</a:t>
            </a:r>
            <a:r>
              <a:rPr lang="zh-CN" altLang="en-US" sz="1800" b="1">
                <a:solidFill>
                  <a:srgbClr val="000000"/>
                </a:solidFill>
                <a:latin typeface="宋体" panose="02010600030101010101" pitchFamily="2" charset="-122"/>
                <a:ea typeface="宋体" panose="02010600030101010101" pitchFamily="2" charset="-122"/>
              </a:rPr>
              <a:t>失效 </a:t>
            </a:r>
            <a:r>
              <a:rPr lang="en-US" altLang="zh-CN" sz="1800" b="1">
                <a:solidFill>
                  <a:srgbClr val="000000"/>
                </a:solidFill>
                <a:latin typeface="宋体" panose="02010600030101010101" pitchFamily="2" charset="-122"/>
                <a:ea typeface="宋体" panose="02010600030101010101" pitchFamily="2" charset="-122"/>
              </a:rPr>
              <a:t>7/2 = 4</a:t>
            </a:r>
            <a:r>
              <a:rPr lang="zh-CN" altLang="en-US" sz="1800" b="1">
                <a:solidFill>
                  <a:srgbClr val="000000"/>
                </a:solidFill>
                <a:latin typeface="宋体" panose="02010600030101010101" pitchFamily="2" charset="-122"/>
                <a:ea typeface="宋体" panose="02010600030101010101" pitchFamily="2" charset="-122"/>
              </a:rPr>
              <a:t>； </a:t>
            </a:r>
            <a:r>
              <a:rPr lang="en-US" altLang="zh-CN" sz="1800" b="1">
                <a:solidFill>
                  <a:srgbClr val="000000"/>
                </a:solidFill>
                <a:latin typeface="宋体" panose="02010600030101010101" pitchFamily="2" charset="-122"/>
                <a:ea typeface="宋体" panose="02010600030101010101" pitchFamily="2" charset="-122"/>
              </a:rPr>
              <a:t>b</a:t>
            </a:r>
            <a:r>
              <a:rPr lang="zh-CN" altLang="en-US" sz="1800" b="1">
                <a:solidFill>
                  <a:srgbClr val="000000"/>
                </a:solidFill>
                <a:latin typeface="宋体" panose="02010600030101010101" pitchFamily="2" charset="-122"/>
                <a:ea typeface="宋体" panose="02010600030101010101" pitchFamily="2" charset="-122"/>
              </a:rPr>
              <a:t>失效</a:t>
            </a:r>
            <a:r>
              <a:rPr lang="en-US" altLang="zh-CN" sz="1800" b="1">
                <a:solidFill>
                  <a:srgbClr val="000000"/>
                </a:solidFill>
                <a:latin typeface="宋体" panose="02010600030101010101" pitchFamily="2" charset="-122"/>
                <a:ea typeface="宋体" panose="02010600030101010101" pitchFamily="2" charset="-122"/>
              </a:rPr>
              <a:t>7</a:t>
            </a:r>
            <a:r>
              <a:rPr lang="zh-CN" altLang="en-US" sz="1800" b="1">
                <a:solidFill>
                  <a:srgbClr val="000000"/>
                </a:solidFill>
                <a:latin typeface="宋体" panose="02010600030101010101" pitchFamily="2" charset="-122"/>
                <a:ea typeface="宋体" panose="02010600030101010101" pitchFamily="2" charset="-122"/>
              </a:rPr>
              <a:t>次*</a:t>
            </a:r>
            <a:r>
              <a:rPr lang="en-US" altLang="zh-CN" sz="1800" b="1">
                <a:solidFill>
                  <a:srgbClr val="000000"/>
                </a:solidFill>
                <a:latin typeface="宋体" panose="02010600030101010101" pitchFamily="2" charset="-122"/>
                <a:ea typeface="宋体" panose="02010600030101010101" pitchFamily="2" charset="-122"/>
              </a:rPr>
              <a:t>/</a:t>
            </a:r>
            <a:endParaRPr lang="zh-CN" altLang="en-US" sz="1800" b="1">
              <a:solidFill>
                <a:srgbClr val="000000"/>
              </a:solidFill>
              <a:latin typeface="宋体" panose="02010600030101010101" pitchFamily="2" charset="-122"/>
              <a:ea typeface="宋体" panose="02010600030101010101" pitchFamily="2" charset="-122"/>
            </a:endParaRPr>
          </a:p>
          <a:p>
            <a:pPr marL="457200" indent="-457200" eaLnBrk="1" hangingPunct="1">
              <a:lnSpc>
                <a:spcPct val="100000"/>
              </a:lnSpc>
              <a:buFont typeface="Wingdings" panose="05000000000000000000" pitchFamily="2" charset="2"/>
              <a:buNone/>
            </a:pPr>
            <a:r>
              <a:rPr lang="en-US" altLang="zh-CN" sz="1800">
                <a:solidFill>
                  <a:schemeClr val="tx1"/>
                </a:solidFill>
              </a:rPr>
              <a:t>        }</a:t>
            </a:r>
          </a:p>
          <a:p>
            <a:pPr marL="457200" indent="-457200" eaLnBrk="1" hangingPunct="1">
              <a:lnSpc>
                <a:spcPct val="100000"/>
              </a:lnSpc>
              <a:buFont typeface="Wingdings" panose="05000000000000000000" pitchFamily="2" charset="2"/>
              <a:buNone/>
            </a:pPr>
            <a:r>
              <a:rPr lang="en-US" altLang="zh-CN" sz="1800">
                <a:solidFill>
                  <a:schemeClr val="tx1"/>
                </a:solidFill>
              </a:rPr>
              <a:t>for </a:t>
            </a:r>
            <a:r>
              <a:rPr lang="zh-CN" altLang="en-US" sz="1800">
                <a:solidFill>
                  <a:schemeClr val="tx1"/>
                </a:solidFill>
              </a:rPr>
              <a:t>（ </a:t>
            </a:r>
            <a:r>
              <a:rPr lang="en-US" altLang="zh-CN" sz="1800">
                <a:solidFill>
                  <a:schemeClr val="tx1"/>
                </a:solidFill>
              </a:rPr>
              <a:t>i = 1;  i &lt; 3;  i = i+1 </a:t>
            </a:r>
            <a:r>
              <a:rPr lang="zh-CN" altLang="en-US" sz="1800">
                <a:solidFill>
                  <a:schemeClr val="tx1"/>
                </a:solidFill>
              </a:rPr>
              <a:t>）  </a:t>
            </a:r>
            <a:r>
              <a:rPr lang="en-US" altLang="zh-CN" sz="1800">
                <a:solidFill>
                  <a:schemeClr val="tx1"/>
                </a:solidFill>
              </a:rPr>
              <a:t>{</a:t>
            </a:r>
          </a:p>
          <a:p>
            <a:pPr marL="457200" indent="-457200" eaLnBrk="1" hangingPunct="1">
              <a:lnSpc>
                <a:spcPct val="100000"/>
              </a:lnSpc>
              <a:buFont typeface="Wingdings" panose="05000000000000000000" pitchFamily="2" charset="2"/>
              <a:buNone/>
            </a:pPr>
            <a:r>
              <a:rPr lang="en-US" altLang="zh-CN" sz="1800">
                <a:solidFill>
                  <a:schemeClr val="tx1"/>
                </a:solidFill>
              </a:rPr>
              <a:t>for </a:t>
            </a:r>
            <a:r>
              <a:rPr lang="zh-CN" altLang="en-US" sz="1800">
                <a:solidFill>
                  <a:schemeClr val="tx1"/>
                </a:solidFill>
              </a:rPr>
              <a:t>（ </a:t>
            </a:r>
            <a:r>
              <a:rPr lang="en-US" altLang="zh-CN" sz="1800">
                <a:solidFill>
                  <a:schemeClr val="tx1"/>
                </a:solidFill>
              </a:rPr>
              <a:t>j = 0;  j &lt; 100;  j = j+1 </a:t>
            </a:r>
            <a:r>
              <a:rPr lang="zh-CN" altLang="en-US" sz="1800">
                <a:solidFill>
                  <a:schemeClr val="tx1"/>
                </a:solidFill>
              </a:rPr>
              <a:t>）</a:t>
            </a:r>
          </a:p>
          <a:p>
            <a:pPr marL="457200" indent="-457200" eaLnBrk="1" hangingPunct="1">
              <a:lnSpc>
                <a:spcPct val="100000"/>
              </a:lnSpc>
              <a:buFont typeface="Wingdings" panose="05000000000000000000" pitchFamily="2" charset="2"/>
              <a:buNone/>
            </a:pPr>
            <a:r>
              <a:rPr lang="zh-CN" altLang="en-US" sz="1800">
                <a:solidFill>
                  <a:schemeClr val="tx1"/>
                </a:solidFill>
              </a:rPr>
              <a:t>            </a:t>
            </a:r>
            <a:r>
              <a:rPr lang="en-US" altLang="zh-CN" sz="1800">
                <a:solidFill>
                  <a:srgbClr val="D60093"/>
                </a:solidFill>
              </a:rPr>
              <a:t>prefetch </a:t>
            </a:r>
            <a:r>
              <a:rPr lang="zh-CN" altLang="en-US" sz="1800">
                <a:solidFill>
                  <a:srgbClr val="D60093"/>
                </a:solidFill>
              </a:rPr>
              <a:t>（ </a:t>
            </a:r>
            <a:r>
              <a:rPr lang="en-US" altLang="zh-CN" sz="1800">
                <a:solidFill>
                  <a:srgbClr val="D60093"/>
                </a:solidFill>
              </a:rPr>
              <a:t>a [ i ][ j+7 ]</a:t>
            </a:r>
            <a:r>
              <a:rPr lang="zh-CN" altLang="en-US" sz="1800">
                <a:solidFill>
                  <a:srgbClr val="D60093"/>
                </a:solidFill>
              </a:rPr>
              <a:t>）</a:t>
            </a:r>
            <a:r>
              <a:rPr lang="en-US" altLang="zh-CN" sz="1800">
                <a:solidFill>
                  <a:srgbClr val="D60093"/>
                </a:solidFill>
              </a:rPr>
              <a:t>;</a:t>
            </a:r>
            <a:r>
              <a:rPr lang="en-US" altLang="zh-CN" sz="1800">
                <a:solidFill>
                  <a:schemeClr val="tx1"/>
                </a:solidFill>
              </a:rPr>
              <a:t>    </a:t>
            </a:r>
          </a:p>
          <a:p>
            <a:pPr marL="457200" indent="-457200" eaLnBrk="1" hangingPunct="1">
              <a:lnSpc>
                <a:spcPct val="100000"/>
              </a:lnSpc>
              <a:buFont typeface="Wingdings" panose="05000000000000000000" pitchFamily="2" charset="2"/>
              <a:buNone/>
            </a:pPr>
            <a:r>
              <a:rPr lang="en-US" altLang="zh-CN" sz="1800" b="1">
                <a:solidFill>
                  <a:schemeClr val="tx1"/>
                </a:solidFill>
                <a:latin typeface="宋体" panose="02010600030101010101" pitchFamily="2" charset="-122"/>
                <a:ea typeface="宋体" panose="02010600030101010101" pitchFamily="2" charset="-122"/>
              </a:rPr>
              <a:t>           </a:t>
            </a:r>
            <a:r>
              <a:rPr lang="en-US" altLang="zh-CN" sz="1800" b="1">
                <a:solidFill>
                  <a:srgbClr val="000000"/>
                </a:solidFill>
                <a:latin typeface="宋体" panose="02010600030101010101" pitchFamily="2" charset="-122"/>
                <a:ea typeface="宋体" panose="02010600030101010101" pitchFamily="2" charset="-122"/>
              </a:rPr>
              <a:t>/* </a:t>
            </a:r>
            <a:r>
              <a:rPr lang="zh-CN" altLang="en-US" sz="1800" b="1">
                <a:solidFill>
                  <a:srgbClr val="000000"/>
                </a:solidFill>
                <a:latin typeface="宋体" panose="02010600030101010101" pitchFamily="2" charset="-122"/>
                <a:ea typeface="宋体" panose="02010600030101010101" pitchFamily="2" charset="-122"/>
              </a:rPr>
              <a:t>预取</a:t>
            </a:r>
            <a:r>
              <a:rPr lang="en-US" altLang="zh-CN" sz="1800" b="1">
                <a:solidFill>
                  <a:srgbClr val="000000"/>
                </a:solidFill>
                <a:latin typeface="宋体" panose="02010600030101010101" pitchFamily="2" charset="-122"/>
                <a:ea typeface="宋体" panose="02010600030101010101" pitchFamily="2" charset="-122"/>
              </a:rPr>
              <a:t>7</a:t>
            </a:r>
            <a:r>
              <a:rPr lang="zh-CN" altLang="en-US" sz="1800" b="1">
                <a:solidFill>
                  <a:srgbClr val="000000"/>
                </a:solidFill>
                <a:latin typeface="宋体" panose="02010600030101010101" pitchFamily="2" charset="-122"/>
                <a:ea typeface="宋体" panose="02010600030101010101" pitchFamily="2" charset="-122"/>
              </a:rPr>
              <a:t>次循环后所需的</a:t>
            </a:r>
            <a:r>
              <a:rPr lang="en-US" altLang="zh-CN" sz="1800" b="1">
                <a:solidFill>
                  <a:srgbClr val="000000"/>
                </a:solidFill>
                <a:latin typeface="宋体" panose="02010600030101010101" pitchFamily="2" charset="-122"/>
                <a:ea typeface="宋体" panose="02010600030101010101" pitchFamily="2" charset="-122"/>
              </a:rPr>
              <a:t>a </a:t>
            </a:r>
            <a:r>
              <a:rPr lang="zh-CN" altLang="en-US" sz="1800" b="1">
                <a:solidFill>
                  <a:srgbClr val="000000"/>
                </a:solidFill>
                <a:latin typeface="宋体" panose="02010600030101010101" pitchFamily="2" charset="-122"/>
                <a:ea typeface="宋体" panose="02010600030101010101" pitchFamily="2" charset="-122"/>
              </a:rPr>
              <a:t>（ </a:t>
            </a:r>
            <a:r>
              <a:rPr lang="en-US" altLang="zh-CN" sz="1800" b="1">
                <a:solidFill>
                  <a:srgbClr val="000000"/>
                </a:solidFill>
                <a:latin typeface="宋体" panose="02010600030101010101" pitchFamily="2" charset="-122"/>
                <a:ea typeface="宋体" panose="02010600030101010101" pitchFamily="2" charset="-122"/>
              </a:rPr>
              <a:t>i , j </a:t>
            </a:r>
            <a:r>
              <a:rPr lang="zh-CN" altLang="en-US" sz="1800" b="1">
                <a:solidFill>
                  <a:srgbClr val="000000"/>
                </a:solidFill>
                <a:latin typeface="宋体" panose="02010600030101010101" pitchFamily="2" charset="-122"/>
                <a:ea typeface="宋体" panose="02010600030101010101" pitchFamily="2" charset="-122"/>
              </a:rPr>
              <a:t>） *</a:t>
            </a:r>
            <a:r>
              <a:rPr lang="en-US" altLang="zh-CN" sz="1800" b="1">
                <a:solidFill>
                  <a:srgbClr val="000000"/>
                </a:solidFill>
                <a:latin typeface="宋体" panose="02010600030101010101" pitchFamily="2" charset="-122"/>
                <a:ea typeface="宋体" panose="02010600030101010101" pitchFamily="2" charset="-122"/>
              </a:rPr>
              <a:t>/</a:t>
            </a:r>
          </a:p>
          <a:p>
            <a:pPr marL="457200" indent="-457200" eaLnBrk="1" hangingPunct="1">
              <a:lnSpc>
                <a:spcPct val="100000"/>
              </a:lnSpc>
              <a:buFont typeface="Wingdings" panose="05000000000000000000" pitchFamily="2" charset="2"/>
              <a:buNone/>
            </a:pPr>
            <a:r>
              <a:rPr lang="en-US" altLang="zh-CN" sz="1800">
                <a:solidFill>
                  <a:srgbClr val="000000"/>
                </a:solidFill>
              </a:rPr>
              <a:t>           </a:t>
            </a:r>
            <a:r>
              <a:rPr lang="en-US" altLang="zh-CN" sz="1800">
                <a:solidFill>
                  <a:schemeClr val="tx1"/>
                </a:solidFill>
              </a:rPr>
              <a:t>a [ i ][ j ] = b[ j ][ 0 ] * b[ j+1 ][ 0 ];</a:t>
            </a:r>
          </a:p>
          <a:p>
            <a:pPr marL="457200" indent="-457200" eaLnBrk="1" hangingPunct="1">
              <a:lnSpc>
                <a:spcPct val="100000"/>
              </a:lnSpc>
              <a:buFont typeface="Wingdings" panose="05000000000000000000" pitchFamily="2" charset="2"/>
              <a:buNone/>
            </a:pPr>
            <a:r>
              <a:rPr lang="en-US" altLang="zh-CN" sz="1800">
                <a:solidFill>
                  <a:schemeClr val="tx1"/>
                </a:solidFill>
              </a:rPr>
              <a:t>        } </a:t>
            </a:r>
            <a:r>
              <a:rPr lang="en-US" altLang="zh-CN" sz="1800" b="1">
                <a:solidFill>
                  <a:srgbClr val="000000"/>
                </a:solidFill>
                <a:latin typeface="宋体" panose="02010600030101010101" pitchFamily="2" charset="-122"/>
                <a:ea typeface="宋体" panose="02010600030101010101" pitchFamily="2" charset="-122"/>
              </a:rPr>
              <a:t>/* a</a:t>
            </a:r>
            <a:r>
              <a:rPr lang="zh-CN" altLang="en-US" sz="1800" b="1">
                <a:solidFill>
                  <a:srgbClr val="000000"/>
                </a:solidFill>
                <a:latin typeface="宋体" panose="02010600030101010101" pitchFamily="2" charset="-122"/>
                <a:ea typeface="宋体" panose="02010600030101010101" pitchFamily="2" charset="-122"/>
              </a:rPr>
              <a:t>失效 </a:t>
            </a:r>
            <a:r>
              <a:rPr lang="en-US" altLang="zh-CN" sz="1800" b="1">
                <a:solidFill>
                  <a:srgbClr val="000000"/>
                </a:solidFill>
                <a:latin typeface="宋体" panose="02010600030101010101" pitchFamily="2" charset="-122"/>
                <a:ea typeface="宋体" panose="02010600030101010101" pitchFamily="2" charset="-122"/>
              </a:rPr>
              <a:t>7/2 = 4, </a:t>
            </a:r>
            <a:r>
              <a:rPr lang="zh-CN" altLang="en-US" sz="1800" b="1">
                <a:solidFill>
                  <a:srgbClr val="000000"/>
                </a:solidFill>
                <a:latin typeface="宋体" panose="02010600030101010101" pitchFamily="2" charset="-122"/>
                <a:ea typeface="宋体" panose="02010600030101010101" pitchFamily="2" charset="-122"/>
              </a:rPr>
              <a:t>两次循环共失效</a:t>
            </a:r>
            <a:r>
              <a:rPr lang="en-US" altLang="zh-CN" sz="1800" b="1">
                <a:solidFill>
                  <a:srgbClr val="000000"/>
                </a:solidFill>
                <a:latin typeface="宋体" panose="02010600030101010101" pitchFamily="2" charset="-122"/>
                <a:ea typeface="宋体" panose="02010600030101010101" pitchFamily="2" charset="-122"/>
              </a:rPr>
              <a:t>8</a:t>
            </a:r>
            <a:r>
              <a:rPr lang="zh-CN" altLang="en-US" sz="1800" b="1">
                <a:solidFill>
                  <a:srgbClr val="000000"/>
                </a:solidFill>
                <a:latin typeface="宋体" panose="02010600030101010101" pitchFamily="2" charset="-122"/>
                <a:ea typeface="宋体" panose="02010600030101010101" pitchFamily="2" charset="-122"/>
              </a:rPr>
              <a:t>次 *</a:t>
            </a:r>
            <a:r>
              <a:rPr lang="en-US" altLang="zh-CN" sz="1800" b="1">
                <a:solidFill>
                  <a:srgbClr val="000000"/>
                </a:solidFill>
                <a:latin typeface="宋体" panose="02010600030101010101" pitchFamily="2" charset="-122"/>
                <a:ea typeface="宋体" panose="02010600030101010101" pitchFamily="2" charset="-122"/>
              </a:rPr>
              <a:t>/</a:t>
            </a:r>
            <a:endParaRPr lang="zh-CN" altLang="en-US" sz="1800" b="1">
              <a:solidFill>
                <a:srgbClr val="000000"/>
              </a:solidFill>
              <a:latin typeface="宋体" panose="02010600030101010101" pitchFamily="2" charset="-122"/>
              <a:ea typeface="宋体" panose="02010600030101010101" pitchFamily="2" charset="-122"/>
            </a:endParaRPr>
          </a:p>
        </p:txBody>
      </p:sp>
      <p:sp>
        <p:nvSpPr>
          <p:cNvPr id="4" name="Rectangle 3" descr="Rectangle: Click to edit Master text styles&#10;Second level&#10;Third level&#10;Fourth level&#10;Fifth level"/>
          <p:cNvSpPr txBox="1">
            <a:spLocks noChangeArrowheads="1"/>
          </p:cNvSpPr>
          <p:nvPr/>
        </p:nvSpPr>
        <p:spPr bwMode="auto">
          <a:xfrm>
            <a:off x="468313" y="5876925"/>
            <a:ext cx="77724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49263" indent="-449263" algn="l" rtl="0" eaLnBrk="0" fontAlgn="base" hangingPunct="0">
              <a:lnSpc>
                <a:spcPct val="120000"/>
              </a:lnSpc>
              <a:spcBef>
                <a:spcPct val="20000"/>
              </a:spcBef>
              <a:spcAft>
                <a:spcPct val="0"/>
              </a:spcAft>
              <a:buClr>
                <a:schemeClr val="tx1"/>
              </a:buClr>
              <a:buFont typeface="Wingdings" pitchFamily="2" charset="2"/>
              <a:buAutoNum type="arabicPeriod"/>
              <a:defRPr kumimoji="1" sz="2400">
                <a:solidFill>
                  <a:srgbClr val="E24C05"/>
                </a:solidFill>
                <a:latin typeface="+mn-lt"/>
                <a:ea typeface="+mn-ea"/>
                <a:cs typeface="+mn-cs"/>
              </a:defRPr>
            </a:lvl1pPr>
            <a:lvl2pPr marL="900113" indent="-271463" algn="l" rtl="0" eaLnBrk="0" fontAlgn="base" hangingPunct="0">
              <a:lnSpc>
                <a:spcPct val="120000"/>
              </a:lnSpc>
              <a:spcBef>
                <a:spcPct val="20000"/>
              </a:spcBef>
              <a:spcAft>
                <a:spcPct val="0"/>
              </a:spcAft>
              <a:buClr>
                <a:schemeClr val="tx1"/>
              </a:buClr>
              <a:buSzPct val="90000"/>
              <a:buFont typeface="Wingdings" pitchFamily="2" charset="2"/>
              <a:buChar char="Ø"/>
              <a:defRPr kumimoji="1" sz="2400">
                <a:solidFill>
                  <a:schemeClr val="tx1"/>
                </a:solidFill>
                <a:latin typeface="+mn-lt"/>
                <a:ea typeface="+mn-ea"/>
              </a:defRPr>
            </a:lvl2pPr>
            <a:lvl3pPr marL="1714500" indent="-457200" algn="l" rtl="0" eaLnBrk="0" fontAlgn="base" hangingPunct="0">
              <a:lnSpc>
                <a:spcPct val="120000"/>
              </a:lnSpc>
              <a:spcBef>
                <a:spcPct val="20000"/>
              </a:spcBef>
              <a:spcAft>
                <a:spcPct val="0"/>
              </a:spcAft>
              <a:buClr>
                <a:schemeClr val="hlink"/>
              </a:buClr>
              <a:buSzPct val="60000"/>
              <a:buFont typeface="Wingdings" pitchFamily="2" charset="2"/>
              <a:buChar char="q"/>
              <a:defRPr kumimoji="1" sz="2000" b="1">
                <a:solidFill>
                  <a:srgbClr val="000000"/>
                </a:solidFill>
                <a:latin typeface="+mn-lt"/>
                <a:ea typeface="宋体" pitchFamily="2" charset="-122"/>
              </a:defRPr>
            </a:lvl3pPr>
            <a:lvl4pPr marL="2274888" indent="-381000" algn="l" rtl="0" eaLnBrk="0" fontAlgn="base" hangingPunct="0">
              <a:lnSpc>
                <a:spcPct val="120000"/>
              </a:lnSpc>
              <a:spcBef>
                <a:spcPct val="20000"/>
              </a:spcBef>
              <a:spcAft>
                <a:spcPct val="0"/>
              </a:spcAft>
              <a:buClr>
                <a:srgbClr val="006600"/>
              </a:buClr>
              <a:buSzPct val="65000"/>
              <a:buFont typeface="Wingdings" pitchFamily="2" charset="2"/>
              <a:buChar char="n"/>
              <a:defRPr kumimoji="1" sz="2000" b="1">
                <a:solidFill>
                  <a:schemeClr val="tx1"/>
                </a:solidFill>
                <a:latin typeface="+mn-lt"/>
                <a:ea typeface="宋体" pitchFamily="2" charset="-122"/>
              </a:defRPr>
            </a:lvl4pPr>
            <a:lvl5pPr marL="2835275" indent="-381000" algn="l" rtl="0" eaLnBrk="0" fontAlgn="base" hangingPunct="0">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5pPr>
            <a:lvl6pPr marL="32924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6pPr>
            <a:lvl7pPr marL="37496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7pPr>
            <a:lvl8pPr marL="42068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8pPr>
            <a:lvl9pPr marL="4664075" indent="-381000" algn="l" rtl="0" fontAlgn="base">
              <a:lnSpc>
                <a:spcPct val="120000"/>
              </a:lnSpc>
              <a:spcBef>
                <a:spcPct val="20000"/>
              </a:spcBef>
              <a:spcAft>
                <a:spcPct val="0"/>
              </a:spcAft>
              <a:buClr>
                <a:schemeClr val="hlink"/>
              </a:buClr>
              <a:buSzPct val="60000"/>
              <a:buFont typeface="Wingdings" pitchFamily="2" charset="2"/>
              <a:buChar char="n"/>
              <a:defRPr kumimoji="1" b="1">
                <a:solidFill>
                  <a:schemeClr val="tx1"/>
                </a:solidFill>
                <a:latin typeface="+mn-lt"/>
                <a:ea typeface="宋体" pitchFamily="2" charset="-122"/>
              </a:defRPr>
            </a:lvl9pPr>
          </a:lstStyle>
          <a:p>
            <a:pPr marL="1257300" lvl="2" indent="0" eaLnBrk="1" hangingPunct="1">
              <a:lnSpc>
                <a:spcPct val="160000"/>
              </a:lnSpc>
              <a:buFont typeface="Wingdings" pitchFamily="2" charset="2"/>
              <a:buNone/>
              <a:defRPr/>
            </a:pPr>
            <a:r>
              <a:rPr lang="zh-CN" altLang="en-US" kern="0" dirty="0">
                <a:solidFill>
                  <a:srgbClr val="D60093"/>
                </a:solidFill>
                <a:latin typeface="宋体" pitchFamily="2" charset="-122"/>
              </a:rPr>
              <a:t>总的失效次数＝</a:t>
            </a:r>
            <a:r>
              <a:rPr lang="en-US" altLang="zh-CN" kern="0" dirty="0">
                <a:solidFill>
                  <a:srgbClr val="D60093"/>
                </a:solidFill>
                <a:latin typeface="宋体" pitchFamily="2" charset="-122"/>
              </a:rPr>
              <a:t>19</a:t>
            </a:r>
            <a:r>
              <a:rPr lang="zh-CN" altLang="en-US" kern="0" dirty="0">
                <a:solidFill>
                  <a:srgbClr val="D60093"/>
                </a:solidFill>
                <a:latin typeface="宋体" pitchFamily="2" charset="-122"/>
              </a:rPr>
              <a:t>次</a:t>
            </a:r>
          </a:p>
        </p:txBody>
      </p:sp>
    </p:spTree>
  </p:cSld>
  <p:clrMapOvr>
    <a:masterClrMapping/>
  </p:clrMapOvr>
  <p:transition>
    <p:pull dir="rd"/>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hangingPunct="1"/>
            <a:r>
              <a:rPr lang="en-US" altLang="zh-CN">
                <a:latin typeface="黑体" panose="02010609060101010101" pitchFamily="49" charset="-122"/>
              </a:rPr>
              <a:t>5.3 </a:t>
            </a:r>
            <a:r>
              <a:rPr lang="zh-CN" altLang="en-US">
                <a:latin typeface="黑体" panose="02010609060101010101" pitchFamily="49" charset="-122"/>
              </a:rPr>
              <a:t>降低</a:t>
            </a:r>
            <a:r>
              <a:rPr lang="en-US" altLang="zh-CN">
                <a:latin typeface="黑体" panose="02010609060101010101" pitchFamily="49" charset="-122"/>
              </a:rPr>
              <a:t>Cache</a:t>
            </a:r>
            <a:r>
              <a:rPr lang="zh-CN" altLang="en-US">
                <a:latin typeface="黑体" panose="02010609060101010101" pitchFamily="49" charset="-122"/>
              </a:rPr>
              <a:t>不命中率</a:t>
            </a:r>
          </a:p>
        </p:txBody>
      </p:sp>
      <p:sp>
        <p:nvSpPr>
          <p:cNvPr id="99331" name="Rectangle 3" descr="Rectangle: Click to edit Master text styles&#10;Second level&#10;Third level&#10;Fourth level&#10;Fifth level"/>
          <p:cNvSpPr>
            <a:spLocks noGrp="1" noChangeArrowheads="1"/>
          </p:cNvSpPr>
          <p:nvPr>
            <p:ph type="body" idx="1"/>
          </p:nvPr>
        </p:nvSpPr>
        <p:spPr>
          <a:xfrm>
            <a:off x="990600" y="1909763"/>
            <a:ext cx="7685088" cy="4305300"/>
          </a:xfrm>
        </p:spPr>
        <p:txBody>
          <a:bodyPr/>
          <a:lstStyle/>
          <a:p>
            <a:pPr marL="457200" indent="-457200" eaLnBrk="1" hangingPunct="1">
              <a:buFont typeface="Wingdings" panose="05000000000000000000" pitchFamily="2" charset="2"/>
              <a:buNone/>
              <a:defRPr/>
            </a:pPr>
            <a:r>
              <a:rPr lang="zh-CN" altLang="en-US" dirty="0"/>
              <a:t>基本思想：</a:t>
            </a:r>
            <a:r>
              <a:rPr lang="zh-CN" altLang="en-US" dirty="0">
                <a:solidFill>
                  <a:schemeClr val="tx1"/>
                </a:solidFill>
              </a:rPr>
              <a:t>通过对软件进行优化来降低不命中率。</a:t>
            </a:r>
          </a:p>
          <a:p>
            <a:pPr marL="457200" indent="-457200" eaLnBrk="1" hangingPunct="1">
              <a:buFont typeface="Wingdings" panose="05000000000000000000" pitchFamily="2" charset="2"/>
              <a:buNone/>
              <a:defRPr/>
            </a:pPr>
            <a:r>
              <a:rPr lang="zh-CN" altLang="en-US" dirty="0">
                <a:solidFill>
                  <a:schemeClr val="tx1"/>
                </a:solidFill>
              </a:rPr>
              <a:t>             </a:t>
            </a:r>
            <a:r>
              <a:rPr lang="zh-CN" altLang="en-US" sz="2000" b="1" dirty="0">
                <a:solidFill>
                  <a:schemeClr val="tx1"/>
                </a:solidFill>
                <a:latin typeface="宋体" panose="02010600030101010101" pitchFamily="2" charset="-122"/>
                <a:ea typeface="宋体" panose="02010600030101010101" pitchFamily="2" charset="-122"/>
              </a:rPr>
              <a:t>（</a:t>
            </a:r>
            <a:r>
              <a:rPr lang="zh-CN" altLang="en-US" sz="2000" b="1" dirty="0">
                <a:solidFill>
                  <a:srgbClr val="D60093"/>
                </a:solidFill>
                <a:latin typeface="宋体" panose="02010600030101010101" pitchFamily="2" charset="-122"/>
                <a:ea typeface="宋体" panose="02010600030101010101" pitchFamily="2" charset="-122"/>
              </a:rPr>
              <a:t>特色：</a:t>
            </a:r>
            <a:r>
              <a:rPr lang="zh-CN" altLang="en-US" sz="2000" b="1" dirty="0">
                <a:solidFill>
                  <a:schemeClr val="tx1"/>
                </a:solidFill>
                <a:latin typeface="宋体" panose="02010600030101010101" pitchFamily="2" charset="-122"/>
                <a:ea typeface="宋体" panose="02010600030101010101" pitchFamily="2" charset="-122"/>
              </a:rPr>
              <a:t>无需对硬件做任何改动）</a:t>
            </a:r>
          </a:p>
          <a:p>
            <a:pPr marL="0" indent="0" eaLnBrk="1" hangingPunct="1">
              <a:buFont typeface="Wingdings" panose="05000000000000000000" pitchFamily="2" charset="2"/>
              <a:buNone/>
              <a:defRPr/>
            </a:pPr>
            <a:r>
              <a:rPr lang="zh-CN" altLang="en-US" dirty="0"/>
              <a:t>程序代码和数据重组</a:t>
            </a:r>
          </a:p>
          <a:p>
            <a:pPr marL="1085850" lvl="1" indent="-457200" eaLnBrk="1" hangingPunct="1">
              <a:defRPr/>
            </a:pPr>
            <a:r>
              <a:rPr lang="zh-CN" altLang="en-US" dirty="0"/>
              <a:t>可以重新组织程序而不影响程序的正确性</a:t>
            </a:r>
          </a:p>
          <a:p>
            <a:pPr lvl="2" eaLnBrk="1" hangingPunct="1">
              <a:defRPr/>
            </a:pPr>
            <a:r>
              <a:rPr lang="zh-CN" altLang="en-US" dirty="0">
                <a:latin typeface="Times New Roman" panose="02020603050405020304" pitchFamily="18" charset="0"/>
              </a:rPr>
              <a:t>把一个程序中的过程重新排序，就可能会减少冲突不命中，从而降低指令不命中率。</a:t>
            </a:r>
          </a:p>
          <a:p>
            <a:pPr lvl="3" eaLnBrk="1" hangingPunct="1">
              <a:defRPr/>
            </a:pPr>
            <a:r>
              <a:rPr lang="en-US" altLang="zh-CN" dirty="0" err="1">
                <a:latin typeface="Times New Roman" panose="02020603050405020304" pitchFamily="18" charset="0"/>
              </a:rPr>
              <a:t>McFarling</a:t>
            </a:r>
            <a:r>
              <a:rPr lang="zh-CN" altLang="en-US" dirty="0">
                <a:latin typeface="Times New Roman" panose="02020603050405020304" pitchFamily="18" charset="0"/>
              </a:rPr>
              <a:t>研究了如何使用配置文件（</a:t>
            </a:r>
            <a:r>
              <a:rPr lang="en-US" altLang="zh-CN" dirty="0">
                <a:latin typeface="Times New Roman" panose="02020603050405020304" pitchFamily="18" charset="0"/>
              </a:rPr>
              <a:t>profile</a:t>
            </a:r>
            <a:r>
              <a:rPr lang="zh-CN" altLang="en-US" dirty="0">
                <a:latin typeface="Times New Roman" panose="02020603050405020304" pitchFamily="18" charset="0"/>
              </a:rPr>
              <a:t>）来进行这种优化。</a:t>
            </a:r>
          </a:p>
          <a:p>
            <a:pPr lvl="2" eaLnBrk="1" hangingPunct="1">
              <a:defRPr/>
            </a:pPr>
            <a:r>
              <a:rPr lang="zh-CN" altLang="en-US" dirty="0">
                <a:latin typeface="Times New Roman" panose="02020603050405020304" pitchFamily="18" charset="0"/>
              </a:rPr>
              <a:t>把基本块对齐，使得程序的入口点与</a:t>
            </a:r>
            <a:r>
              <a:rPr lang="en-US" altLang="zh-CN" dirty="0">
                <a:latin typeface="Times New Roman" panose="02020603050405020304" pitchFamily="18" charset="0"/>
              </a:rPr>
              <a:t>Cache</a:t>
            </a:r>
            <a:r>
              <a:rPr lang="zh-CN" altLang="en-US" dirty="0">
                <a:latin typeface="Times New Roman" panose="02020603050405020304" pitchFamily="18" charset="0"/>
              </a:rPr>
              <a:t>块的</a:t>
            </a:r>
            <a:endParaRPr lang="zh-CN" altLang="en-US" sz="1800" b="0" dirty="0">
              <a:latin typeface="Times New Roman" panose="02020603050405020304" pitchFamily="18" charset="0"/>
            </a:endParaRPr>
          </a:p>
        </p:txBody>
      </p:sp>
      <p:sp>
        <p:nvSpPr>
          <p:cNvPr id="97284" name="Text Box 4"/>
          <p:cNvSpPr txBox="1">
            <a:spLocks noChangeArrowheads="1"/>
          </p:cNvSpPr>
          <p:nvPr/>
        </p:nvSpPr>
        <p:spPr bwMode="auto">
          <a:xfrm>
            <a:off x="989013" y="1355725"/>
            <a:ext cx="684053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2600">
                <a:solidFill>
                  <a:srgbClr val="0000CC"/>
                </a:solidFill>
                <a:latin typeface="黑体" panose="02010609060101010101" pitchFamily="49" charset="-122"/>
              </a:rPr>
              <a:t>5.3.8 </a:t>
            </a:r>
            <a:r>
              <a:rPr lang="zh-CN" altLang="en-US">
                <a:solidFill>
                  <a:srgbClr val="0000CC"/>
                </a:solidFill>
              </a:rPr>
              <a:t>编译器优化</a:t>
            </a:r>
            <a:r>
              <a:rPr lang="zh-CN" altLang="en-US">
                <a:solidFill>
                  <a:schemeClr val="tx1"/>
                </a:solidFill>
              </a:rPr>
              <a:t> </a:t>
            </a:r>
          </a:p>
        </p:txBody>
      </p:sp>
    </p:spTree>
  </p:cSld>
  <p:clrMapOvr>
    <a:masterClrMapping/>
  </p:clrMapOvr>
  <p:transition>
    <p:pull dir="rd"/>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r>
              <a:rPr lang="en-US" altLang="zh-CN">
                <a:latin typeface="黑体" panose="02010609060101010101" pitchFamily="49" charset="-122"/>
              </a:rPr>
              <a:t>5.3 </a:t>
            </a:r>
            <a:r>
              <a:rPr lang="zh-CN" altLang="en-US">
                <a:latin typeface="黑体" panose="02010609060101010101" pitchFamily="49" charset="-122"/>
              </a:rPr>
              <a:t>降低</a:t>
            </a:r>
            <a:r>
              <a:rPr lang="en-US" altLang="zh-CN">
                <a:latin typeface="黑体" panose="02010609060101010101" pitchFamily="49" charset="-122"/>
              </a:rPr>
              <a:t>Cache</a:t>
            </a:r>
            <a:r>
              <a:rPr lang="zh-CN" altLang="en-US">
                <a:latin typeface="黑体" panose="02010609060101010101" pitchFamily="49" charset="-122"/>
              </a:rPr>
              <a:t>不命中率</a:t>
            </a:r>
          </a:p>
        </p:txBody>
      </p:sp>
      <p:sp>
        <p:nvSpPr>
          <p:cNvPr id="98307" name="Rectangle 3" descr="Rectangle: Click to edit Master text styles&#10;Second level&#10;Third level&#10;Fourth level&#10;Fifth level"/>
          <p:cNvSpPr>
            <a:spLocks noGrp="1" noChangeArrowheads="1"/>
          </p:cNvSpPr>
          <p:nvPr>
            <p:ph type="body" idx="1"/>
          </p:nvPr>
        </p:nvSpPr>
        <p:spPr>
          <a:xfrm>
            <a:off x="685800" y="1219200"/>
            <a:ext cx="7847013" cy="4953000"/>
          </a:xfrm>
        </p:spPr>
        <p:txBody>
          <a:bodyPr/>
          <a:lstStyle/>
          <a:p>
            <a:pPr lvl="2" eaLnBrk="1" hangingPunct="1">
              <a:buFont typeface="Wingdings" panose="05000000000000000000" pitchFamily="2" charset="2"/>
              <a:buNone/>
            </a:pPr>
            <a:r>
              <a:rPr lang="en-US" altLang="zh-CN">
                <a:latin typeface="Times New Roman" panose="02020603050405020304" pitchFamily="18" charset="0"/>
              </a:rPr>
              <a:t>       </a:t>
            </a:r>
            <a:r>
              <a:rPr lang="zh-CN" altLang="en-US">
                <a:latin typeface="Times New Roman" panose="02020603050405020304" pitchFamily="18" charset="0"/>
              </a:rPr>
              <a:t>起始位置对齐，就可以减少顺序代码执行时所发生的</a:t>
            </a:r>
            <a:r>
              <a:rPr lang="en-US" altLang="zh-CN">
                <a:latin typeface="Times New Roman" panose="02020603050405020304" pitchFamily="18" charset="0"/>
              </a:rPr>
              <a:t>Cache</a:t>
            </a:r>
            <a:r>
              <a:rPr lang="zh-CN" altLang="en-US">
                <a:latin typeface="Times New Roman" panose="02020603050405020304" pitchFamily="18" charset="0"/>
              </a:rPr>
              <a:t>不命中的可能性。 </a:t>
            </a:r>
          </a:p>
          <a:p>
            <a:pPr lvl="2" eaLnBrk="1" hangingPunct="1">
              <a:buFont typeface="Wingdings" panose="05000000000000000000" pitchFamily="2" charset="2"/>
              <a:buNone/>
            </a:pPr>
            <a:r>
              <a:rPr lang="zh-CN" altLang="en-US">
                <a:latin typeface="Times New Roman" panose="02020603050405020304" pitchFamily="18" charset="0"/>
              </a:rPr>
              <a:t>             </a:t>
            </a:r>
            <a:r>
              <a:rPr lang="zh-CN" altLang="en-US">
                <a:solidFill>
                  <a:srgbClr val="E24C05"/>
                </a:solidFill>
                <a:latin typeface="Times New Roman" panose="02020603050405020304" pitchFamily="18" charset="0"/>
              </a:rPr>
              <a:t>（提高大</a:t>
            </a:r>
            <a:r>
              <a:rPr lang="en-US" altLang="zh-CN">
                <a:solidFill>
                  <a:srgbClr val="E24C05"/>
                </a:solidFill>
                <a:latin typeface="Times New Roman" panose="02020603050405020304" pitchFamily="18" charset="0"/>
              </a:rPr>
              <a:t>Cache</a:t>
            </a:r>
            <a:r>
              <a:rPr lang="zh-CN" altLang="en-US">
                <a:solidFill>
                  <a:srgbClr val="E24C05"/>
                </a:solidFill>
                <a:latin typeface="Times New Roman" panose="02020603050405020304" pitchFamily="18" charset="0"/>
              </a:rPr>
              <a:t>块的效率）</a:t>
            </a:r>
          </a:p>
          <a:p>
            <a:pPr lvl="1" eaLnBrk="1" hangingPunct="1"/>
            <a:r>
              <a:rPr lang="zh-CN" altLang="en-US"/>
              <a:t>如果编译器知道一个分支指令很可能会成功转移，那么它就可以通过以下两步来改善空间局部性：</a:t>
            </a:r>
          </a:p>
          <a:p>
            <a:pPr lvl="2" eaLnBrk="1" hangingPunct="1"/>
            <a:r>
              <a:rPr lang="zh-CN" altLang="en-US"/>
              <a:t>将转移目标处的基本块和紧跟着该分支指令后的基本块进行对调；</a:t>
            </a:r>
          </a:p>
          <a:p>
            <a:pPr lvl="2" eaLnBrk="1" hangingPunct="1"/>
            <a:r>
              <a:rPr lang="zh-CN" altLang="en-US"/>
              <a:t>把该分支指令换为操作语义相反的分支指令。</a:t>
            </a:r>
          </a:p>
          <a:p>
            <a:pPr lvl="1" eaLnBrk="1" hangingPunct="1"/>
            <a:r>
              <a:rPr lang="zh-CN" altLang="en-US"/>
              <a:t>数据对存储位置的限制更少，更便于调整顺序。 </a:t>
            </a:r>
            <a:endParaRPr lang="zh-CN" altLang="en-US">
              <a:latin typeface="Times New Roman" panose="02020603050405020304" pitchFamily="18" charset="0"/>
              <a:ea typeface="宋体" panose="02010600030101010101" pitchFamily="2" charset="-122"/>
            </a:endParaRPr>
          </a:p>
          <a:p>
            <a:pPr eaLnBrk="1" hangingPunct="1"/>
            <a:endParaRPr lang="en-US" altLang="zh-CN" sz="2000">
              <a:latin typeface="Times New Roman" panose="02020603050405020304" pitchFamily="18" charset="0"/>
            </a:endParaRPr>
          </a:p>
        </p:txBody>
      </p:sp>
    </p:spTree>
  </p:cSld>
  <p:clrMapOvr>
    <a:masterClrMapping/>
  </p:clrMapOvr>
  <p:transition>
    <p:pull dir="rd"/>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eaLnBrk="1" hangingPunct="1"/>
            <a:r>
              <a:rPr lang="en-US" altLang="zh-CN">
                <a:latin typeface="黑体" panose="02010609060101010101" pitchFamily="49" charset="-122"/>
              </a:rPr>
              <a:t>5.3 </a:t>
            </a:r>
            <a:r>
              <a:rPr lang="zh-CN" altLang="en-US">
                <a:latin typeface="黑体" panose="02010609060101010101" pitchFamily="49" charset="-122"/>
              </a:rPr>
              <a:t>降低</a:t>
            </a:r>
            <a:r>
              <a:rPr lang="en-US" altLang="zh-CN">
                <a:latin typeface="黑体" panose="02010609060101010101" pitchFamily="49" charset="-122"/>
              </a:rPr>
              <a:t>Cache</a:t>
            </a:r>
            <a:r>
              <a:rPr lang="zh-CN" altLang="en-US">
                <a:latin typeface="黑体" panose="02010609060101010101" pitchFamily="49" charset="-122"/>
              </a:rPr>
              <a:t>不命中率</a:t>
            </a:r>
          </a:p>
        </p:txBody>
      </p:sp>
      <p:sp>
        <p:nvSpPr>
          <p:cNvPr id="99331" name="Rectangle 3" descr="Rectangle: Click to edit Master text styles&#10;Second level&#10;Third level&#10;Fourth level&#10;Fifth level"/>
          <p:cNvSpPr>
            <a:spLocks noGrp="1" noChangeArrowheads="1"/>
          </p:cNvSpPr>
          <p:nvPr>
            <p:ph type="body" idx="1"/>
          </p:nvPr>
        </p:nvSpPr>
        <p:spPr/>
        <p:txBody>
          <a:bodyPr/>
          <a:lstStyle/>
          <a:p>
            <a:pPr marL="1085850" lvl="1" indent="-457200" eaLnBrk="1" hangingPunct="1"/>
            <a:r>
              <a:rPr lang="zh-CN" altLang="en-US"/>
              <a:t>编译优化技术包括</a:t>
            </a:r>
          </a:p>
          <a:p>
            <a:pPr lvl="2" eaLnBrk="1" hangingPunct="1"/>
            <a:r>
              <a:rPr lang="zh-CN" altLang="en-US"/>
              <a:t>数组合并</a:t>
            </a:r>
          </a:p>
          <a:p>
            <a:pPr lvl="3" eaLnBrk="1" hangingPunct="1"/>
            <a:r>
              <a:rPr lang="zh-CN" altLang="en-US"/>
              <a:t>将本来相互独立的多个数组合并成为一个复合数组，以提高访问它们的局部性。</a:t>
            </a:r>
          </a:p>
          <a:p>
            <a:pPr lvl="2" eaLnBrk="1" hangingPunct="1"/>
            <a:r>
              <a:rPr lang="zh-CN" altLang="en-US"/>
              <a:t>内外循环交换</a:t>
            </a:r>
          </a:p>
          <a:p>
            <a:pPr lvl="2" eaLnBrk="1" hangingPunct="1"/>
            <a:r>
              <a:rPr lang="zh-CN" altLang="en-US"/>
              <a:t>循环融合</a:t>
            </a:r>
          </a:p>
          <a:p>
            <a:pPr lvl="3" eaLnBrk="1" hangingPunct="1"/>
            <a:r>
              <a:rPr lang="zh-CN" altLang="en-US">
                <a:latin typeface="Times New Roman" panose="02020603050405020304" pitchFamily="18" charset="0"/>
              </a:rPr>
              <a:t>将若干个独立的循环融合为单个的循环。这些循环访问同样的数组，对相同的数据作不同的运算。这样能使得读入</a:t>
            </a:r>
            <a:r>
              <a:rPr lang="en-US" altLang="zh-CN">
                <a:latin typeface="Times New Roman" panose="02020603050405020304" pitchFamily="18" charset="0"/>
              </a:rPr>
              <a:t>Cache</a:t>
            </a:r>
            <a:r>
              <a:rPr lang="zh-CN" altLang="en-US">
                <a:latin typeface="Times New Roman" panose="02020603050405020304" pitchFamily="18" charset="0"/>
              </a:rPr>
              <a:t>的数据在被替换出去之前，能得到反复的使用 。</a:t>
            </a:r>
          </a:p>
          <a:p>
            <a:pPr lvl="2" eaLnBrk="1" hangingPunct="1"/>
            <a:r>
              <a:rPr lang="zh-CN" altLang="en-US"/>
              <a:t>分块</a:t>
            </a:r>
          </a:p>
          <a:p>
            <a:pPr marL="457200" indent="-457200" eaLnBrk="1" hangingPunct="1"/>
            <a:endParaRPr lang="en-US" altLang="zh-CN"/>
          </a:p>
        </p:txBody>
      </p:sp>
    </p:spTree>
  </p:cSld>
  <p:clrMapOvr>
    <a:masterClrMapping/>
  </p:clrMapOvr>
  <p:transition>
    <p:pull dir="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tLang="zh-CN">
                <a:latin typeface="黑体" panose="02010609060101010101" pitchFamily="49" charset="-122"/>
              </a:rPr>
              <a:t>5.1 </a:t>
            </a:r>
            <a:r>
              <a:rPr lang="zh-CN" altLang="en-US">
                <a:latin typeface="黑体" panose="02010609060101010101" pitchFamily="49" charset="-122"/>
              </a:rPr>
              <a:t>存储器的层次结构</a:t>
            </a:r>
          </a:p>
        </p:txBody>
      </p:sp>
      <p:sp>
        <p:nvSpPr>
          <p:cNvPr id="12291" name="Rectangle 3" descr="Rectangle: Click to edit Master text styles&#10;Second level&#10;Third level&#10;Fourth level&#10;Fifth level"/>
          <p:cNvSpPr>
            <a:spLocks noGrp="1" noChangeArrowheads="1"/>
          </p:cNvSpPr>
          <p:nvPr>
            <p:ph type="body" idx="1"/>
          </p:nvPr>
        </p:nvSpPr>
        <p:spPr>
          <a:xfrm>
            <a:off x="1116013" y="1844675"/>
            <a:ext cx="7054850" cy="3744913"/>
          </a:xfrm>
        </p:spPr>
        <p:txBody>
          <a:bodyPr/>
          <a:lstStyle/>
          <a:p>
            <a:pPr marL="457200" indent="-457200" eaLnBrk="1" hangingPunct="1">
              <a:buFont typeface="Wingdings" panose="05000000000000000000" pitchFamily="2" charset="2"/>
              <a:buNone/>
            </a:pPr>
            <a:r>
              <a:rPr lang="en-US" altLang="zh-CN">
                <a:solidFill>
                  <a:schemeClr val="bg1"/>
                </a:solidFill>
              </a:rPr>
              <a:t>       </a:t>
            </a:r>
            <a:r>
              <a:rPr lang="zh-CN" altLang="en-US">
                <a:solidFill>
                  <a:schemeClr val="bg1"/>
                </a:solidFill>
                <a:hlinkClick r:id="rId2" action="ppaction://program"/>
              </a:rPr>
              <a:t>从主存的角度来看</a:t>
            </a:r>
            <a:endParaRPr lang="zh-CN" altLang="en-US">
              <a:solidFill>
                <a:schemeClr val="bg1"/>
              </a:solidFill>
            </a:endParaRPr>
          </a:p>
          <a:p>
            <a:pPr lvl="2" eaLnBrk="1" hangingPunct="1"/>
            <a:r>
              <a:rPr lang="zh-CN" altLang="en-US">
                <a:latin typeface="Times New Roman" panose="02020603050405020304" pitchFamily="18" charset="0"/>
              </a:rPr>
              <a:t>“</a:t>
            </a:r>
            <a:r>
              <a:rPr lang="en-US" altLang="zh-CN">
                <a:latin typeface="黑体" panose="02010609060101010101" pitchFamily="49" charset="-122"/>
              </a:rPr>
              <a:t>Cache</a:t>
            </a:r>
            <a:r>
              <a:rPr lang="zh-CN" altLang="en-US">
                <a:latin typeface="黑体" panose="02010609060101010101" pitchFamily="49" charset="-122"/>
              </a:rPr>
              <a:t>－主存</a:t>
            </a:r>
            <a:r>
              <a:rPr lang="zh-CN" altLang="en-US">
                <a:latin typeface="Times New Roman" panose="02020603050405020304" pitchFamily="18" charset="0"/>
              </a:rPr>
              <a:t>”</a:t>
            </a:r>
            <a:r>
              <a:rPr lang="zh-CN" altLang="en-US">
                <a:latin typeface="黑体" panose="02010609060101010101" pitchFamily="49" charset="-122"/>
              </a:rPr>
              <a:t>层次：弥补主存</a:t>
            </a:r>
            <a:r>
              <a:rPr lang="zh-CN" altLang="en-US">
                <a:solidFill>
                  <a:srgbClr val="D60093"/>
                </a:solidFill>
                <a:latin typeface="黑体" panose="02010609060101010101" pitchFamily="49" charset="-122"/>
              </a:rPr>
              <a:t>速度的不足</a:t>
            </a:r>
          </a:p>
          <a:p>
            <a:pPr lvl="2" eaLnBrk="1" hangingPunct="1"/>
            <a:r>
              <a:rPr lang="zh-CN" altLang="en-US">
                <a:latin typeface="Times New Roman" panose="02020603050405020304" pitchFamily="18" charset="0"/>
              </a:rPr>
              <a:t>“</a:t>
            </a:r>
            <a:r>
              <a:rPr lang="zh-CN" altLang="en-US">
                <a:latin typeface="黑体" panose="02010609060101010101" pitchFamily="49" charset="-122"/>
              </a:rPr>
              <a:t>主存－辅存</a:t>
            </a:r>
            <a:r>
              <a:rPr lang="zh-CN" altLang="en-US">
                <a:latin typeface="Times New Roman" panose="02020603050405020304" pitchFamily="18" charset="0"/>
              </a:rPr>
              <a:t>”</a:t>
            </a:r>
            <a:r>
              <a:rPr lang="zh-CN" altLang="en-US">
                <a:latin typeface="黑体" panose="02010609060101010101" pitchFamily="49" charset="-122"/>
              </a:rPr>
              <a:t>层次： 弥补主存</a:t>
            </a:r>
            <a:r>
              <a:rPr lang="zh-CN" altLang="en-US">
                <a:solidFill>
                  <a:srgbClr val="D60093"/>
                </a:solidFill>
                <a:latin typeface="黑体" panose="02010609060101010101" pitchFamily="49" charset="-122"/>
              </a:rPr>
              <a:t>容量的不足</a:t>
            </a:r>
          </a:p>
          <a:p>
            <a:pPr marL="457200" indent="-457200" eaLnBrk="1" hangingPunct="1"/>
            <a:r>
              <a:rPr lang="zh-CN" altLang="en-US">
                <a:latin typeface="Times New Roman" panose="02020603050405020304" pitchFamily="18" charset="0"/>
              </a:rPr>
              <a:t>“</a:t>
            </a:r>
            <a:r>
              <a:rPr lang="en-US" altLang="zh-CN">
                <a:latin typeface="黑体" panose="02010609060101010101" pitchFamily="49" charset="-122"/>
              </a:rPr>
              <a:t>Cache</a:t>
            </a:r>
            <a:r>
              <a:rPr lang="en-US" altLang="zh-CN">
                <a:latin typeface="Times New Roman" panose="02020603050405020304" pitchFamily="18" charset="0"/>
              </a:rPr>
              <a:t>—</a:t>
            </a:r>
            <a:r>
              <a:rPr lang="zh-CN" altLang="en-US">
                <a:latin typeface="黑体" panose="02010609060101010101" pitchFamily="49" charset="-122"/>
              </a:rPr>
              <a:t>主存</a:t>
            </a:r>
            <a:r>
              <a:rPr lang="zh-CN" altLang="en-US">
                <a:latin typeface="Times New Roman" panose="02020603050405020304" pitchFamily="18" charset="0"/>
              </a:rPr>
              <a:t>”</a:t>
            </a:r>
            <a:r>
              <a:rPr lang="zh-CN" altLang="en-US">
                <a:latin typeface="黑体" panose="02010609060101010101" pitchFamily="49" charset="-122"/>
              </a:rPr>
              <a:t>层次</a:t>
            </a:r>
          </a:p>
          <a:p>
            <a:pPr marL="1085850" lvl="1" indent="-457200" eaLnBrk="1" hangingPunct="1"/>
            <a:r>
              <a:rPr lang="zh-CN" altLang="en-US">
                <a:solidFill>
                  <a:schemeClr val="bg1"/>
                </a:solidFill>
                <a:latin typeface="黑体" panose="02010609060101010101" pitchFamily="49" charset="-122"/>
                <a:hlinkClick r:id="rId3" action="ppaction://program"/>
              </a:rPr>
              <a:t>主存与</a:t>
            </a:r>
            <a:r>
              <a:rPr lang="en-US" altLang="zh-CN">
                <a:solidFill>
                  <a:schemeClr val="bg1"/>
                </a:solidFill>
                <a:latin typeface="黑体" panose="02010609060101010101" pitchFamily="49" charset="-122"/>
                <a:hlinkClick r:id="rId3" action="ppaction://program"/>
              </a:rPr>
              <a:t>CPU</a:t>
            </a:r>
            <a:r>
              <a:rPr lang="zh-CN" altLang="en-US">
                <a:solidFill>
                  <a:schemeClr val="bg1"/>
                </a:solidFill>
                <a:latin typeface="黑体" panose="02010609060101010101" pitchFamily="49" charset="-122"/>
                <a:hlinkClick r:id="rId3" action="ppaction://program"/>
              </a:rPr>
              <a:t>的速度差距</a:t>
            </a:r>
            <a:endParaRPr lang="zh-CN" altLang="en-US">
              <a:solidFill>
                <a:schemeClr val="bg1"/>
              </a:solidFill>
              <a:latin typeface="黑体" panose="02010609060101010101" pitchFamily="49" charset="-122"/>
            </a:endParaRPr>
          </a:p>
          <a:p>
            <a:pPr marL="1085850" lvl="1" indent="-457200" eaLnBrk="1" hangingPunct="1"/>
            <a:r>
              <a:rPr lang="zh-CN" altLang="en-US">
                <a:solidFill>
                  <a:schemeClr val="bg1"/>
                </a:solidFill>
                <a:latin typeface="Times New Roman" panose="02020603050405020304" pitchFamily="18" charset="0"/>
                <a:hlinkClick r:id="rId4" action="ppaction://program"/>
              </a:rPr>
              <a:t>“</a:t>
            </a:r>
            <a:r>
              <a:rPr lang="en-US" altLang="zh-CN">
                <a:solidFill>
                  <a:schemeClr val="bg1"/>
                </a:solidFill>
                <a:latin typeface="黑体" panose="02010609060101010101" pitchFamily="49" charset="-122"/>
                <a:hlinkClick r:id="rId4" action="ppaction://program"/>
              </a:rPr>
              <a:t>Cache - </a:t>
            </a:r>
            <a:r>
              <a:rPr lang="zh-CN" altLang="en-US">
                <a:solidFill>
                  <a:schemeClr val="bg1"/>
                </a:solidFill>
                <a:latin typeface="黑体" panose="02010609060101010101" pitchFamily="49" charset="-122"/>
                <a:hlinkClick r:id="rId4" action="ppaction://program"/>
              </a:rPr>
              <a:t>主存</a:t>
            </a:r>
            <a:r>
              <a:rPr lang="zh-CN" altLang="en-US">
                <a:solidFill>
                  <a:schemeClr val="bg1"/>
                </a:solidFill>
                <a:latin typeface="Times New Roman" panose="02020603050405020304" pitchFamily="18" charset="0"/>
                <a:hlinkClick r:id="rId4" action="ppaction://program"/>
              </a:rPr>
              <a:t>”</a:t>
            </a:r>
            <a:r>
              <a:rPr lang="zh-CN" altLang="en-US">
                <a:solidFill>
                  <a:schemeClr val="bg1"/>
                </a:solidFill>
                <a:latin typeface="黑体" panose="02010609060101010101" pitchFamily="49" charset="-122"/>
                <a:hlinkClick r:id="rId4" action="ppaction://program"/>
              </a:rPr>
              <a:t>层次</a:t>
            </a:r>
            <a:endParaRPr lang="zh-CN" altLang="en-US">
              <a:solidFill>
                <a:schemeClr val="bg1"/>
              </a:solidFill>
              <a:latin typeface="黑体" panose="02010609060101010101" pitchFamily="49" charset="-122"/>
            </a:endParaRPr>
          </a:p>
          <a:p>
            <a:pPr marL="457200" indent="-457200" eaLnBrk="1" hangingPunct="1">
              <a:lnSpc>
                <a:spcPct val="100000"/>
              </a:lnSpc>
              <a:spcBef>
                <a:spcPct val="50000"/>
              </a:spcBef>
              <a:buFontTx/>
              <a:buAutoNum type="arabicPeriod" startAt="2"/>
            </a:pPr>
            <a:r>
              <a:rPr lang="zh-CN" altLang="en-US">
                <a:solidFill>
                  <a:schemeClr val="bg1"/>
                </a:solidFill>
              </a:rPr>
              <a:t> </a:t>
            </a:r>
            <a:r>
              <a:rPr lang="zh-CN" altLang="en-US">
                <a:solidFill>
                  <a:schemeClr val="bg1"/>
                </a:solidFill>
                <a:latin typeface="Times New Roman" panose="02020603050405020304" pitchFamily="18" charset="0"/>
                <a:hlinkClick r:id="rId5" action="ppaction://program"/>
              </a:rPr>
              <a:t>“</a:t>
            </a:r>
            <a:r>
              <a:rPr lang="zh-CN" altLang="en-US">
                <a:solidFill>
                  <a:schemeClr val="bg1"/>
                </a:solidFill>
                <a:hlinkClick r:id="rId5" action="ppaction://program"/>
              </a:rPr>
              <a:t>主存－辅存</a:t>
            </a:r>
            <a:r>
              <a:rPr lang="zh-CN" altLang="en-US">
                <a:solidFill>
                  <a:schemeClr val="bg1"/>
                </a:solidFill>
                <a:latin typeface="Times New Roman" panose="02020603050405020304" pitchFamily="18" charset="0"/>
                <a:hlinkClick r:id="rId5" action="ppaction://program"/>
              </a:rPr>
              <a:t>”</a:t>
            </a:r>
            <a:r>
              <a:rPr lang="zh-CN" altLang="en-US">
                <a:solidFill>
                  <a:schemeClr val="bg1"/>
                </a:solidFill>
                <a:hlinkClick r:id="rId5" action="ppaction://program"/>
              </a:rPr>
              <a:t>层次</a:t>
            </a:r>
            <a:endParaRPr lang="zh-CN" altLang="en-US">
              <a:solidFill>
                <a:schemeClr val="bg1"/>
              </a:solidFill>
            </a:endParaRPr>
          </a:p>
          <a:p>
            <a:pPr marL="1085850" lvl="1" indent="-457200" eaLnBrk="1" hangingPunct="1"/>
            <a:endParaRPr lang="en-US" altLang="zh-CN">
              <a:solidFill>
                <a:schemeClr val="bg1"/>
              </a:solidFill>
              <a:latin typeface="黑体" panose="02010609060101010101" pitchFamily="49" charset="-122"/>
            </a:endParaRPr>
          </a:p>
        </p:txBody>
      </p:sp>
      <p:sp>
        <p:nvSpPr>
          <p:cNvPr id="12292" name="Text Box 4"/>
          <p:cNvSpPr txBox="1">
            <a:spLocks noChangeArrowheads="1"/>
          </p:cNvSpPr>
          <p:nvPr/>
        </p:nvSpPr>
        <p:spPr bwMode="auto">
          <a:xfrm>
            <a:off x="827088" y="1100138"/>
            <a:ext cx="6840537"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2600">
                <a:solidFill>
                  <a:srgbClr val="0000CC"/>
                </a:solidFill>
                <a:latin typeface="黑体" panose="02010609060101010101" pitchFamily="49" charset="-122"/>
              </a:rPr>
              <a:t>5.1.3 </a:t>
            </a:r>
            <a:r>
              <a:rPr lang="zh-CN" altLang="en-US" sz="2600">
                <a:solidFill>
                  <a:srgbClr val="0000CC"/>
                </a:solidFill>
                <a:latin typeface="黑体" panose="02010609060101010101" pitchFamily="49" charset="-122"/>
              </a:rPr>
              <a:t>三级存储系统</a:t>
            </a:r>
            <a:endParaRPr lang="zh-CN" altLang="en-US" sz="2600">
              <a:solidFill>
                <a:srgbClr val="0000CC"/>
              </a:solidFill>
            </a:endParaRPr>
          </a:p>
        </p:txBody>
      </p:sp>
    </p:spTree>
  </p:cSld>
  <p:clrMapOvr>
    <a:masterClrMapping/>
  </p:clrMapOvr>
  <p:transition>
    <p:pull dir="rd"/>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US" altLang="zh-CN">
                <a:latin typeface="黑体" panose="02010609060101010101" pitchFamily="49" charset="-122"/>
              </a:rPr>
              <a:t>5.3 </a:t>
            </a:r>
            <a:r>
              <a:rPr lang="zh-CN" altLang="en-US">
                <a:latin typeface="黑体" panose="02010609060101010101" pitchFamily="49" charset="-122"/>
              </a:rPr>
              <a:t>降低</a:t>
            </a:r>
            <a:r>
              <a:rPr lang="en-US" altLang="zh-CN">
                <a:latin typeface="黑体" panose="02010609060101010101" pitchFamily="49" charset="-122"/>
              </a:rPr>
              <a:t>Cache</a:t>
            </a:r>
            <a:r>
              <a:rPr lang="zh-CN" altLang="en-US">
                <a:latin typeface="黑体" panose="02010609060101010101" pitchFamily="49" charset="-122"/>
              </a:rPr>
              <a:t>失效率的方法</a:t>
            </a:r>
          </a:p>
        </p:txBody>
      </p:sp>
      <p:sp>
        <p:nvSpPr>
          <p:cNvPr id="81923" name="Rectangle 3" descr="Rectangle: Click to edit Master text styles&#10;Second level&#10;Third level&#10;Fourth level&#10;Fifth level"/>
          <p:cNvSpPr>
            <a:spLocks noGrp="1" noChangeArrowheads="1"/>
          </p:cNvSpPr>
          <p:nvPr>
            <p:ph type="body" idx="1"/>
          </p:nvPr>
        </p:nvSpPr>
        <p:spPr>
          <a:xfrm>
            <a:off x="827088" y="1295400"/>
            <a:ext cx="7772400" cy="5029200"/>
          </a:xfrm>
        </p:spPr>
        <p:txBody>
          <a:bodyPr/>
          <a:lstStyle/>
          <a:p>
            <a:pPr marL="457200" indent="-457200" eaLnBrk="1" hangingPunct="1">
              <a:lnSpc>
                <a:spcPct val="140000"/>
              </a:lnSpc>
              <a:defRPr/>
            </a:pPr>
            <a:r>
              <a:rPr lang="zh-CN" altLang="en-US" dirty="0"/>
              <a:t>数组合并 </a:t>
            </a:r>
            <a:r>
              <a:rPr lang="en-US" altLang="zh-CN" dirty="0"/>
              <a:t>– </a:t>
            </a:r>
            <a:r>
              <a:rPr lang="zh-CN" altLang="en-US" dirty="0"/>
              <a:t>提高空间局部性</a:t>
            </a:r>
            <a:endParaRPr lang="en-US" altLang="zh-CN" dirty="0"/>
          </a:p>
          <a:p>
            <a:pPr marL="0" indent="0" eaLnBrk="1" hangingPunct="1">
              <a:lnSpc>
                <a:spcPct val="140000"/>
              </a:lnSpc>
              <a:buFont typeface="Wingdings" panose="05000000000000000000" pitchFamily="2" charset="2"/>
              <a:buNone/>
              <a:defRPr/>
            </a:pPr>
            <a:r>
              <a:rPr lang="en-US" altLang="zh-CN" sz="2000" dirty="0">
                <a:solidFill>
                  <a:schemeClr val="tx1"/>
                </a:solidFill>
              </a:rPr>
              <a:t>    </a:t>
            </a:r>
            <a:r>
              <a:rPr lang="zh-CN" altLang="en-US" sz="2000" dirty="0">
                <a:solidFill>
                  <a:schemeClr val="tx1"/>
                </a:solidFill>
              </a:rPr>
              <a:t>适用情况：同时引用多个数组的相同索引。</a:t>
            </a:r>
          </a:p>
          <a:p>
            <a:pPr marL="1085850" lvl="1" indent="-457200" eaLnBrk="1" hangingPunct="1">
              <a:lnSpc>
                <a:spcPct val="140000"/>
              </a:lnSpc>
              <a:defRPr/>
            </a:pPr>
            <a:r>
              <a:rPr lang="zh-CN" altLang="en-US" dirty="0">
                <a:solidFill>
                  <a:srgbClr val="D60093"/>
                </a:solidFill>
              </a:rPr>
              <a:t>举例：</a:t>
            </a:r>
          </a:p>
          <a:p>
            <a:pPr marL="1085850" lvl="1" indent="-457200" eaLnBrk="1" hangingPunct="1">
              <a:lnSpc>
                <a:spcPct val="140000"/>
              </a:lnSpc>
              <a:buFont typeface="Wingdings" panose="05000000000000000000" pitchFamily="2" charset="2"/>
              <a:buNone/>
              <a:defRPr/>
            </a:pPr>
            <a:r>
              <a:rPr lang="zh-CN" altLang="en-US" dirty="0"/>
              <a:t>       </a:t>
            </a:r>
            <a:r>
              <a:rPr lang="en-US" altLang="zh-CN" dirty="0"/>
              <a:t>/* </a:t>
            </a:r>
            <a:r>
              <a:rPr lang="zh-CN" altLang="en-US" dirty="0"/>
              <a:t>修改前 *</a:t>
            </a:r>
            <a:r>
              <a:rPr lang="en-US" altLang="zh-CN" dirty="0"/>
              <a:t>/</a:t>
            </a:r>
          </a:p>
          <a:p>
            <a:pPr marL="1085850" lvl="1" indent="-457200" eaLnBrk="1" hangingPunct="1">
              <a:lnSpc>
                <a:spcPct val="140000"/>
              </a:lnSpc>
              <a:buFont typeface="Wingdings" panose="05000000000000000000" pitchFamily="2" charset="2"/>
              <a:buNone/>
              <a:defRPr/>
            </a:pPr>
            <a:r>
              <a:rPr lang="en-US" altLang="zh-CN" dirty="0"/>
              <a:t>        </a:t>
            </a:r>
            <a:r>
              <a:rPr lang="en-US" altLang="zh-CN" dirty="0" err="1">
                <a:solidFill>
                  <a:srgbClr val="000000"/>
                </a:solidFill>
              </a:rPr>
              <a:t>int</a:t>
            </a:r>
            <a:r>
              <a:rPr lang="en-US" altLang="zh-CN" dirty="0">
                <a:solidFill>
                  <a:srgbClr val="000000"/>
                </a:solidFill>
              </a:rPr>
              <a:t>  </a:t>
            </a:r>
            <a:r>
              <a:rPr lang="en-US" altLang="zh-CN" dirty="0" err="1">
                <a:solidFill>
                  <a:srgbClr val="000000"/>
                </a:solidFill>
              </a:rPr>
              <a:t>val</a:t>
            </a:r>
            <a:r>
              <a:rPr lang="en-US" altLang="zh-CN" dirty="0">
                <a:solidFill>
                  <a:srgbClr val="000000"/>
                </a:solidFill>
              </a:rPr>
              <a:t> [ SIZE ];</a:t>
            </a:r>
          </a:p>
          <a:p>
            <a:pPr marL="1085850" lvl="1" indent="-457200" eaLnBrk="1" hangingPunct="1">
              <a:lnSpc>
                <a:spcPct val="140000"/>
              </a:lnSpc>
              <a:buFont typeface="Wingdings" panose="05000000000000000000" pitchFamily="2" charset="2"/>
              <a:buNone/>
              <a:defRPr/>
            </a:pPr>
            <a:r>
              <a:rPr lang="en-US" altLang="zh-CN" dirty="0">
                <a:solidFill>
                  <a:srgbClr val="000000"/>
                </a:solidFill>
              </a:rPr>
              <a:t>        </a:t>
            </a:r>
            <a:r>
              <a:rPr lang="en-US" altLang="zh-CN" dirty="0" err="1">
                <a:solidFill>
                  <a:srgbClr val="000000"/>
                </a:solidFill>
              </a:rPr>
              <a:t>int</a:t>
            </a:r>
            <a:r>
              <a:rPr lang="en-US" altLang="zh-CN" dirty="0">
                <a:solidFill>
                  <a:srgbClr val="000000"/>
                </a:solidFill>
              </a:rPr>
              <a:t>  key [ SIZE ];</a:t>
            </a:r>
          </a:p>
        </p:txBody>
      </p:sp>
    </p:spTree>
  </p:cSld>
  <p:clrMapOvr>
    <a:masterClrMapping/>
  </p:clrMapOvr>
  <p:transition>
    <p:pull dir="rd"/>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pPr eaLnBrk="1" hangingPunct="1"/>
            <a:r>
              <a:rPr lang="en-US" altLang="zh-CN">
                <a:latin typeface="黑体" panose="02010609060101010101" pitchFamily="49" charset="-122"/>
              </a:rPr>
              <a:t>5.3 </a:t>
            </a:r>
            <a:r>
              <a:rPr lang="zh-CN" altLang="en-US">
                <a:latin typeface="黑体" panose="02010609060101010101" pitchFamily="49" charset="-122"/>
              </a:rPr>
              <a:t>降低</a:t>
            </a:r>
            <a:r>
              <a:rPr lang="en-US" altLang="zh-CN">
                <a:latin typeface="黑体" panose="02010609060101010101" pitchFamily="49" charset="-122"/>
              </a:rPr>
              <a:t>Cache</a:t>
            </a:r>
            <a:r>
              <a:rPr lang="zh-CN" altLang="en-US">
                <a:latin typeface="黑体" panose="02010609060101010101" pitchFamily="49" charset="-122"/>
              </a:rPr>
              <a:t>失效率的方法</a:t>
            </a:r>
          </a:p>
        </p:txBody>
      </p:sp>
      <p:sp>
        <p:nvSpPr>
          <p:cNvPr id="101379" name="Rectangle 3" descr="Rectangle: Click to edit Master text styles&#10;Second level&#10;Third level&#10;Fourth level&#10;Fifth level"/>
          <p:cNvSpPr>
            <a:spLocks noGrp="1" noChangeArrowheads="1"/>
          </p:cNvSpPr>
          <p:nvPr>
            <p:ph type="body" idx="1"/>
          </p:nvPr>
        </p:nvSpPr>
        <p:spPr>
          <a:xfrm>
            <a:off x="1403350" y="1773238"/>
            <a:ext cx="6550025" cy="3382962"/>
          </a:xfrm>
        </p:spPr>
        <p:txBody>
          <a:bodyPr/>
          <a:lstStyle/>
          <a:p>
            <a:pPr marL="1085850" lvl="1" indent="-457200" eaLnBrk="1" hangingPunct="1">
              <a:buFont typeface="Wingdings" panose="05000000000000000000" pitchFamily="2" charset="2"/>
              <a:buNone/>
            </a:pPr>
            <a:r>
              <a:rPr lang="en-US" altLang="zh-CN"/>
              <a:t>/* </a:t>
            </a:r>
            <a:r>
              <a:rPr lang="zh-CN" altLang="en-US"/>
              <a:t>修改后 *</a:t>
            </a:r>
            <a:r>
              <a:rPr lang="en-US" altLang="zh-CN"/>
              <a:t>/</a:t>
            </a:r>
          </a:p>
          <a:p>
            <a:pPr marL="1085850" lvl="1" indent="-457200" eaLnBrk="1" hangingPunct="1">
              <a:buFont typeface="Wingdings" panose="05000000000000000000" pitchFamily="2" charset="2"/>
              <a:buNone/>
            </a:pPr>
            <a:r>
              <a:rPr lang="en-US" altLang="zh-CN">
                <a:solidFill>
                  <a:srgbClr val="000000"/>
                </a:solidFill>
              </a:rPr>
              <a:t>struct  merge  {</a:t>
            </a:r>
          </a:p>
          <a:p>
            <a:pPr marL="1085850" lvl="1" indent="-457200" eaLnBrk="1" hangingPunct="1">
              <a:buFont typeface="Wingdings" panose="05000000000000000000" pitchFamily="2" charset="2"/>
              <a:buNone/>
            </a:pPr>
            <a:r>
              <a:rPr lang="en-US" altLang="zh-CN">
                <a:solidFill>
                  <a:srgbClr val="000000"/>
                </a:solidFill>
              </a:rPr>
              <a:t>int  val ;</a:t>
            </a:r>
          </a:p>
          <a:p>
            <a:pPr marL="1085850" lvl="1" indent="-457200" eaLnBrk="1" hangingPunct="1">
              <a:buFont typeface="Wingdings" panose="05000000000000000000" pitchFamily="2" charset="2"/>
              <a:buNone/>
            </a:pPr>
            <a:r>
              <a:rPr lang="en-US" altLang="zh-CN">
                <a:solidFill>
                  <a:srgbClr val="000000"/>
                </a:solidFill>
              </a:rPr>
              <a:t>int  key ;</a:t>
            </a:r>
          </a:p>
          <a:p>
            <a:pPr marL="1085850" lvl="1" indent="-457200" eaLnBrk="1" hangingPunct="1">
              <a:buFont typeface="Wingdings" panose="05000000000000000000" pitchFamily="2" charset="2"/>
              <a:buNone/>
            </a:pPr>
            <a:r>
              <a:rPr lang="en-US" altLang="zh-CN">
                <a:solidFill>
                  <a:srgbClr val="000000"/>
                </a:solidFill>
              </a:rPr>
              <a:t>} ;</a:t>
            </a:r>
          </a:p>
          <a:p>
            <a:pPr marL="1085850" lvl="1" indent="-457200" eaLnBrk="1" hangingPunct="1">
              <a:buFont typeface="Wingdings" panose="05000000000000000000" pitchFamily="2" charset="2"/>
              <a:buNone/>
            </a:pPr>
            <a:r>
              <a:rPr lang="en-US" altLang="zh-CN">
                <a:solidFill>
                  <a:srgbClr val="000000"/>
                </a:solidFill>
              </a:rPr>
              <a:t>struct  merge  merged_array [ SIZE ];</a:t>
            </a:r>
          </a:p>
          <a:p>
            <a:pPr marL="457200" indent="-457200" eaLnBrk="1" hangingPunct="1">
              <a:buFont typeface="Wingdings" panose="05000000000000000000" pitchFamily="2" charset="2"/>
              <a:buNone/>
            </a:pPr>
            <a:endParaRPr lang="en-US" altLang="zh-CN">
              <a:solidFill>
                <a:srgbClr val="000000"/>
              </a:solidFill>
            </a:endParaRPr>
          </a:p>
        </p:txBody>
      </p:sp>
    </p:spTree>
  </p:cSld>
  <p:clrMapOvr>
    <a:masterClrMapping/>
  </p:clrMapOvr>
  <p:transition>
    <p:pull dir="rd"/>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r>
              <a:rPr lang="en-US" altLang="zh-CN">
                <a:latin typeface="黑体" panose="02010609060101010101" pitchFamily="49" charset="-122"/>
              </a:rPr>
              <a:t>5.3 </a:t>
            </a:r>
            <a:r>
              <a:rPr lang="zh-CN" altLang="en-US">
                <a:latin typeface="黑体" panose="02010609060101010101" pitchFamily="49" charset="-122"/>
              </a:rPr>
              <a:t>降低</a:t>
            </a:r>
            <a:r>
              <a:rPr lang="en-US" altLang="zh-CN">
                <a:latin typeface="黑体" panose="02010609060101010101" pitchFamily="49" charset="-122"/>
              </a:rPr>
              <a:t>Cache</a:t>
            </a:r>
            <a:r>
              <a:rPr lang="zh-CN" altLang="en-US">
                <a:latin typeface="黑体" panose="02010609060101010101" pitchFamily="49" charset="-122"/>
              </a:rPr>
              <a:t>不命中率</a:t>
            </a:r>
          </a:p>
        </p:txBody>
      </p:sp>
      <p:sp>
        <p:nvSpPr>
          <p:cNvPr id="102403" name="Rectangle 3" descr="Rectangle: Click to edit Master text styles&#10;Second level&#10;Third level&#10;Fourth level&#10;Fifth level"/>
          <p:cNvSpPr>
            <a:spLocks noGrp="1" noChangeArrowheads="1"/>
          </p:cNvSpPr>
          <p:nvPr>
            <p:ph type="body" idx="1"/>
          </p:nvPr>
        </p:nvSpPr>
        <p:spPr>
          <a:xfrm>
            <a:off x="901700" y="1143000"/>
            <a:ext cx="7415213" cy="4953000"/>
          </a:xfrm>
        </p:spPr>
        <p:txBody>
          <a:bodyPr/>
          <a:lstStyle/>
          <a:p>
            <a:pPr marL="457200" indent="-457200" eaLnBrk="1" hangingPunct="1">
              <a:lnSpc>
                <a:spcPct val="110000"/>
              </a:lnSpc>
              <a:buFont typeface="Wingdings" panose="05000000000000000000" pitchFamily="2" charset="2"/>
              <a:buAutoNum type="arabicPeriod" startAt="2"/>
            </a:pPr>
            <a:r>
              <a:rPr lang="zh-CN" altLang="en-US"/>
              <a:t>内外循环交换 </a:t>
            </a:r>
          </a:p>
          <a:p>
            <a:pPr marL="457200" indent="-457200" eaLnBrk="1" hangingPunct="1">
              <a:lnSpc>
                <a:spcPct val="110000"/>
              </a:lnSpc>
              <a:buFont typeface="Wingdings" panose="05000000000000000000" pitchFamily="2" charset="2"/>
              <a:buNone/>
            </a:pPr>
            <a:r>
              <a:rPr lang="zh-CN" altLang="en-US">
                <a:solidFill>
                  <a:srgbClr val="D60093"/>
                </a:solidFill>
              </a:rPr>
              <a:t>     举例：</a:t>
            </a:r>
            <a:r>
              <a:rPr lang="zh-CN" altLang="en-US">
                <a:solidFill>
                  <a:schemeClr val="tx1"/>
                </a:solidFill>
              </a:rPr>
              <a:t>                  </a:t>
            </a:r>
          </a:p>
          <a:p>
            <a:pPr marL="457200" indent="-457200" eaLnBrk="1" hangingPunct="1">
              <a:lnSpc>
                <a:spcPct val="110000"/>
              </a:lnSpc>
              <a:buFont typeface="Wingdings" panose="05000000000000000000" pitchFamily="2" charset="2"/>
              <a:buNone/>
            </a:pPr>
            <a:r>
              <a:rPr lang="zh-CN" altLang="en-US">
                <a:solidFill>
                  <a:schemeClr val="tx1"/>
                </a:solidFill>
              </a:rPr>
              <a:t>              </a:t>
            </a:r>
            <a:r>
              <a:rPr lang="en-US" altLang="zh-CN">
                <a:solidFill>
                  <a:schemeClr val="tx1"/>
                </a:solidFill>
              </a:rPr>
              <a:t>/* </a:t>
            </a:r>
            <a:r>
              <a:rPr lang="zh-CN" altLang="en-US">
                <a:solidFill>
                  <a:schemeClr val="tx1"/>
                </a:solidFill>
              </a:rPr>
              <a:t>修改前 *</a:t>
            </a:r>
            <a:r>
              <a:rPr lang="en-US" altLang="zh-CN">
                <a:solidFill>
                  <a:schemeClr val="tx1"/>
                </a:solidFill>
              </a:rPr>
              <a:t>/</a:t>
            </a:r>
          </a:p>
          <a:p>
            <a:pPr marL="457200" indent="-457200" eaLnBrk="1" hangingPunct="1">
              <a:lnSpc>
                <a:spcPct val="110000"/>
              </a:lnSpc>
              <a:buFont typeface="Wingdings" panose="05000000000000000000" pitchFamily="2" charset="2"/>
              <a:buNone/>
            </a:pPr>
            <a:r>
              <a:rPr lang="en-US" altLang="zh-CN">
                <a:solidFill>
                  <a:srgbClr val="000000"/>
                </a:solidFill>
              </a:rPr>
              <a:t>                   for </a:t>
            </a:r>
            <a:r>
              <a:rPr lang="zh-CN" altLang="en-US">
                <a:solidFill>
                  <a:srgbClr val="000000"/>
                </a:solidFill>
              </a:rPr>
              <a:t>（ </a:t>
            </a:r>
            <a:r>
              <a:rPr lang="en-US" altLang="zh-CN">
                <a:solidFill>
                  <a:srgbClr val="000000"/>
                </a:solidFill>
              </a:rPr>
              <a:t>j = 0 ;  j &lt; 100 ;  j = j+1 </a:t>
            </a:r>
            <a:r>
              <a:rPr lang="zh-CN" altLang="en-US">
                <a:solidFill>
                  <a:srgbClr val="000000"/>
                </a:solidFill>
              </a:rPr>
              <a:t>）</a:t>
            </a:r>
          </a:p>
          <a:p>
            <a:pPr marL="457200" indent="-457200" eaLnBrk="1" hangingPunct="1">
              <a:lnSpc>
                <a:spcPct val="110000"/>
              </a:lnSpc>
              <a:buFont typeface="Wingdings" panose="05000000000000000000" pitchFamily="2" charset="2"/>
              <a:buNone/>
            </a:pPr>
            <a:r>
              <a:rPr lang="zh-CN" altLang="en-US">
                <a:solidFill>
                  <a:srgbClr val="000000"/>
                </a:solidFill>
              </a:rPr>
              <a:t>                       </a:t>
            </a:r>
            <a:r>
              <a:rPr lang="en-US" altLang="zh-CN">
                <a:solidFill>
                  <a:srgbClr val="000000"/>
                </a:solidFill>
              </a:rPr>
              <a:t>for </a:t>
            </a:r>
            <a:r>
              <a:rPr lang="zh-CN" altLang="en-US">
                <a:solidFill>
                  <a:srgbClr val="000000"/>
                </a:solidFill>
              </a:rPr>
              <a:t>（ </a:t>
            </a:r>
            <a:r>
              <a:rPr lang="en-US" altLang="zh-CN">
                <a:solidFill>
                  <a:srgbClr val="000000"/>
                </a:solidFill>
              </a:rPr>
              <a:t>i = 0 ;  i &lt; 5000 ;  i = i+1 </a:t>
            </a:r>
            <a:r>
              <a:rPr lang="zh-CN" altLang="en-US">
                <a:solidFill>
                  <a:srgbClr val="000000"/>
                </a:solidFill>
              </a:rPr>
              <a:t>）</a:t>
            </a:r>
          </a:p>
          <a:p>
            <a:pPr marL="457200" indent="-457200" eaLnBrk="1" hangingPunct="1">
              <a:lnSpc>
                <a:spcPct val="110000"/>
              </a:lnSpc>
              <a:buFont typeface="Wingdings" panose="05000000000000000000" pitchFamily="2" charset="2"/>
              <a:buNone/>
            </a:pPr>
            <a:r>
              <a:rPr lang="zh-CN" altLang="en-US">
                <a:solidFill>
                  <a:srgbClr val="000000"/>
                </a:solidFill>
              </a:rPr>
              <a:t>                           </a:t>
            </a:r>
            <a:r>
              <a:rPr lang="en-US" altLang="zh-CN">
                <a:solidFill>
                  <a:srgbClr val="000000"/>
                </a:solidFill>
              </a:rPr>
              <a:t>x [ i ][ j ] = 2 * x [ i ][ j ];</a:t>
            </a:r>
          </a:p>
          <a:p>
            <a:pPr marL="457200" indent="-457200" eaLnBrk="1" hangingPunct="1">
              <a:lnSpc>
                <a:spcPct val="110000"/>
              </a:lnSpc>
              <a:buFont typeface="Wingdings" panose="05000000000000000000" pitchFamily="2" charset="2"/>
              <a:buNone/>
            </a:pPr>
            <a:r>
              <a:rPr lang="en-US" altLang="zh-CN">
                <a:solidFill>
                  <a:schemeClr val="tx1"/>
                </a:solidFill>
              </a:rPr>
              <a:t>            /* </a:t>
            </a:r>
            <a:r>
              <a:rPr lang="zh-CN" altLang="en-US">
                <a:solidFill>
                  <a:schemeClr val="tx1"/>
                </a:solidFill>
              </a:rPr>
              <a:t>修改后 *</a:t>
            </a:r>
            <a:r>
              <a:rPr lang="en-US" altLang="zh-CN">
                <a:solidFill>
                  <a:schemeClr val="tx1"/>
                </a:solidFill>
              </a:rPr>
              <a:t>/</a:t>
            </a:r>
          </a:p>
          <a:p>
            <a:pPr marL="457200" indent="-457200" eaLnBrk="1" hangingPunct="1">
              <a:lnSpc>
                <a:spcPct val="110000"/>
              </a:lnSpc>
              <a:buFont typeface="Wingdings" panose="05000000000000000000" pitchFamily="2" charset="2"/>
              <a:buNone/>
            </a:pPr>
            <a:r>
              <a:rPr lang="en-US" altLang="zh-CN">
                <a:solidFill>
                  <a:srgbClr val="000000"/>
                </a:solidFill>
              </a:rPr>
              <a:t>                   for </a:t>
            </a:r>
            <a:r>
              <a:rPr lang="zh-CN" altLang="en-US">
                <a:solidFill>
                  <a:srgbClr val="000000"/>
                </a:solidFill>
              </a:rPr>
              <a:t>（ </a:t>
            </a:r>
            <a:r>
              <a:rPr lang="en-US" altLang="zh-CN">
                <a:solidFill>
                  <a:srgbClr val="000000"/>
                </a:solidFill>
              </a:rPr>
              <a:t>i = 0 ;  i &lt; 5000 ;  i = i+1 </a:t>
            </a:r>
            <a:r>
              <a:rPr lang="zh-CN" altLang="en-US">
                <a:solidFill>
                  <a:srgbClr val="000000"/>
                </a:solidFill>
              </a:rPr>
              <a:t>）</a:t>
            </a:r>
          </a:p>
          <a:p>
            <a:pPr marL="457200" indent="-457200" eaLnBrk="1" hangingPunct="1">
              <a:lnSpc>
                <a:spcPct val="110000"/>
              </a:lnSpc>
              <a:buFont typeface="Wingdings" panose="05000000000000000000" pitchFamily="2" charset="2"/>
              <a:buNone/>
            </a:pPr>
            <a:r>
              <a:rPr lang="zh-CN" altLang="en-US">
                <a:solidFill>
                  <a:srgbClr val="000000"/>
                </a:solidFill>
              </a:rPr>
              <a:t>                       </a:t>
            </a:r>
            <a:r>
              <a:rPr lang="en-US" altLang="zh-CN">
                <a:solidFill>
                  <a:srgbClr val="000000"/>
                </a:solidFill>
              </a:rPr>
              <a:t>for </a:t>
            </a:r>
            <a:r>
              <a:rPr lang="zh-CN" altLang="en-US">
                <a:solidFill>
                  <a:srgbClr val="000000"/>
                </a:solidFill>
              </a:rPr>
              <a:t>（ </a:t>
            </a:r>
            <a:r>
              <a:rPr lang="en-US" altLang="zh-CN">
                <a:solidFill>
                  <a:srgbClr val="000000"/>
                </a:solidFill>
              </a:rPr>
              <a:t>j = 0 ;  j &lt; 100 ;  j = j+1 </a:t>
            </a:r>
            <a:r>
              <a:rPr lang="zh-CN" altLang="en-US">
                <a:solidFill>
                  <a:srgbClr val="000000"/>
                </a:solidFill>
              </a:rPr>
              <a:t>）</a:t>
            </a:r>
          </a:p>
          <a:p>
            <a:pPr marL="457200" indent="-457200" eaLnBrk="1" hangingPunct="1">
              <a:lnSpc>
                <a:spcPct val="110000"/>
              </a:lnSpc>
              <a:buFont typeface="Wingdings" panose="05000000000000000000" pitchFamily="2" charset="2"/>
              <a:buNone/>
            </a:pPr>
            <a:r>
              <a:rPr lang="zh-CN" altLang="en-US">
                <a:solidFill>
                  <a:srgbClr val="000000"/>
                </a:solidFill>
              </a:rPr>
              <a:t>                           </a:t>
            </a:r>
            <a:r>
              <a:rPr lang="en-US" altLang="zh-CN">
                <a:solidFill>
                  <a:srgbClr val="000000"/>
                </a:solidFill>
              </a:rPr>
              <a:t>x [ i ][ j ] = 2 * x [ i ][ j ];</a:t>
            </a:r>
          </a:p>
        </p:txBody>
      </p:sp>
    </p:spTree>
  </p:cSld>
  <p:clrMapOvr>
    <a:masterClrMapping/>
  </p:clrMapOvr>
  <p:transition>
    <p:pull dir="rd"/>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pPr eaLnBrk="1" hangingPunct="1"/>
            <a:r>
              <a:rPr lang="en-US" altLang="zh-CN">
                <a:latin typeface="黑体" panose="02010609060101010101" pitchFamily="49" charset="-122"/>
              </a:rPr>
              <a:t>5.3 </a:t>
            </a:r>
            <a:r>
              <a:rPr lang="zh-CN" altLang="en-US">
                <a:latin typeface="黑体" panose="02010609060101010101" pitchFamily="49" charset="-122"/>
              </a:rPr>
              <a:t>降低</a:t>
            </a:r>
            <a:r>
              <a:rPr lang="en-US" altLang="zh-CN">
                <a:latin typeface="黑体" panose="02010609060101010101" pitchFamily="49" charset="-122"/>
              </a:rPr>
              <a:t>Cache</a:t>
            </a:r>
            <a:r>
              <a:rPr lang="zh-CN" altLang="en-US">
                <a:latin typeface="黑体" panose="02010609060101010101" pitchFamily="49" charset="-122"/>
              </a:rPr>
              <a:t>失效率的方法</a:t>
            </a:r>
          </a:p>
        </p:txBody>
      </p:sp>
      <p:sp>
        <p:nvSpPr>
          <p:cNvPr id="103427" name="Rectangle 3" descr="Rectangle: Click to edit Master text styles&#10;Second level&#10;Third level&#10;Fourth level&#10;Fifth level"/>
          <p:cNvSpPr>
            <a:spLocks noGrp="1" noChangeArrowheads="1"/>
          </p:cNvSpPr>
          <p:nvPr>
            <p:ph type="body" idx="1"/>
          </p:nvPr>
        </p:nvSpPr>
        <p:spPr>
          <a:xfrm>
            <a:off x="900113" y="1125538"/>
            <a:ext cx="7342187" cy="5378450"/>
          </a:xfrm>
        </p:spPr>
        <p:txBody>
          <a:bodyPr/>
          <a:lstStyle/>
          <a:p>
            <a:pPr marL="457200" indent="-457200" eaLnBrk="1" hangingPunct="1">
              <a:lnSpc>
                <a:spcPct val="100000"/>
              </a:lnSpc>
              <a:buFont typeface="Wingdings" panose="05000000000000000000" pitchFamily="2" charset="2"/>
              <a:buAutoNum type="arabicPeriod" startAt="3"/>
            </a:pPr>
            <a:r>
              <a:rPr lang="zh-CN" altLang="en-US"/>
              <a:t>循环融合 </a:t>
            </a:r>
            <a:r>
              <a:rPr lang="en-US" altLang="zh-CN"/>
              <a:t>– </a:t>
            </a:r>
            <a:r>
              <a:rPr lang="zh-CN" altLang="en-US"/>
              <a:t>改进时间局部性</a:t>
            </a:r>
          </a:p>
          <a:p>
            <a:pPr marL="457200" indent="-457200" eaLnBrk="1" hangingPunct="1">
              <a:lnSpc>
                <a:spcPct val="100000"/>
              </a:lnSpc>
              <a:buFont typeface="Wingdings" panose="05000000000000000000" pitchFamily="2" charset="2"/>
              <a:buNone/>
            </a:pPr>
            <a:r>
              <a:rPr lang="zh-CN" altLang="en-US" sz="2000"/>
              <a:t>           </a:t>
            </a:r>
            <a:r>
              <a:rPr lang="en-US" altLang="zh-CN" sz="2000">
                <a:solidFill>
                  <a:schemeClr val="tx1"/>
                </a:solidFill>
              </a:rPr>
              <a:t>/* </a:t>
            </a:r>
            <a:r>
              <a:rPr lang="zh-CN" altLang="en-US" sz="2000">
                <a:solidFill>
                  <a:schemeClr val="tx1"/>
                </a:solidFill>
              </a:rPr>
              <a:t>修改前 *</a:t>
            </a:r>
            <a:r>
              <a:rPr lang="en-US" altLang="zh-CN" sz="2000">
                <a:solidFill>
                  <a:schemeClr val="tx1"/>
                </a:solidFill>
              </a:rPr>
              <a:t>/</a:t>
            </a:r>
          </a:p>
          <a:p>
            <a:pPr marL="457200" indent="-457200" eaLnBrk="1" hangingPunct="1">
              <a:lnSpc>
                <a:spcPct val="100000"/>
              </a:lnSpc>
              <a:buFont typeface="Wingdings" panose="05000000000000000000" pitchFamily="2" charset="2"/>
              <a:buNone/>
            </a:pPr>
            <a:r>
              <a:rPr lang="en-US" altLang="zh-CN" sz="2000">
                <a:solidFill>
                  <a:srgbClr val="000000"/>
                </a:solidFill>
              </a:rPr>
              <a:t>                   for </a:t>
            </a:r>
            <a:r>
              <a:rPr lang="zh-CN" altLang="en-US" sz="2000">
                <a:solidFill>
                  <a:srgbClr val="000000"/>
                </a:solidFill>
              </a:rPr>
              <a:t>（ </a:t>
            </a:r>
            <a:r>
              <a:rPr lang="en-US" altLang="zh-CN" sz="2000">
                <a:solidFill>
                  <a:srgbClr val="000000"/>
                </a:solidFill>
              </a:rPr>
              <a:t>i = 0 ;  i &lt; N ;  i = i+1 </a:t>
            </a:r>
            <a:r>
              <a:rPr lang="zh-CN" altLang="en-US" sz="2000">
                <a:solidFill>
                  <a:srgbClr val="000000"/>
                </a:solidFill>
              </a:rPr>
              <a:t>）</a:t>
            </a:r>
          </a:p>
          <a:p>
            <a:pPr marL="457200" indent="-457200" eaLnBrk="1" hangingPunct="1">
              <a:lnSpc>
                <a:spcPct val="100000"/>
              </a:lnSpc>
              <a:buFont typeface="Wingdings" panose="05000000000000000000" pitchFamily="2" charset="2"/>
              <a:buNone/>
            </a:pPr>
            <a:r>
              <a:rPr lang="zh-CN" altLang="en-US" sz="2000">
                <a:solidFill>
                  <a:srgbClr val="000000"/>
                </a:solidFill>
              </a:rPr>
              <a:t>                       </a:t>
            </a:r>
            <a:r>
              <a:rPr lang="en-US" altLang="zh-CN" sz="2000">
                <a:solidFill>
                  <a:srgbClr val="000000"/>
                </a:solidFill>
              </a:rPr>
              <a:t>for </a:t>
            </a:r>
            <a:r>
              <a:rPr lang="zh-CN" altLang="en-US" sz="2000">
                <a:solidFill>
                  <a:srgbClr val="000000"/>
                </a:solidFill>
              </a:rPr>
              <a:t>（ </a:t>
            </a:r>
            <a:r>
              <a:rPr lang="en-US" altLang="zh-CN" sz="2000">
                <a:solidFill>
                  <a:srgbClr val="000000"/>
                </a:solidFill>
              </a:rPr>
              <a:t>j = 0 ;  j &lt; N ;  j = j+1 </a:t>
            </a:r>
            <a:r>
              <a:rPr lang="zh-CN" altLang="en-US" sz="2000">
                <a:solidFill>
                  <a:srgbClr val="000000"/>
                </a:solidFill>
              </a:rPr>
              <a:t>）</a:t>
            </a:r>
          </a:p>
          <a:p>
            <a:pPr marL="457200" indent="-457200" eaLnBrk="1" hangingPunct="1">
              <a:lnSpc>
                <a:spcPct val="100000"/>
              </a:lnSpc>
              <a:buFont typeface="Wingdings" panose="05000000000000000000" pitchFamily="2" charset="2"/>
              <a:buNone/>
            </a:pPr>
            <a:r>
              <a:rPr lang="zh-CN" altLang="en-US" sz="2000">
                <a:solidFill>
                  <a:srgbClr val="000000"/>
                </a:solidFill>
              </a:rPr>
              <a:t>                           </a:t>
            </a:r>
            <a:r>
              <a:rPr lang="en-US" altLang="zh-CN" sz="2000">
                <a:solidFill>
                  <a:srgbClr val="000000"/>
                </a:solidFill>
              </a:rPr>
              <a:t>a [ i ][ j ] = 1/ b [ i ][ j ] * c [ i ][ j ];</a:t>
            </a:r>
          </a:p>
          <a:p>
            <a:pPr marL="457200" indent="-457200" eaLnBrk="1" hangingPunct="1">
              <a:lnSpc>
                <a:spcPct val="100000"/>
              </a:lnSpc>
              <a:buFont typeface="Wingdings" panose="05000000000000000000" pitchFamily="2" charset="2"/>
              <a:buNone/>
            </a:pPr>
            <a:r>
              <a:rPr lang="en-US" altLang="zh-CN" sz="2000">
                <a:solidFill>
                  <a:srgbClr val="000000"/>
                </a:solidFill>
              </a:rPr>
              <a:t>                   for </a:t>
            </a:r>
            <a:r>
              <a:rPr lang="zh-CN" altLang="en-US" sz="2000">
                <a:solidFill>
                  <a:srgbClr val="000000"/>
                </a:solidFill>
              </a:rPr>
              <a:t>（ </a:t>
            </a:r>
            <a:r>
              <a:rPr lang="en-US" altLang="zh-CN" sz="2000">
                <a:solidFill>
                  <a:srgbClr val="000000"/>
                </a:solidFill>
              </a:rPr>
              <a:t>i = 0 ;  i &lt; N ;  i = i+1 </a:t>
            </a:r>
            <a:r>
              <a:rPr lang="zh-CN" altLang="en-US" sz="2000">
                <a:solidFill>
                  <a:srgbClr val="000000"/>
                </a:solidFill>
              </a:rPr>
              <a:t>）</a:t>
            </a:r>
          </a:p>
          <a:p>
            <a:pPr marL="457200" indent="-457200" eaLnBrk="1" hangingPunct="1">
              <a:lnSpc>
                <a:spcPct val="100000"/>
              </a:lnSpc>
              <a:buFont typeface="Wingdings" panose="05000000000000000000" pitchFamily="2" charset="2"/>
              <a:buNone/>
            </a:pPr>
            <a:r>
              <a:rPr lang="zh-CN" altLang="en-US" sz="2000">
                <a:solidFill>
                  <a:srgbClr val="000000"/>
                </a:solidFill>
              </a:rPr>
              <a:t>                       </a:t>
            </a:r>
            <a:r>
              <a:rPr lang="en-US" altLang="zh-CN" sz="2000">
                <a:solidFill>
                  <a:srgbClr val="000000"/>
                </a:solidFill>
              </a:rPr>
              <a:t>for </a:t>
            </a:r>
            <a:r>
              <a:rPr lang="zh-CN" altLang="en-US" sz="2000">
                <a:solidFill>
                  <a:srgbClr val="000000"/>
                </a:solidFill>
              </a:rPr>
              <a:t>（ </a:t>
            </a:r>
            <a:r>
              <a:rPr lang="en-US" altLang="zh-CN" sz="2000">
                <a:solidFill>
                  <a:srgbClr val="000000"/>
                </a:solidFill>
              </a:rPr>
              <a:t>j = 0 ;  j &lt; N ;  j = j+1 </a:t>
            </a:r>
            <a:r>
              <a:rPr lang="zh-CN" altLang="en-US" sz="2000">
                <a:solidFill>
                  <a:srgbClr val="000000"/>
                </a:solidFill>
              </a:rPr>
              <a:t>）</a:t>
            </a:r>
          </a:p>
          <a:p>
            <a:pPr marL="457200" indent="-457200" eaLnBrk="1" hangingPunct="1">
              <a:lnSpc>
                <a:spcPct val="100000"/>
              </a:lnSpc>
              <a:buFont typeface="Wingdings" panose="05000000000000000000" pitchFamily="2" charset="2"/>
              <a:buNone/>
            </a:pPr>
            <a:r>
              <a:rPr lang="zh-CN" altLang="en-US" sz="2000">
                <a:solidFill>
                  <a:srgbClr val="000000"/>
                </a:solidFill>
              </a:rPr>
              <a:t>                           </a:t>
            </a:r>
            <a:r>
              <a:rPr lang="en-US" altLang="zh-CN" sz="2000">
                <a:solidFill>
                  <a:srgbClr val="000000"/>
                </a:solidFill>
              </a:rPr>
              <a:t>d [ i ][ j ] = a [ i ][ j ] + c [ i ][ j ];</a:t>
            </a:r>
          </a:p>
          <a:p>
            <a:pPr marL="457200" indent="-457200" eaLnBrk="1" hangingPunct="1">
              <a:lnSpc>
                <a:spcPct val="100000"/>
              </a:lnSpc>
              <a:buFont typeface="Wingdings" panose="05000000000000000000" pitchFamily="2" charset="2"/>
              <a:buNone/>
            </a:pPr>
            <a:r>
              <a:rPr lang="en-US" altLang="zh-CN" sz="2000">
                <a:solidFill>
                  <a:srgbClr val="000000"/>
                </a:solidFill>
              </a:rPr>
              <a:t>            </a:t>
            </a:r>
            <a:r>
              <a:rPr lang="en-US" altLang="zh-CN" sz="2000">
                <a:solidFill>
                  <a:schemeClr val="tx1"/>
                </a:solidFill>
              </a:rPr>
              <a:t>/* </a:t>
            </a:r>
            <a:r>
              <a:rPr lang="zh-CN" altLang="en-US" sz="2000">
                <a:solidFill>
                  <a:schemeClr val="tx1"/>
                </a:solidFill>
              </a:rPr>
              <a:t>修改后 *</a:t>
            </a:r>
            <a:r>
              <a:rPr lang="en-US" altLang="zh-CN" sz="2000">
                <a:solidFill>
                  <a:schemeClr val="tx1"/>
                </a:solidFill>
              </a:rPr>
              <a:t>/</a:t>
            </a:r>
          </a:p>
          <a:p>
            <a:pPr marL="457200" indent="-457200" eaLnBrk="1" hangingPunct="1">
              <a:lnSpc>
                <a:spcPct val="100000"/>
              </a:lnSpc>
              <a:buFont typeface="Wingdings" panose="05000000000000000000" pitchFamily="2" charset="2"/>
              <a:buNone/>
            </a:pPr>
            <a:r>
              <a:rPr lang="en-US" altLang="zh-CN" sz="2000">
                <a:solidFill>
                  <a:srgbClr val="000000"/>
                </a:solidFill>
              </a:rPr>
              <a:t>                   for </a:t>
            </a:r>
            <a:r>
              <a:rPr lang="zh-CN" altLang="en-US" sz="2000">
                <a:solidFill>
                  <a:srgbClr val="000000"/>
                </a:solidFill>
              </a:rPr>
              <a:t>（ </a:t>
            </a:r>
            <a:r>
              <a:rPr lang="en-US" altLang="zh-CN" sz="2000">
                <a:solidFill>
                  <a:srgbClr val="000000"/>
                </a:solidFill>
              </a:rPr>
              <a:t>i = 0 ;  i &lt; N ;  i = i+1 </a:t>
            </a:r>
            <a:r>
              <a:rPr lang="zh-CN" altLang="en-US" sz="2000">
                <a:solidFill>
                  <a:srgbClr val="000000"/>
                </a:solidFill>
              </a:rPr>
              <a:t>）</a:t>
            </a:r>
          </a:p>
          <a:p>
            <a:pPr marL="457200" indent="-457200" eaLnBrk="1" hangingPunct="1">
              <a:lnSpc>
                <a:spcPct val="100000"/>
              </a:lnSpc>
              <a:buFont typeface="Wingdings" panose="05000000000000000000" pitchFamily="2" charset="2"/>
              <a:buNone/>
            </a:pPr>
            <a:r>
              <a:rPr lang="zh-CN" altLang="en-US" sz="2000">
                <a:solidFill>
                  <a:srgbClr val="000000"/>
                </a:solidFill>
              </a:rPr>
              <a:t>                       </a:t>
            </a:r>
            <a:r>
              <a:rPr lang="en-US" altLang="zh-CN" sz="2000">
                <a:solidFill>
                  <a:srgbClr val="000000"/>
                </a:solidFill>
              </a:rPr>
              <a:t>for </a:t>
            </a:r>
            <a:r>
              <a:rPr lang="zh-CN" altLang="en-US" sz="2000">
                <a:solidFill>
                  <a:srgbClr val="000000"/>
                </a:solidFill>
              </a:rPr>
              <a:t>（ </a:t>
            </a:r>
            <a:r>
              <a:rPr lang="en-US" altLang="zh-CN" sz="2000">
                <a:solidFill>
                  <a:srgbClr val="000000"/>
                </a:solidFill>
              </a:rPr>
              <a:t>j = 0 ;  j &lt; N ;  j = j+1 </a:t>
            </a:r>
            <a:r>
              <a:rPr lang="zh-CN" altLang="en-US" sz="2000">
                <a:solidFill>
                  <a:srgbClr val="000000"/>
                </a:solidFill>
              </a:rPr>
              <a:t>）  </a:t>
            </a:r>
            <a:r>
              <a:rPr lang="en-US" altLang="zh-CN" sz="2000">
                <a:solidFill>
                  <a:srgbClr val="000000"/>
                </a:solidFill>
              </a:rPr>
              <a:t>{</a:t>
            </a:r>
          </a:p>
          <a:p>
            <a:pPr marL="457200" indent="-457200" eaLnBrk="1" hangingPunct="1">
              <a:lnSpc>
                <a:spcPct val="100000"/>
              </a:lnSpc>
              <a:buFont typeface="Wingdings" panose="05000000000000000000" pitchFamily="2" charset="2"/>
              <a:buNone/>
            </a:pPr>
            <a:r>
              <a:rPr lang="en-US" altLang="zh-CN" sz="2000">
                <a:solidFill>
                  <a:srgbClr val="000000"/>
                </a:solidFill>
              </a:rPr>
              <a:t>                           a [ i ][ j ] = 1/ b [ i ][ j ] * c [ i ][ j ];</a:t>
            </a:r>
          </a:p>
          <a:p>
            <a:pPr marL="457200" indent="-457200" eaLnBrk="1" hangingPunct="1">
              <a:lnSpc>
                <a:spcPct val="100000"/>
              </a:lnSpc>
              <a:buFont typeface="Wingdings" panose="05000000000000000000" pitchFamily="2" charset="2"/>
              <a:buNone/>
            </a:pPr>
            <a:r>
              <a:rPr lang="en-US" altLang="zh-CN" sz="2000">
                <a:solidFill>
                  <a:srgbClr val="000000"/>
                </a:solidFill>
              </a:rPr>
              <a:t>                           d [ i ][ j ] = a [ i ][ j ] + c [ i ][ j ];</a:t>
            </a:r>
          </a:p>
          <a:p>
            <a:pPr marL="457200" indent="-457200" eaLnBrk="1" hangingPunct="1">
              <a:lnSpc>
                <a:spcPct val="100000"/>
              </a:lnSpc>
              <a:buFont typeface="Wingdings" panose="05000000000000000000" pitchFamily="2" charset="2"/>
              <a:buNone/>
            </a:pPr>
            <a:r>
              <a:rPr lang="en-US" altLang="zh-CN" sz="2000">
                <a:solidFill>
                  <a:srgbClr val="000000"/>
                </a:solidFill>
              </a:rPr>
              <a:t>                   } </a:t>
            </a:r>
          </a:p>
        </p:txBody>
      </p:sp>
    </p:spTree>
  </p:cSld>
  <p:clrMapOvr>
    <a:masterClrMapping/>
  </p:clrMapOvr>
  <p:transition>
    <p:pull dir="rd"/>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n-US" altLang="zh-CN">
                <a:latin typeface="黑体" panose="02010609060101010101" pitchFamily="49" charset="-122"/>
              </a:rPr>
              <a:t>5.3 </a:t>
            </a:r>
            <a:r>
              <a:rPr lang="zh-CN" altLang="en-US">
                <a:latin typeface="黑体" panose="02010609060101010101" pitchFamily="49" charset="-122"/>
              </a:rPr>
              <a:t>降低</a:t>
            </a:r>
            <a:r>
              <a:rPr lang="en-US" altLang="zh-CN">
                <a:latin typeface="黑体" panose="02010609060101010101" pitchFamily="49" charset="-122"/>
              </a:rPr>
              <a:t>Cache</a:t>
            </a:r>
            <a:r>
              <a:rPr lang="zh-CN" altLang="en-US">
                <a:latin typeface="黑体" panose="02010609060101010101" pitchFamily="49" charset="-122"/>
              </a:rPr>
              <a:t>不命中率</a:t>
            </a:r>
          </a:p>
        </p:txBody>
      </p:sp>
      <p:sp>
        <p:nvSpPr>
          <p:cNvPr id="104451" name="Rectangle 3" descr="Rectangle: Click to edit Master text styles&#10;Second level&#10;Third level&#10;Fourth level&#10;Fifth level"/>
          <p:cNvSpPr>
            <a:spLocks noGrp="1" noChangeArrowheads="1"/>
          </p:cNvSpPr>
          <p:nvPr>
            <p:ph type="body" idx="1"/>
          </p:nvPr>
        </p:nvSpPr>
        <p:spPr>
          <a:xfrm>
            <a:off x="1042988" y="1125538"/>
            <a:ext cx="7126287" cy="5233987"/>
          </a:xfrm>
        </p:spPr>
        <p:txBody>
          <a:bodyPr/>
          <a:lstStyle/>
          <a:p>
            <a:pPr marL="0" indent="0" eaLnBrk="1" hangingPunct="1">
              <a:buFont typeface="Wingdings" panose="05000000000000000000" pitchFamily="2" charset="2"/>
              <a:buNone/>
            </a:pPr>
            <a:r>
              <a:rPr lang="en-US" altLang="zh-CN">
                <a:solidFill>
                  <a:schemeClr val="tx1"/>
                </a:solidFill>
              </a:rPr>
              <a:t>4. </a:t>
            </a:r>
            <a:r>
              <a:rPr lang="zh-CN" altLang="en-US"/>
              <a:t>分块 </a:t>
            </a:r>
          </a:p>
          <a:p>
            <a:pPr marL="1085850" lvl="1" indent="-457200" eaLnBrk="1" hangingPunct="1">
              <a:buFont typeface="Wingdings" panose="05000000000000000000" pitchFamily="2" charset="2"/>
              <a:buNone/>
            </a:pPr>
            <a:r>
              <a:rPr lang="zh-CN" altLang="en-US"/>
              <a:t>把对数组的整行或整列访问改为按块进行。</a:t>
            </a:r>
          </a:p>
          <a:p>
            <a:pPr marL="1085850" lvl="1" indent="-457200" eaLnBrk="1" hangingPunct="1">
              <a:buFont typeface="Wingdings" panose="05000000000000000000" pitchFamily="2" charset="2"/>
              <a:buNone/>
            </a:pPr>
            <a:r>
              <a:rPr lang="zh-CN" altLang="en-US"/>
              <a:t> </a:t>
            </a:r>
            <a:r>
              <a:rPr lang="en-US" altLang="zh-CN"/>
              <a:t>/*  </a:t>
            </a:r>
            <a:r>
              <a:rPr lang="zh-CN" altLang="en-US"/>
              <a:t>修改前  *</a:t>
            </a:r>
            <a:r>
              <a:rPr lang="en-US" altLang="zh-CN"/>
              <a:t>/</a:t>
            </a:r>
          </a:p>
          <a:p>
            <a:pPr marL="1085850" lvl="1" indent="-457200" eaLnBrk="1" hangingPunct="1">
              <a:lnSpc>
                <a:spcPct val="80000"/>
              </a:lnSpc>
              <a:buFont typeface="Wingdings" panose="05000000000000000000" pitchFamily="2" charset="2"/>
              <a:buNone/>
            </a:pPr>
            <a:r>
              <a:rPr lang="en-US" altLang="zh-CN">
                <a:solidFill>
                  <a:srgbClr val="000000"/>
                </a:solidFill>
              </a:rPr>
              <a:t>          for </a:t>
            </a:r>
            <a:r>
              <a:rPr lang="zh-CN" altLang="en-US">
                <a:solidFill>
                  <a:srgbClr val="000000"/>
                </a:solidFill>
              </a:rPr>
              <a:t>（ </a:t>
            </a:r>
            <a:r>
              <a:rPr lang="en-US" altLang="zh-CN">
                <a:solidFill>
                  <a:srgbClr val="000000"/>
                </a:solidFill>
              </a:rPr>
              <a:t>i = 0;  i&lt;N;  i = i+1 </a:t>
            </a:r>
            <a:r>
              <a:rPr lang="zh-CN" altLang="en-US">
                <a:solidFill>
                  <a:srgbClr val="000000"/>
                </a:solidFill>
              </a:rPr>
              <a:t>）</a:t>
            </a:r>
          </a:p>
          <a:p>
            <a:pPr marL="1085850" lvl="1" indent="-457200" eaLnBrk="1" hangingPunct="1">
              <a:lnSpc>
                <a:spcPct val="80000"/>
              </a:lnSpc>
              <a:buFont typeface="Wingdings" panose="05000000000000000000" pitchFamily="2" charset="2"/>
              <a:buNone/>
            </a:pPr>
            <a:r>
              <a:rPr lang="zh-CN" altLang="en-US">
                <a:solidFill>
                  <a:srgbClr val="000000"/>
                </a:solidFill>
              </a:rPr>
              <a:t>          </a:t>
            </a:r>
            <a:r>
              <a:rPr lang="en-US" altLang="zh-CN">
                <a:solidFill>
                  <a:srgbClr val="000000"/>
                </a:solidFill>
              </a:rPr>
              <a:t>for </a:t>
            </a:r>
            <a:r>
              <a:rPr lang="zh-CN" altLang="en-US">
                <a:solidFill>
                  <a:srgbClr val="000000"/>
                </a:solidFill>
              </a:rPr>
              <a:t>（ </a:t>
            </a:r>
            <a:r>
              <a:rPr lang="en-US" altLang="zh-CN">
                <a:solidFill>
                  <a:srgbClr val="000000"/>
                </a:solidFill>
              </a:rPr>
              <a:t>j = 0;  j &lt; N;  j = j+1 </a:t>
            </a:r>
            <a:r>
              <a:rPr lang="zh-CN" altLang="en-US">
                <a:solidFill>
                  <a:srgbClr val="000000"/>
                </a:solidFill>
              </a:rPr>
              <a:t>） </a:t>
            </a:r>
            <a:r>
              <a:rPr lang="en-US" altLang="zh-CN">
                <a:solidFill>
                  <a:srgbClr val="000000"/>
                </a:solidFill>
              </a:rPr>
              <a:t>{</a:t>
            </a:r>
          </a:p>
          <a:p>
            <a:pPr marL="1085850" lvl="1" indent="-457200" eaLnBrk="1" hangingPunct="1">
              <a:lnSpc>
                <a:spcPct val="80000"/>
              </a:lnSpc>
              <a:buFont typeface="Wingdings" panose="05000000000000000000" pitchFamily="2" charset="2"/>
              <a:buNone/>
            </a:pPr>
            <a:r>
              <a:rPr lang="en-US" altLang="zh-CN">
                <a:solidFill>
                  <a:srgbClr val="000000"/>
                </a:solidFill>
              </a:rPr>
              <a:t>               r = 0;</a:t>
            </a:r>
          </a:p>
          <a:p>
            <a:pPr marL="1085850" lvl="1" indent="-457200" eaLnBrk="1" hangingPunct="1">
              <a:lnSpc>
                <a:spcPct val="80000"/>
              </a:lnSpc>
              <a:buFont typeface="Wingdings" panose="05000000000000000000" pitchFamily="2" charset="2"/>
              <a:buNone/>
            </a:pPr>
            <a:r>
              <a:rPr lang="en-US" altLang="zh-CN">
                <a:solidFill>
                  <a:srgbClr val="000000"/>
                </a:solidFill>
              </a:rPr>
              <a:t>          for </a:t>
            </a:r>
            <a:r>
              <a:rPr lang="zh-CN" altLang="en-US">
                <a:solidFill>
                  <a:srgbClr val="000000"/>
                </a:solidFill>
              </a:rPr>
              <a:t>（ </a:t>
            </a:r>
            <a:r>
              <a:rPr lang="en-US" altLang="zh-CN">
                <a:solidFill>
                  <a:srgbClr val="000000"/>
                </a:solidFill>
              </a:rPr>
              <a:t>k = 0;  k &lt; N;  k = k+1</a:t>
            </a:r>
            <a:r>
              <a:rPr lang="zh-CN" altLang="en-US">
                <a:solidFill>
                  <a:srgbClr val="000000"/>
                </a:solidFill>
              </a:rPr>
              <a:t>） </a:t>
            </a:r>
            <a:r>
              <a:rPr lang="en-US" altLang="zh-CN">
                <a:solidFill>
                  <a:srgbClr val="000000"/>
                </a:solidFill>
              </a:rPr>
              <a:t>{</a:t>
            </a:r>
          </a:p>
          <a:p>
            <a:pPr marL="1085850" lvl="1" indent="-457200" eaLnBrk="1" hangingPunct="1">
              <a:lnSpc>
                <a:spcPct val="80000"/>
              </a:lnSpc>
              <a:buFont typeface="Wingdings" panose="05000000000000000000" pitchFamily="2" charset="2"/>
              <a:buNone/>
            </a:pPr>
            <a:r>
              <a:rPr lang="en-US" altLang="zh-CN">
                <a:solidFill>
                  <a:srgbClr val="000000"/>
                </a:solidFill>
              </a:rPr>
              <a:t>               r = r + y[ i ][ k ] * z[ k ][ j ];</a:t>
            </a:r>
          </a:p>
          <a:p>
            <a:pPr marL="1085850" lvl="1" indent="-457200" eaLnBrk="1" hangingPunct="1">
              <a:lnSpc>
                <a:spcPct val="80000"/>
              </a:lnSpc>
              <a:buFont typeface="Wingdings" panose="05000000000000000000" pitchFamily="2" charset="2"/>
              <a:buNone/>
            </a:pPr>
            <a:r>
              <a:rPr lang="en-US" altLang="zh-CN">
                <a:solidFill>
                  <a:srgbClr val="000000"/>
                </a:solidFill>
              </a:rPr>
              <a:t>                    }</a:t>
            </a:r>
          </a:p>
          <a:p>
            <a:pPr marL="1085850" lvl="1" indent="-457200" eaLnBrk="1" hangingPunct="1">
              <a:lnSpc>
                <a:spcPct val="80000"/>
              </a:lnSpc>
              <a:buFont typeface="Wingdings" panose="05000000000000000000" pitchFamily="2" charset="2"/>
              <a:buNone/>
            </a:pPr>
            <a:r>
              <a:rPr lang="en-US" altLang="zh-CN">
                <a:solidFill>
                  <a:srgbClr val="000000"/>
                </a:solidFill>
              </a:rPr>
              <a:t>               x[ i ][ j ] = r;</a:t>
            </a:r>
          </a:p>
          <a:p>
            <a:pPr marL="1085850" lvl="1" indent="-457200" eaLnBrk="1" hangingPunct="1">
              <a:lnSpc>
                <a:spcPct val="80000"/>
              </a:lnSpc>
              <a:buFont typeface="Wingdings" panose="05000000000000000000" pitchFamily="2" charset="2"/>
              <a:buNone/>
            </a:pPr>
            <a:r>
              <a:rPr lang="en-US" altLang="zh-CN">
                <a:solidFill>
                  <a:srgbClr val="000000"/>
                </a:solidFill>
              </a:rPr>
              <a:t>                   }</a:t>
            </a:r>
          </a:p>
          <a:p>
            <a:pPr marL="1085850" lvl="1" indent="-457200" eaLnBrk="1" hangingPunct="1">
              <a:lnSpc>
                <a:spcPct val="80000"/>
              </a:lnSpc>
              <a:buFont typeface="Wingdings" panose="05000000000000000000" pitchFamily="2" charset="2"/>
              <a:buNone/>
            </a:pPr>
            <a:r>
              <a:rPr lang="zh-CN" altLang="en-US">
                <a:solidFill>
                  <a:srgbClr val="FFFF66"/>
                </a:solidFill>
                <a:hlinkClick r:id="rId3" action="ppaction://hlinkfile"/>
              </a:rPr>
              <a:t>计算过程</a:t>
            </a:r>
            <a:r>
              <a:rPr lang="zh-CN" altLang="en-US" sz="2000" b="1">
                <a:solidFill>
                  <a:srgbClr val="E24C05"/>
                </a:solidFill>
                <a:latin typeface="宋体" panose="02010600030101010101" pitchFamily="2" charset="-122"/>
                <a:ea typeface="宋体" panose="02010600030101010101" pitchFamily="2" charset="-122"/>
              </a:rPr>
              <a:t>（不命中次数：</a:t>
            </a:r>
            <a:r>
              <a:rPr lang="en-US" altLang="zh-CN" sz="2000" b="1">
                <a:solidFill>
                  <a:srgbClr val="E24C05"/>
                </a:solidFill>
                <a:latin typeface="宋体" panose="02010600030101010101" pitchFamily="2" charset="-122"/>
                <a:ea typeface="宋体" panose="02010600030101010101" pitchFamily="2" charset="-122"/>
              </a:rPr>
              <a:t>2N</a:t>
            </a:r>
            <a:r>
              <a:rPr lang="en-US" altLang="zh-CN" sz="2000" b="1" baseline="30000">
                <a:solidFill>
                  <a:srgbClr val="E24C05"/>
                </a:solidFill>
                <a:latin typeface="宋体" panose="02010600030101010101" pitchFamily="2" charset="-122"/>
                <a:ea typeface="宋体" panose="02010600030101010101" pitchFamily="2" charset="-122"/>
              </a:rPr>
              <a:t>3</a:t>
            </a:r>
            <a:r>
              <a:rPr lang="zh-CN" altLang="en-US" sz="2000" b="1">
                <a:solidFill>
                  <a:srgbClr val="E24C05"/>
                </a:solidFill>
                <a:latin typeface="宋体" panose="02010600030101010101" pitchFamily="2" charset="-122"/>
                <a:ea typeface="宋体" panose="02010600030101010101" pitchFamily="2" charset="-122"/>
              </a:rPr>
              <a:t>＋</a:t>
            </a:r>
            <a:r>
              <a:rPr lang="en-US" altLang="zh-CN" sz="2000" b="1">
                <a:solidFill>
                  <a:srgbClr val="E24C05"/>
                </a:solidFill>
                <a:latin typeface="宋体" panose="02010600030101010101" pitchFamily="2" charset="-122"/>
                <a:ea typeface="宋体" panose="02010600030101010101" pitchFamily="2" charset="-122"/>
              </a:rPr>
              <a:t>N</a:t>
            </a:r>
            <a:r>
              <a:rPr lang="en-US" altLang="zh-CN" sz="2000" b="1" baseline="30000">
                <a:solidFill>
                  <a:srgbClr val="E24C05"/>
                </a:solidFill>
                <a:latin typeface="宋体" panose="02010600030101010101" pitchFamily="2" charset="-122"/>
                <a:ea typeface="宋体" panose="02010600030101010101" pitchFamily="2" charset="-122"/>
              </a:rPr>
              <a:t>2</a:t>
            </a:r>
            <a:r>
              <a:rPr lang="zh-CN" altLang="en-US" sz="2000" b="1">
                <a:solidFill>
                  <a:srgbClr val="E24C05"/>
                </a:solidFill>
                <a:latin typeface="宋体" panose="02010600030101010101" pitchFamily="2" charset="-122"/>
                <a:ea typeface="宋体" panose="02010600030101010101" pitchFamily="2" charset="-122"/>
              </a:rPr>
              <a:t>）</a:t>
            </a:r>
          </a:p>
          <a:p>
            <a:pPr marL="1085850" lvl="1" indent="-457200" eaLnBrk="1" hangingPunct="1">
              <a:lnSpc>
                <a:spcPct val="80000"/>
              </a:lnSpc>
              <a:buFont typeface="Wingdings" panose="05000000000000000000" pitchFamily="2" charset="2"/>
              <a:buNone/>
            </a:pPr>
            <a:endParaRPr lang="en-US" altLang="zh-CN">
              <a:solidFill>
                <a:srgbClr val="FFFF66"/>
              </a:solidFill>
            </a:endParaRPr>
          </a:p>
        </p:txBody>
      </p:sp>
    </p:spTree>
  </p:cSld>
  <p:clrMapOvr>
    <a:masterClrMapping/>
  </p:clrMapOvr>
  <p:transition>
    <p:pull dir="rd"/>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pPr eaLnBrk="1" hangingPunct="1"/>
            <a:r>
              <a:rPr lang="en-US" altLang="zh-CN">
                <a:latin typeface="黑体" panose="02010609060101010101" pitchFamily="49" charset="-122"/>
              </a:rPr>
              <a:t>5.3 </a:t>
            </a:r>
            <a:r>
              <a:rPr lang="zh-CN" altLang="en-US">
                <a:latin typeface="黑体" panose="02010609060101010101" pitchFamily="49" charset="-122"/>
              </a:rPr>
              <a:t>降低</a:t>
            </a:r>
            <a:r>
              <a:rPr lang="en-US" altLang="zh-CN">
                <a:latin typeface="黑体" panose="02010609060101010101" pitchFamily="49" charset="-122"/>
              </a:rPr>
              <a:t>Cache</a:t>
            </a:r>
            <a:r>
              <a:rPr lang="zh-CN" altLang="en-US">
                <a:latin typeface="黑体" panose="02010609060101010101" pitchFamily="49" charset="-122"/>
              </a:rPr>
              <a:t>不命中率</a:t>
            </a:r>
          </a:p>
        </p:txBody>
      </p:sp>
      <p:pic>
        <p:nvPicPr>
          <p:cNvPr id="106499" name="Picture 4" descr="5-26"/>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900113" y="1268413"/>
            <a:ext cx="7488237" cy="4818062"/>
          </a:xfrm>
          <a:noFill/>
        </p:spPr>
      </p:pic>
    </p:spTree>
  </p:cSld>
  <p:clrMapOvr>
    <a:masterClrMapping/>
  </p:clrMapOvr>
  <p:transition>
    <p:pull dir="rd"/>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eaLnBrk="1" hangingPunct="1"/>
            <a:r>
              <a:rPr lang="en-US" altLang="zh-CN">
                <a:latin typeface="黑体" panose="02010609060101010101" pitchFamily="49" charset="-122"/>
              </a:rPr>
              <a:t>5.3 </a:t>
            </a:r>
            <a:r>
              <a:rPr lang="zh-CN" altLang="en-US">
                <a:latin typeface="黑体" panose="02010609060101010101" pitchFamily="49" charset="-122"/>
              </a:rPr>
              <a:t>降低</a:t>
            </a:r>
            <a:r>
              <a:rPr lang="en-US" altLang="zh-CN">
                <a:latin typeface="黑体" panose="02010609060101010101" pitchFamily="49" charset="-122"/>
              </a:rPr>
              <a:t>Cache</a:t>
            </a:r>
            <a:r>
              <a:rPr lang="zh-CN" altLang="en-US">
                <a:latin typeface="黑体" panose="02010609060101010101" pitchFamily="49" charset="-122"/>
              </a:rPr>
              <a:t>不命中率</a:t>
            </a:r>
          </a:p>
        </p:txBody>
      </p:sp>
      <p:sp>
        <p:nvSpPr>
          <p:cNvPr id="107523" name="Rectangle 3" descr="Rectangle: Click to edit Master text styles&#10;Second level&#10;Third level&#10;Fourth level&#10;Fifth level"/>
          <p:cNvSpPr>
            <a:spLocks noGrp="1" noChangeArrowheads="1"/>
          </p:cNvSpPr>
          <p:nvPr>
            <p:ph type="body" idx="1"/>
          </p:nvPr>
        </p:nvSpPr>
        <p:spPr>
          <a:xfrm>
            <a:off x="1189038" y="1219200"/>
            <a:ext cx="7631112" cy="4953000"/>
          </a:xfrm>
        </p:spPr>
        <p:txBody>
          <a:bodyPr/>
          <a:lstStyle/>
          <a:p>
            <a:pPr marL="457200" indent="-457200" eaLnBrk="1" hangingPunct="1">
              <a:lnSpc>
                <a:spcPct val="80000"/>
              </a:lnSpc>
              <a:buFont typeface="Wingdings" panose="05000000000000000000" pitchFamily="2" charset="2"/>
              <a:buNone/>
            </a:pPr>
            <a:r>
              <a:rPr lang="en-US" altLang="zh-CN">
                <a:solidFill>
                  <a:schemeClr val="tx1"/>
                </a:solidFill>
              </a:rPr>
              <a:t>/*  </a:t>
            </a:r>
            <a:r>
              <a:rPr lang="zh-CN" altLang="en-US">
                <a:solidFill>
                  <a:schemeClr val="tx1"/>
                </a:solidFill>
              </a:rPr>
              <a:t>修改后  *</a:t>
            </a:r>
            <a:r>
              <a:rPr lang="en-US" altLang="zh-CN">
                <a:solidFill>
                  <a:schemeClr val="tx1"/>
                </a:solidFill>
              </a:rPr>
              <a:t>/</a:t>
            </a:r>
          </a:p>
          <a:p>
            <a:pPr marL="457200" indent="-457200" eaLnBrk="1" hangingPunct="1">
              <a:lnSpc>
                <a:spcPct val="80000"/>
              </a:lnSpc>
              <a:buFont typeface="Wingdings" panose="05000000000000000000" pitchFamily="2" charset="2"/>
              <a:buNone/>
            </a:pPr>
            <a:r>
              <a:rPr lang="en-US" altLang="zh-CN"/>
              <a:t>  </a:t>
            </a:r>
            <a:r>
              <a:rPr lang="en-US" altLang="zh-CN">
                <a:solidFill>
                  <a:srgbClr val="000000"/>
                </a:solidFill>
              </a:rPr>
              <a:t>for </a:t>
            </a:r>
            <a:r>
              <a:rPr lang="zh-CN" altLang="en-US">
                <a:solidFill>
                  <a:srgbClr val="000000"/>
                </a:solidFill>
              </a:rPr>
              <a:t>（ </a:t>
            </a:r>
            <a:r>
              <a:rPr lang="en-US" altLang="zh-CN">
                <a:solidFill>
                  <a:srgbClr val="000000"/>
                </a:solidFill>
              </a:rPr>
              <a:t>jj = 0;  jj &lt; N;  jj = jj+B </a:t>
            </a:r>
            <a:r>
              <a:rPr lang="zh-CN" altLang="en-US">
                <a:solidFill>
                  <a:srgbClr val="000000"/>
                </a:solidFill>
              </a:rPr>
              <a:t>）</a:t>
            </a:r>
          </a:p>
          <a:p>
            <a:pPr marL="457200" indent="-457200" eaLnBrk="1" hangingPunct="1">
              <a:lnSpc>
                <a:spcPct val="80000"/>
              </a:lnSpc>
              <a:buFont typeface="Wingdings" panose="05000000000000000000" pitchFamily="2" charset="2"/>
              <a:buNone/>
            </a:pPr>
            <a:r>
              <a:rPr lang="zh-CN" altLang="en-US">
                <a:solidFill>
                  <a:srgbClr val="000000"/>
                </a:solidFill>
              </a:rPr>
              <a:t>  </a:t>
            </a:r>
            <a:r>
              <a:rPr lang="en-US" altLang="zh-CN">
                <a:solidFill>
                  <a:srgbClr val="000000"/>
                </a:solidFill>
              </a:rPr>
              <a:t>for </a:t>
            </a:r>
            <a:r>
              <a:rPr lang="zh-CN" altLang="en-US">
                <a:solidFill>
                  <a:srgbClr val="000000"/>
                </a:solidFill>
              </a:rPr>
              <a:t>（ </a:t>
            </a:r>
            <a:r>
              <a:rPr lang="en-US" altLang="zh-CN">
                <a:solidFill>
                  <a:srgbClr val="000000"/>
                </a:solidFill>
              </a:rPr>
              <a:t>kk = 0;  kk &lt; N;  kk = kk+B </a:t>
            </a:r>
            <a:r>
              <a:rPr lang="zh-CN" altLang="en-US">
                <a:solidFill>
                  <a:srgbClr val="000000"/>
                </a:solidFill>
              </a:rPr>
              <a:t>）</a:t>
            </a:r>
          </a:p>
          <a:p>
            <a:pPr marL="457200" indent="-457200" eaLnBrk="1" hangingPunct="1">
              <a:lnSpc>
                <a:spcPct val="80000"/>
              </a:lnSpc>
              <a:buFont typeface="Wingdings" panose="05000000000000000000" pitchFamily="2" charset="2"/>
              <a:buNone/>
            </a:pPr>
            <a:r>
              <a:rPr lang="zh-CN" altLang="en-US">
                <a:solidFill>
                  <a:srgbClr val="000000"/>
                </a:solidFill>
              </a:rPr>
              <a:t>  </a:t>
            </a:r>
            <a:r>
              <a:rPr lang="en-US" altLang="zh-CN">
                <a:solidFill>
                  <a:srgbClr val="000000"/>
                </a:solidFill>
              </a:rPr>
              <a:t>for </a:t>
            </a:r>
            <a:r>
              <a:rPr lang="zh-CN" altLang="en-US">
                <a:solidFill>
                  <a:srgbClr val="000000"/>
                </a:solidFill>
              </a:rPr>
              <a:t>（ </a:t>
            </a:r>
            <a:r>
              <a:rPr lang="en-US" altLang="zh-CN">
                <a:solidFill>
                  <a:srgbClr val="000000"/>
                </a:solidFill>
              </a:rPr>
              <a:t>i = 0;  i &lt; N; i =i+1 </a:t>
            </a:r>
            <a:r>
              <a:rPr lang="zh-CN" altLang="en-US">
                <a:solidFill>
                  <a:srgbClr val="000000"/>
                </a:solidFill>
              </a:rPr>
              <a:t>）</a:t>
            </a:r>
          </a:p>
          <a:p>
            <a:pPr marL="457200" indent="-457200" eaLnBrk="1" hangingPunct="1">
              <a:lnSpc>
                <a:spcPct val="80000"/>
              </a:lnSpc>
              <a:buFont typeface="Wingdings" panose="05000000000000000000" pitchFamily="2" charset="2"/>
              <a:buNone/>
            </a:pPr>
            <a:r>
              <a:rPr lang="zh-CN" altLang="en-US">
                <a:solidFill>
                  <a:srgbClr val="000000"/>
                </a:solidFill>
              </a:rPr>
              <a:t>  </a:t>
            </a:r>
            <a:r>
              <a:rPr lang="en-US" altLang="zh-CN">
                <a:solidFill>
                  <a:srgbClr val="000000"/>
                </a:solidFill>
              </a:rPr>
              <a:t>for </a:t>
            </a:r>
            <a:r>
              <a:rPr lang="zh-CN" altLang="en-US">
                <a:solidFill>
                  <a:srgbClr val="000000"/>
                </a:solidFill>
              </a:rPr>
              <a:t>（ </a:t>
            </a:r>
            <a:r>
              <a:rPr lang="en-US" altLang="zh-CN">
                <a:solidFill>
                  <a:srgbClr val="000000"/>
                </a:solidFill>
              </a:rPr>
              <a:t>j = jj;  j &lt; min</a:t>
            </a:r>
            <a:r>
              <a:rPr lang="zh-CN" altLang="en-US">
                <a:solidFill>
                  <a:srgbClr val="000000"/>
                </a:solidFill>
              </a:rPr>
              <a:t>（</a:t>
            </a:r>
            <a:r>
              <a:rPr lang="en-US" altLang="zh-CN">
                <a:solidFill>
                  <a:srgbClr val="000000"/>
                </a:solidFill>
              </a:rPr>
              <a:t>jj+B-1, N</a:t>
            </a:r>
            <a:r>
              <a:rPr lang="zh-CN" altLang="en-US">
                <a:solidFill>
                  <a:srgbClr val="000000"/>
                </a:solidFill>
              </a:rPr>
              <a:t>）</a:t>
            </a:r>
            <a:r>
              <a:rPr lang="en-US" altLang="zh-CN">
                <a:solidFill>
                  <a:srgbClr val="000000"/>
                </a:solidFill>
              </a:rPr>
              <a:t>;  j = j+1 </a:t>
            </a:r>
            <a:r>
              <a:rPr lang="zh-CN" altLang="en-US">
                <a:solidFill>
                  <a:srgbClr val="000000"/>
                </a:solidFill>
              </a:rPr>
              <a:t>） </a:t>
            </a:r>
            <a:r>
              <a:rPr lang="en-US" altLang="zh-CN">
                <a:solidFill>
                  <a:srgbClr val="000000"/>
                </a:solidFill>
              </a:rPr>
              <a:t>{</a:t>
            </a:r>
          </a:p>
          <a:p>
            <a:pPr marL="457200" indent="-457200" eaLnBrk="1" hangingPunct="1">
              <a:lnSpc>
                <a:spcPct val="80000"/>
              </a:lnSpc>
              <a:buFont typeface="Wingdings" panose="05000000000000000000" pitchFamily="2" charset="2"/>
              <a:buNone/>
            </a:pPr>
            <a:r>
              <a:rPr lang="en-US" altLang="zh-CN">
                <a:solidFill>
                  <a:srgbClr val="000000"/>
                </a:solidFill>
              </a:rPr>
              <a:t>      r = 0;</a:t>
            </a:r>
          </a:p>
          <a:p>
            <a:pPr marL="457200" indent="-457200" eaLnBrk="1" hangingPunct="1">
              <a:lnSpc>
                <a:spcPct val="80000"/>
              </a:lnSpc>
              <a:buFont typeface="Wingdings" panose="05000000000000000000" pitchFamily="2" charset="2"/>
              <a:buNone/>
            </a:pPr>
            <a:r>
              <a:rPr lang="en-US" altLang="zh-CN">
                <a:solidFill>
                  <a:srgbClr val="000000"/>
                </a:solidFill>
              </a:rPr>
              <a:t>      for </a:t>
            </a:r>
            <a:r>
              <a:rPr lang="zh-CN" altLang="en-US">
                <a:solidFill>
                  <a:srgbClr val="000000"/>
                </a:solidFill>
              </a:rPr>
              <a:t>（ </a:t>
            </a:r>
            <a:r>
              <a:rPr lang="en-US" altLang="zh-CN">
                <a:solidFill>
                  <a:srgbClr val="000000"/>
                </a:solidFill>
              </a:rPr>
              <a:t>k = kk;  k &lt; min</a:t>
            </a:r>
            <a:r>
              <a:rPr lang="zh-CN" altLang="en-US">
                <a:solidFill>
                  <a:srgbClr val="000000"/>
                </a:solidFill>
              </a:rPr>
              <a:t>（</a:t>
            </a:r>
            <a:r>
              <a:rPr lang="en-US" altLang="zh-CN">
                <a:solidFill>
                  <a:srgbClr val="000000"/>
                </a:solidFill>
              </a:rPr>
              <a:t>kk+B-1, N</a:t>
            </a:r>
            <a:r>
              <a:rPr lang="zh-CN" altLang="en-US">
                <a:solidFill>
                  <a:srgbClr val="000000"/>
                </a:solidFill>
              </a:rPr>
              <a:t>）</a:t>
            </a:r>
            <a:r>
              <a:rPr lang="en-US" altLang="zh-CN">
                <a:solidFill>
                  <a:srgbClr val="000000"/>
                </a:solidFill>
              </a:rPr>
              <a:t>;  k = k+1</a:t>
            </a:r>
            <a:r>
              <a:rPr lang="zh-CN" altLang="en-US">
                <a:solidFill>
                  <a:srgbClr val="000000"/>
                </a:solidFill>
              </a:rPr>
              <a:t>） </a:t>
            </a:r>
            <a:r>
              <a:rPr lang="en-US" altLang="zh-CN">
                <a:solidFill>
                  <a:srgbClr val="000000"/>
                </a:solidFill>
              </a:rPr>
              <a:t>{</a:t>
            </a:r>
          </a:p>
          <a:p>
            <a:pPr marL="457200" indent="-457200" eaLnBrk="1" hangingPunct="1">
              <a:lnSpc>
                <a:spcPct val="80000"/>
              </a:lnSpc>
              <a:buFont typeface="Wingdings" panose="05000000000000000000" pitchFamily="2" charset="2"/>
              <a:buNone/>
            </a:pPr>
            <a:r>
              <a:rPr lang="en-US" altLang="zh-CN">
                <a:solidFill>
                  <a:srgbClr val="000000"/>
                </a:solidFill>
              </a:rPr>
              <a:t>        r = r + y[ i ][ k ] * z[ k ][ j ];</a:t>
            </a:r>
          </a:p>
          <a:p>
            <a:pPr marL="457200" indent="-457200" eaLnBrk="1" hangingPunct="1">
              <a:lnSpc>
                <a:spcPct val="80000"/>
              </a:lnSpc>
              <a:buFont typeface="Wingdings" panose="05000000000000000000" pitchFamily="2" charset="2"/>
              <a:buNone/>
            </a:pPr>
            <a:r>
              <a:rPr lang="en-US" altLang="zh-CN">
                <a:solidFill>
                  <a:srgbClr val="000000"/>
                </a:solidFill>
              </a:rPr>
              <a:t>      }</a:t>
            </a:r>
          </a:p>
          <a:p>
            <a:pPr marL="457200" indent="-457200" eaLnBrk="1" hangingPunct="1">
              <a:lnSpc>
                <a:spcPct val="80000"/>
              </a:lnSpc>
              <a:buFont typeface="Wingdings" panose="05000000000000000000" pitchFamily="2" charset="2"/>
              <a:buNone/>
            </a:pPr>
            <a:r>
              <a:rPr lang="en-US" altLang="zh-CN">
                <a:solidFill>
                  <a:srgbClr val="000000"/>
                </a:solidFill>
              </a:rPr>
              <a:t>       x[ i ][ j ] = x[ i ][ j ] + r;</a:t>
            </a:r>
          </a:p>
          <a:p>
            <a:pPr marL="457200" indent="-457200" eaLnBrk="1" hangingPunct="1">
              <a:lnSpc>
                <a:spcPct val="80000"/>
              </a:lnSpc>
              <a:buFont typeface="Wingdings" panose="05000000000000000000" pitchFamily="2" charset="2"/>
              <a:buNone/>
            </a:pPr>
            <a:r>
              <a:rPr lang="en-US" altLang="zh-CN">
                <a:solidFill>
                  <a:srgbClr val="000000"/>
                </a:solidFill>
              </a:rPr>
              <a:t>    }</a:t>
            </a:r>
          </a:p>
          <a:p>
            <a:pPr marL="457200" indent="-457200" eaLnBrk="1" hangingPunct="1">
              <a:lnSpc>
                <a:spcPct val="115000"/>
              </a:lnSpc>
              <a:spcBef>
                <a:spcPct val="0"/>
              </a:spcBef>
              <a:buClrTx/>
              <a:buFontTx/>
              <a:buNone/>
            </a:pPr>
            <a:r>
              <a:rPr lang="zh-CN" altLang="en-US">
                <a:solidFill>
                  <a:srgbClr val="FFFF66"/>
                </a:solidFill>
                <a:latin typeface="黑体" panose="02010609060101010101" pitchFamily="49" charset="-122"/>
                <a:hlinkClick r:id="rId3" action="ppaction://hlinkfile"/>
              </a:rPr>
              <a:t>计算过程  </a:t>
            </a:r>
            <a:r>
              <a:rPr lang="en-US" altLang="zh-CN" sz="2000" b="1">
                <a:latin typeface="宋体" panose="02010600030101010101" pitchFamily="2" charset="-122"/>
                <a:ea typeface="宋体" panose="02010600030101010101" pitchFamily="2" charset="-122"/>
              </a:rPr>
              <a:t>(</a:t>
            </a:r>
            <a:r>
              <a:rPr lang="zh-CN" altLang="en-US" sz="2000" b="1">
                <a:latin typeface="宋体" panose="02010600030101010101" pitchFamily="2" charset="-122"/>
                <a:ea typeface="宋体" panose="02010600030101010101" pitchFamily="2" charset="-122"/>
              </a:rPr>
              <a:t>不命中次数：</a:t>
            </a:r>
            <a:r>
              <a:rPr lang="en-US" altLang="zh-CN" sz="2000" b="1">
                <a:latin typeface="宋体" panose="02010600030101010101" pitchFamily="2" charset="-122"/>
                <a:ea typeface="宋体" panose="02010600030101010101" pitchFamily="2" charset="-122"/>
              </a:rPr>
              <a:t>2N</a:t>
            </a:r>
            <a:r>
              <a:rPr lang="en-US" altLang="zh-CN" sz="2000" b="1" baseline="30000">
                <a:latin typeface="宋体" panose="02010600030101010101" pitchFamily="2" charset="-122"/>
                <a:ea typeface="宋体" panose="02010600030101010101" pitchFamily="2" charset="-122"/>
              </a:rPr>
              <a:t>3</a:t>
            </a:r>
            <a:r>
              <a:rPr lang="en-US" altLang="zh-CN" sz="2000" b="1">
                <a:latin typeface="宋体" panose="02010600030101010101" pitchFamily="2" charset="-122"/>
                <a:ea typeface="宋体" panose="02010600030101010101" pitchFamily="2" charset="-122"/>
              </a:rPr>
              <a:t> /B </a:t>
            </a:r>
            <a:r>
              <a:rPr lang="zh-CN" altLang="en-US" sz="2000" b="1">
                <a:latin typeface="宋体" panose="02010600030101010101" pitchFamily="2" charset="-122"/>
                <a:ea typeface="宋体" panose="02010600030101010101" pitchFamily="2" charset="-122"/>
              </a:rPr>
              <a:t>＋</a:t>
            </a:r>
            <a:r>
              <a:rPr lang="en-US" altLang="zh-CN" sz="2000" b="1">
                <a:latin typeface="宋体" panose="02010600030101010101" pitchFamily="2" charset="-122"/>
                <a:ea typeface="宋体" panose="02010600030101010101" pitchFamily="2" charset="-122"/>
              </a:rPr>
              <a:t>N</a:t>
            </a:r>
            <a:r>
              <a:rPr lang="en-US" altLang="zh-CN" sz="2000" b="1" baseline="30000">
                <a:latin typeface="宋体" panose="02010600030101010101" pitchFamily="2" charset="-122"/>
                <a:ea typeface="宋体" panose="02010600030101010101" pitchFamily="2" charset="-122"/>
              </a:rPr>
              <a:t>2</a:t>
            </a:r>
            <a:r>
              <a:rPr lang="en-US" altLang="zh-CN" sz="2000" b="1">
                <a:latin typeface="宋体" panose="02010600030101010101" pitchFamily="2" charset="-122"/>
                <a:ea typeface="宋体" panose="02010600030101010101" pitchFamily="2" charset="-122"/>
              </a:rPr>
              <a:t>)</a:t>
            </a:r>
          </a:p>
        </p:txBody>
      </p:sp>
    </p:spTree>
  </p:cSld>
  <p:clrMapOvr>
    <a:masterClrMapping/>
  </p:clrMapOvr>
  <p:transition>
    <p:pull dir="rd"/>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pPr eaLnBrk="1" hangingPunct="1"/>
            <a:r>
              <a:rPr lang="en-US" altLang="zh-CN">
                <a:latin typeface="黑体" panose="02010609060101010101" pitchFamily="49" charset="-122"/>
              </a:rPr>
              <a:t>5.3 </a:t>
            </a:r>
            <a:r>
              <a:rPr lang="zh-CN" altLang="en-US">
                <a:latin typeface="黑体" panose="02010609060101010101" pitchFamily="49" charset="-122"/>
              </a:rPr>
              <a:t>降低</a:t>
            </a:r>
            <a:r>
              <a:rPr lang="en-US" altLang="zh-CN">
                <a:latin typeface="黑体" panose="02010609060101010101" pitchFamily="49" charset="-122"/>
              </a:rPr>
              <a:t>Cache</a:t>
            </a:r>
            <a:r>
              <a:rPr lang="zh-CN" altLang="en-US">
                <a:latin typeface="黑体" panose="02010609060101010101" pitchFamily="49" charset="-122"/>
              </a:rPr>
              <a:t>不命中率</a:t>
            </a:r>
          </a:p>
        </p:txBody>
      </p:sp>
      <p:pic>
        <p:nvPicPr>
          <p:cNvPr id="109571" name="Picture 4" descr="5-25"/>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042988" y="1412875"/>
            <a:ext cx="7272337" cy="4678363"/>
          </a:xfrm>
          <a:noFill/>
        </p:spPr>
      </p:pic>
    </p:spTree>
  </p:cSld>
  <p:clrMapOvr>
    <a:masterClrMapping/>
  </p:clrMapOvr>
  <p:transition>
    <p:pull dir="rd"/>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标题 1"/>
          <p:cNvSpPr>
            <a:spLocks noGrp="1"/>
          </p:cNvSpPr>
          <p:nvPr>
            <p:ph type="title"/>
          </p:nvPr>
        </p:nvSpPr>
        <p:spPr/>
        <p:txBody>
          <a:bodyPr/>
          <a:lstStyle/>
          <a:p>
            <a:endParaRPr lang="zh-CN" altLang="en-US"/>
          </a:p>
        </p:txBody>
      </p:sp>
      <p:sp>
        <p:nvSpPr>
          <p:cNvPr id="110595" name="内容占位符 2" descr="Rectangle: Click to edit Master text styles&#10;Second level&#10;Third level&#10;Fourth level&#10;Fifth level"/>
          <p:cNvSpPr>
            <a:spLocks noGrp="1"/>
          </p:cNvSpPr>
          <p:nvPr>
            <p:ph idx="1"/>
          </p:nvPr>
        </p:nvSpPr>
        <p:spPr/>
        <p:txBody>
          <a:bodyPr/>
          <a:lstStyle/>
          <a:p>
            <a:pPr marL="0" indent="0">
              <a:buFont typeface="Wingdings" panose="05000000000000000000" pitchFamily="2" charset="2"/>
              <a:buNone/>
            </a:pPr>
            <a:r>
              <a:rPr lang="zh-CN" altLang="en-US"/>
              <a:t>课后作业：</a:t>
            </a:r>
            <a:endParaRPr lang="en-US" altLang="zh-CN"/>
          </a:p>
          <a:p>
            <a:pPr marL="0" indent="0">
              <a:buFont typeface="Wingdings" panose="05000000000000000000" pitchFamily="2" charset="2"/>
              <a:buNone/>
            </a:pPr>
            <a:r>
              <a:rPr lang="en-US" altLang="zh-CN"/>
              <a:t>    </a:t>
            </a:r>
            <a:r>
              <a:rPr lang="zh-CN" altLang="en-US">
                <a:solidFill>
                  <a:schemeClr val="tx1"/>
                </a:solidFill>
              </a:rPr>
              <a:t>请自己编写</a:t>
            </a:r>
            <a:r>
              <a:rPr lang="en-US" altLang="zh-CN">
                <a:solidFill>
                  <a:schemeClr val="tx1"/>
                </a:solidFill>
              </a:rPr>
              <a:t>4</a:t>
            </a:r>
            <a:r>
              <a:rPr lang="zh-CN" altLang="en-US">
                <a:solidFill>
                  <a:schemeClr val="tx1"/>
                </a:solidFill>
              </a:rPr>
              <a:t>*</a:t>
            </a:r>
            <a:r>
              <a:rPr lang="en-US" altLang="zh-CN">
                <a:solidFill>
                  <a:schemeClr val="tx1"/>
                </a:solidFill>
              </a:rPr>
              <a:t>4</a:t>
            </a:r>
            <a:r>
              <a:rPr lang="zh-CN" altLang="en-US">
                <a:solidFill>
                  <a:schemeClr val="tx1"/>
                </a:solidFill>
              </a:rPr>
              <a:t>的矩阵，模拟分块后的运算过程。观察每次循环后，结果的变化。</a:t>
            </a:r>
          </a:p>
        </p:txBody>
      </p:sp>
    </p:spTree>
  </p:cSld>
  <p:clrMapOvr>
    <a:masterClrMapping/>
  </p:clrMapOvr>
  <p:transition>
    <p:pull dir="rd"/>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pPr eaLnBrk="1" hangingPunct="1"/>
            <a:r>
              <a:rPr lang="en-US" altLang="zh-CN">
                <a:latin typeface="黑体" panose="02010609060101010101" pitchFamily="49" charset="-122"/>
              </a:rPr>
              <a:t>5.3 </a:t>
            </a:r>
            <a:r>
              <a:rPr lang="zh-CN" altLang="en-US">
                <a:latin typeface="黑体" panose="02010609060101010101" pitchFamily="49" charset="-122"/>
              </a:rPr>
              <a:t>降低</a:t>
            </a:r>
            <a:r>
              <a:rPr lang="en-US" altLang="zh-CN">
                <a:latin typeface="黑体" panose="02010609060101010101" pitchFamily="49" charset="-122"/>
              </a:rPr>
              <a:t>Cache</a:t>
            </a:r>
            <a:r>
              <a:rPr lang="zh-CN" altLang="en-US">
                <a:latin typeface="黑体" panose="02010609060101010101" pitchFamily="49" charset="-122"/>
              </a:rPr>
              <a:t>不命中率</a:t>
            </a:r>
          </a:p>
        </p:txBody>
      </p:sp>
      <p:sp>
        <p:nvSpPr>
          <p:cNvPr id="111619" name="Rectangle 3" descr="Rectangle: Click to edit Master text styles&#10;Second level&#10;Third level&#10;Fourth level&#10;Fifth level"/>
          <p:cNvSpPr>
            <a:spLocks noGrp="1" noChangeArrowheads="1"/>
          </p:cNvSpPr>
          <p:nvPr>
            <p:ph type="body" idx="1"/>
          </p:nvPr>
        </p:nvSpPr>
        <p:spPr>
          <a:xfrm>
            <a:off x="685800" y="2116138"/>
            <a:ext cx="7989888" cy="3816350"/>
          </a:xfrm>
        </p:spPr>
        <p:txBody>
          <a:bodyPr/>
          <a:lstStyle/>
          <a:p>
            <a:pPr marL="457200" indent="-457200" eaLnBrk="1" hangingPunct="1"/>
            <a:r>
              <a:rPr lang="zh-CN" altLang="en-US"/>
              <a:t>一种能减少冲突不命中次数而又不影响时钟频率的方法。</a:t>
            </a:r>
          </a:p>
          <a:p>
            <a:pPr marL="457200" indent="-457200" eaLnBrk="1" hangingPunct="1"/>
            <a:r>
              <a:rPr lang="zh-CN" altLang="en-US"/>
              <a:t>基本思想</a:t>
            </a:r>
          </a:p>
          <a:p>
            <a:pPr marL="1085850" lvl="1" indent="-457200" eaLnBrk="1" hangingPunct="1"/>
            <a:r>
              <a:rPr lang="zh-CN" altLang="en-US">
                <a:latin typeface="黑体" panose="02010609060101010101" pitchFamily="49" charset="-122"/>
              </a:rPr>
              <a:t>在</a:t>
            </a:r>
            <a:r>
              <a:rPr lang="en-US" altLang="zh-CN">
                <a:latin typeface="黑体" panose="02010609060101010101" pitchFamily="49" charset="-122"/>
              </a:rPr>
              <a:t>Cache</a:t>
            </a:r>
            <a:r>
              <a:rPr lang="zh-CN" altLang="en-US">
                <a:latin typeface="黑体" panose="02010609060101010101" pitchFamily="49" charset="-122"/>
              </a:rPr>
              <a:t>和它从下一级存储器调数据的通路之间设置一个全相联的小</a:t>
            </a:r>
            <a:r>
              <a:rPr lang="en-US" altLang="zh-CN">
                <a:latin typeface="黑体" panose="02010609060101010101" pitchFamily="49" charset="-122"/>
              </a:rPr>
              <a:t>Cache</a:t>
            </a:r>
            <a:r>
              <a:rPr lang="zh-CN" altLang="en-US">
                <a:latin typeface="黑体" panose="02010609060101010101" pitchFamily="49" charset="-122"/>
              </a:rPr>
              <a:t>，</a:t>
            </a:r>
            <a:r>
              <a:rPr lang="zh-CN" altLang="en-US">
                <a:latin typeface="Times New Roman" panose="02020603050405020304" pitchFamily="18" charset="0"/>
              </a:rPr>
              <a:t>称为</a:t>
            </a:r>
            <a:r>
              <a:rPr lang="zh-CN" altLang="en-US">
                <a:solidFill>
                  <a:srgbClr val="FF0000"/>
                </a:solidFill>
                <a:latin typeface="Times New Roman" panose="02020603050405020304" pitchFamily="18" charset="0"/>
              </a:rPr>
              <a:t>“牺牲”</a:t>
            </a:r>
            <a:r>
              <a:rPr lang="en-US" altLang="zh-CN">
                <a:solidFill>
                  <a:srgbClr val="FF0000"/>
                </a:solidFill>
                <a:latin typeface="Times New Roman" panose="02020603050405020304" pitchFamily="18" charset="0"/>
              </a:rPr>
              <a:t>Cache</a:t>
            </a:r>
            <a:r>
              <a:rPr lang="zh-CN" altLang="en-US">
                <a:latin typeface="Times New Roman" panose="02020603050405020304" pitchFamily="18" charset="0"/>
              </a:rPr>
              <a:t>（</a:t>
            </a:r>
            <a:r>
              <a:rPr lang="en-US" altLang="zh-CN">
                <a:latin typeface="Times New Roman" panose="02020603050405020304" pitchFamily="18" charset="0"/>
              </a:rPr>
              <a:t>Victim Cache</a:t>
            </a:r>
            <a:r>
              <a:rPr lang="zh-CN" altLang="en-US">
                <a:latin typeface="Times New Roman" panose="02020603050405020304" pitchFamily="18" charset="0"/>
              </a:rPr>
              <a:t>）。用于存放被替换出去的块</a:t>
            </a:r>
            <a:r>
              <a:rPr lang="en-US" altLang="zh-CN">
                <a:latin typeface="Times New Roman" panose="02020603050405020304" pitchFamily="18" charset="0"/>
              </a:rPr>
              <a:t>(</a:t>
            </a:r>
            <a:r>
              <a:rPr lang="zh-CN" altLang="en-US">
                <a:latin typeface="Times New Roman" panose="02020603050405020304" pitchFamily="18" charset="0"/>
              </a:rPr>
              <a:t>称为</a:t>
            </a:r>
            <a:r>
              <a:rPr lang="zh-CN" altLang="en-US">
                <a:solidFill>
                  <a:srgbClr val="D60093"/>
                </a:solidFill>
                <a:latin typeface="Times New Roman" panose="02020603050405020304" pitchFamily="18" charset="0"/>
              </a:rPr>
              <a:t>牺牲者</a:t>
            </a:r>
            <a:r>
              <a:rPr lang="en-US" altLang="zh-CN">
                <a:latin typeface="Times New Roman" panose="02020603050405020304" pitchFamily="18" charset="0"/>
              </a:rPr>
              <a:t>)</a:t>
            </a:r>
            <a:r>
              <a:rPr lang="zh-CN" altLang="en-US">
                <a:latin typeface="Times New Roman" panose="02020603050405020304" pitchFamily="18" charset="0"/>
              </a:rPr>
              <a:t>，以备重用。</a:t>
            </a:r>
          </a:p>
          <a:p>
            <a:pPr marL="1085850" lvl="1" indent="-457200" eaLnBrk="1" hangingPunct="1"/>
            <a:r>
              <a:rPr lang="zh-CN" altLang="en-US">
                <a:solidFill>
                  <a:srgbClr val="FFFF66"/>
                </a:solidFill>
                <a:hlinkClick r:id="rId2" action="ppaction://hlinkfile"/>
              </a:rPr>
              <a:t>工作过程</a:t>
            </a:r>
            <a:endParaRPr lang="zh-CN" altLang="en-US">
              <a:solidFill>
                <a:srgbClr val="FFFF66"/>
              </a:solidFill>
            </a:endParaRPr>
          </a:p>
        </p:txBody>
      </p:sp>
      <p:sp>
        <p:nvSpPr>
          <p:cNvPr id="111620" name="Text Box 4"/>
          <p:cNvSpPr txBox="1">
            <a:spLocks noChangeArrowheads="1"/>
          </p:cNvSpPr>
          <p:nvPr/>
        </p:nvSpPr>
        <p:spPr bwMode="auto">
          <a:xfrm>
            <a:off x="684213" y="1484313"/>
            <a:ext cx="684053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2600">
                <a:solidFill>
                  <a:srgbClr val="0000CC"/>
                </a:solidFill>
                <a:latin typeface="黑体" panose="02010609060101010101" pitchFamily="49" charset="-122"/>
              </a:rPr>
              <a:t>5.3.9 </a:t>
            </a:r>
            <a:r>
              <a:rPr lang="en-US" altLang="zh-CN">
                <a:solidFill>
                  <a:srgbClr val="0000CC"/>
                </a:solidFill>
                <a:latin typeface="Times New Roman" panose="02020603050405020304" pitchFamily="18" charset="0"/>
              </a:rPr>
              <a:t>“</a:t>
            </a:r>
            <a:r>
              <a:rPr lang="zh-CN" altLang="en-US">
                <a:solidFill>
                  <a:srgbClr val="0000CC"/>
                </a:solidFill>
              </a:rPr>
              <a:t>牺牲</a:t>
            </a:r>
            <a:r>
              <a:rPr lang="zh-CN" altLang="en-US">
                <a:solidFill>
                  <a:srgbClr val="0000CC"/>
                </a:solidFill>
                <a:latin typeface="Times New Roman" panose="02020603050405020304" pitchFamily="18" charset="0"/>
              </a:rPr>
              <a:t>”</a:t>
            </a:r>
            <a:r>
              <a:rPr lang="zh-CN" altLang="en-US">
                <a:solidFill>
                  <a:srgbClr val="0000CC"/>
                </a:solidFill>
              </a:rPr>
              <a:t> </a:t>
            </a:r>
            <a:r>
              <a:rPr lang="en-US" altLang="zh-CN">
                <a:solidFill>
                  <a:srgbClr val="0000CC"/>
                </a:solidFill>
              </a:rPr>
              <a:t>Cache</a:t>
            </a:r>
            <a:r>
              <a:rPr lang="en-US" altLang="zh-CN">
                <a:solidFill>
                  <a:schemeClr val="tx1"/>
                </a:solidFill>
              </a:rPr>
              <a:t> </a:t>
            </a:r>
          </a:p>
        </p:txBody>
      </p:sp>
    </p:spTree>
  </p:cSld>
  <p:clrMapOvr>
    <a:masterClrMapping/>
  </p:clrMapOvr>
  <p:transition>
    <p:pull dir="rd"/>
  </p:transition>
</p:sld>
</file>

<file path=ppt/theme/theme1.xml><?xml version="1.0" encoding="utf-8"?>
<a:theme xmlns:a="http://schemas.openxmlformats.org/drawingml/2006/main" name="样板-白底">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4768F5"/>
      </a:hlink>
      <a:folHlink>
        <a:srgbClr val="5882F8"/>
      </a:folHlink>
    </a:clrScheme>
    <a:fontScheme name="样板-白底">
      <a:majorFont>
        <a:latin typeface="Tahoma"/>
        <a:ea typeface="黑体"/>
        <a:cs typeface=""/>
      </a:majorFont>
      <a:minorFont>
        <a:latin typeface="Tahoma"/>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itchFamily="34" charset="0"/>
            <a:ea typeface="黑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itchFamily="34" charset="0"/>
            <a:ea typeface="黑体" pitchFamily="2" charset="-122"/>
          </a:defRPr>
        </a:defPPr>
      </a:lstStyle>
    </a:lnDef>
  </a:objectDefaults>
  <a:extraClrSchemeLst>
    <a:extraClrScheme>
      <a:clrScheme name="样板-白底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样板-白底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样板-白底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样板-白底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样板-白底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样板-白底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样板-白底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样板-白底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C:\Documents and Settings\Guowen Wu\Application Data\Microsoft\Templates\样板-白底.pot</Template>
  <TotalTime>18986</TotalTime>
  <Words>13638</Words>
  <Application>Microsoft Office PowerPoint</Application>
  <PresentationFormat>全屏显示(4:3)</PresentationFormat>
  <Paragraphs>1553</Paragraphs>
  <Slides>189</Slides>
  <Notes>12</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189</vt:i4>
      </vt:variant>
    </vt:vector>
  </HeadingPairs>
  <TitlesOfParts>
    <vt:vector size="201" baseType="lpstr">
      <vt:lpstr>Tahoma</vt:lpstr>
      <vt:lpstr>黑体</vt:lpstr>
      <vt:lpstr>Arial</vt:lpstr>
      <vt:lpstr>Wingdings</vt:lpstr>
      <vt:lpstr>宋体</vt:lpstr>
      <vt:lpstr>Times New Roman</vt:lpstr>
      <vt:lpstr>楷体_GB2312</vt:lpstr>
      <vt:lpstr>Calibri</vt:lpstr>
      <vt:lpstr>Symbol</vt:lpstr>
      <vt:lpstr>样板-白底</vt:lpstr>
      <vt:lpstr>Microsoft Word 图片</vt:lpstr>
      <vt:lpstr>Microsoft 公式 3.0</vt:lpstr>
      <vt:lpstr>PowerPoint 演示文稿</vt:lpstr>
      <vt:lpstr>PowerPoint 演示文稿</vt:lpstr>
      <vt:lpstr>PowerPoint 演示文稿</vt:lpstr>
      <vt:lpstr>5.1 存储器的层次结构</vt:lpstr>
      <vt:lpstr>5.1 存储器的层次结构</vt:lpstr>
      <vt:lpstr>PowerPoint 演示文稿</vt:lpstr>
      <vt:lpstr>5.1 存储器的层次结构</vt:lpstr>
      <vt:lpstr>5.1 存储器的层次结构</vt:lpstr>
      <vt:lpstr>5.1 存储器的层次结构</vt:lpstr>
      <vt:lpstr>5.1 存储器的层次结构</vt:lpstr>
      <vt:lpstr>5.1 存储器的层次结构</vt:lpstr>
      <vt:lpstr>5.1 存储器的层次结构</vt:lpstr>
      <vt:lpstr>5.1 存储器的层次结构</vt:lpstr>
      <vt:lpstr>PowerPoint 演示文稿</vt:lpstr>
      <vt:lpstr>PowerPoint 演示文稿</vt:lpstr>
      <vt:lpstr>5.2 Cache基本知识</vt:lpstr>
      <vt:lpstr>5.2 Cache基本知识</vt:lpstr>
      <vt:lpstr>5.2 Cache基本知识</vt:lpstr>
      <vt:lpstr>5.2 Cache基本知识</vt:lpstr>
      <vt:lpstr>5.2 Cache基本知识</vt:lpstr>
      <vt:lpstr>PowerPoint 演示文稿</vt:lpstr>
      <vt:lpstr>5.2 Cache基本知识</vt:lpstr>
      <vt:lpstr>5.2 Cache基本知识</vt:lpstr>
      <vt:lpstr>PowerPoint 演示文稿</vt:lpstr>
      <vt:lpstr>5.2 Cache基本知识</vt:lpstr>
      <vt:lpstr>5.2 Cache基本知识</vt:lpstr>
      <vt:lpstr>5.2 Cache基本知识</vt:lpstr>
      <vt:lpstr>5.2 Cache基本知识</vt:lpstr>
      <vt:lpstr>5.2 Cache基本知识</vt:lpstr>
      <vt:lpstr>5.2 Cache基本知识</vt:lpstr>
      <vt:lpstr>PowerPoint 演示文稿</vt:lpstr>
      <vt:lpstr>5.2 Cache基本知识</vt:lpstr>
      <vt:lpstr>5.2 Cache基本知识</vt:lpstr>
      <vt:lpstr>5.2 Cache基本知识</vt:lpstr>
      <vt:lpstr>PowerPoint 演示文稿</vt:lpstr>
      <vt:lpstr>5.2 Cache基本知识</vt:lpstr>
      <vt:lpstr>5.2 Cache基本知识</vt:lpstr>
      <vt:lpstr>5.2 Cache基本知识</vt:lpstr>
      <vt:lpstr>5.2 Cache基本知识</vt:lpstr>
      <vt:lpstr>5.2 Cache基本知识</vt:lpstr>
      <vt:lpstr>5.2 Cache基本知识</vt:lpstr>
      <vt:lpstr>5.2 Cache基本知识</vt:lpstr>
      <vt:lpstr>5.2 Cache基本知识</vt:lpstr>
      <vt:lpstr>5.2 Cache基本知识</vt:lpstr>
      <vt:lpstr>PowerPoint 演示文稿</vt:lpstr>
      <vt:lpstr>5.2 Cache基本知识</vt:lpstr>
      <vt:lpstr>5.2 Cache基本知识</vt:lpstr>
      <vt:lpstr>5.2 Cache基本知识</vt:lpstr>
      <vt:lpstr>5.2 Cache基本知识</vt:lpstr>
      <vt:lpstr>5.2 Cache基本知识</vt:lpstr>
      <vt:lpstr>5.2 Cache基本知识</vt:lpstr>
      <vt:lpstr>5.2 Cache基本知识</vt:lpstr>
      <vt:lpstr>PowerPoint 演示文稿</vt:lpstr>
      <vt:lpstr>5.2 Cache基本知识</vt:lpstr>
      <vt:lpstr>5.2 Cache基本知识　　　</vt:lpstr>
      <vt:lpstr>5.2 Cache基本知识</vt:lpstr>
      <vt:lpstr>PowerPoint 演示文稿</vt:lpstr>
      <vt:lpstr>5.2 Cache基本知识</vt:lpstr>
      <vt:lpstr>5.2 Cache基本知识</vt:lpstr>
      <vt:lpstr>5.2 Cache基本知识</vt:lpstr>
      <vt:lpstr>PowerPoint 演示文稿</vt:lpstr>
      <vt:lpstr>5.3 降低Cache不命中率</vt:lpstr>
      <vt:lpstr>5.3 降低Cache不命中率</vt:lpstr>
      <vt:lpstr>5.3 降低Cache不命中率</vt:lpstr>
      <vt:lpstr>5.3 降低Cache不命中率</vt:lpstr>
      <vt:lpstr>5.3 降低Cache失效率的方法</vt:lpstr>
      <vt:lpstr>5.3 降低Cache不命中率</vt:lpstr>
      <vt:lpstr>5.3 降低Cache不命中率</vt:lpstr>
      <vt:lpstr>5.3 降低Cache不命中率</vt:lpstr>
      <vt:lpstr>5.3 降低Cache不命中率</vt:lpstr>
      <vt:lpstr>5.3 降低Cache不命中率</vt:lpstr>
      <vt:lpstr>5.3 降低Cache不命中率</vt:lpstr>
      <vt:lpstr>PowerPoint 演示文稿</vt:lpstr>
      <vt:lpstr>5.3 降低Cache不命中率</vt:lpstr>
      <vt:lpstr>5.3 降低Cache失效率的方法</vt:lpstr>
      <vt:lpstr>5.3 降低Cache失效率的方法</vt:lpstr>
      <vt:lpstr>5.3 降低Cache失效率的方法</vt:lpstr>
      <vt:lpstr>5.3 降低Cache失效率的方法</vt:lpstr>
      <vt:lpstr>5.3 降低Cache不命中率</vt:lpstr>
      <vt:lpstr>5.3 降低Cache不命中率</vt:lpstr>
      <vt:lpstr>5.3 降低Cache不命中率</vt:lpstr>
      <vt:lpstr>5.3 降低Cache不命中率</vt:lpstr>
      <vt:lpstr>5.3 降低Cache不命中率</vt:lpstr>
      <vt:lpstr>5.3 降低Cache失效率的方法</vt:lpstr>
      <vt:lpstr>5.3 降低Cache失效率的方法</vt:lpstr>
      <vt:lpstr>5.3 降低Cache失效率的方法</vt:lpstr>
      <vt:lpstr>5.3 降低Cache不命中率</vt:lpstr>
      <vt:lpstr>5.3 降低Cache不命中率</vt:lpstr>
      <vt:lpstr>5.3 降低Cache不命中率</vt:lpstr>
      <vt:lpstr>5.3 降低Cache失效率的方法</vt:lpstr>
      <vt:lpstr>5.3 降低Cache失效率的方法</vt:lpstr>
      <vt:lpstr>5.3 降低Cache不命中率</vt:lpstr>
      <vt:lpstr>5.3 降低Cache失效率的方法</vt:lpstr>
      <vt:lpstr>5.3 降低Cache不命中率</vt:lpstr>
      <vt:lpstr>5.3 降低Cache不命中率</vt:lpstr>
      <vt:lpstr>5.3 降低Cache不命中率</vt:lpstr>
      <vt:lpstr>5.3 降低Cache不命中率</vt:lpstr>
      <vt:lpstr>PowerPoint 演示文稿</vt:lpstr>
      <vt:lpstr>5.3 降低Cache不命中率</vt:lpstr>
      <vt:lpstr>5.3 降低Cache失效率的方法</vt:lpstr>
      <vt:lpstr>5.3 降低Cache不命中率</vt:lpstr>
      <vt:lpstr>课堂作业</vt:lpstr>
      <vt:lpstr>PowerPoint 演示文稿</vt:lpstr>
      <vt:lpstr>5.4 减少Cache不命中开销</vt:lpstr>
      <vt:lpstr>5.4 减少Cache不命中开销</vt:lpstr>
      <vt:lpstr>5.4 减少Cache不命中开销</vt:lpstr>
      <vt:lpstr>5.4 减少Cache不命中开销</vt:lpstr>
      <vt:lpstr>5.4 减少Cache不命中开销</vt:lpstr>
      <vt:lpstr>5.4 减少Cache不命中开销</vt:lpstr>
      <vt:lpstr>5.4 减少Cache不命中开销</vt:lpstr>
      <vt:lpstr>5.4 减少Cache不命中开销</vt:lpstr>
      <vt:lpstr>5.4 减少Cache不命中开销</vt:lpstr>
      <vt:lpstr>5.4 减少Cache不命中开销</vt:lpstr>
      <vt:lpstr>5.4 减少Cache不命中开销</vt:lpstr>
      <vt:lpstr>5.4 减少Cache不命中开销</vt:lpstr>
      <vt:lpstr>5.4 减少Cache不命中开销</vt:lpstr>
      <vt:lpstr>5.4 减少Cache不命中开销</vt:lpstr>
      <vt:lpstr>5.4 减少Cache不命中开销</vt:lpstr>
      <vt:lpstr>5.4 减少Cache不命中开销</vt:lpstr>
      <vt:lpstr>PowerPoint 演示文稿</vt:lpstr>
      <vt:lpstr>PowerPoint 演示文稿</vt:lpstr>
      <vt:lpstr>5.5 减少命中时间</vt:lpstr>
      <vt:lpstr>5.5 减少命中时间</vt:lpstr>
      <vt:lpstr>5.5 减少命中时间</vt:lpstr>
      <vt:lpstr>5.5 减少命中时间</vt:lpstr>
      <vt:lpstr>5.5 减少命中时间</vt:lpstr>
      <vt:lpstr>5.5 减少命中时间</vt:lpstr>
      <vt:lpstr>5.5 减少命中时间</vt:lpstr>
      <vt:lpstr>5.5 减少命中时间</vt:lpstr>
      <vt:lpstr>PowerPoint 演示文稿</vt:lpstr>
      <vt:lpstr>PowerPoint 演示文稿</vt:lpstr>
      <vt:lpstr>PowerPoint 演示文稿</vt:lpstr>
      <vt:lpstr>PowerPoint 演示文稿</vt:lpstr>
      <vt:lpstr>5.6 并行主存系统</vt:lpstr>
      <vt:lpstr>5.6 并行主存系统</vt:lpstr>
      <vt:lpstr>5.6 并行主存系统</vt:lpstr>
      <vt:lpstr>PowerPoint 演示文稿</vt:lpstr>
      <vt:lpstr>5.6 并行主存系统</vt:lpstr>
      <vt:lpstr>5.6 并行主存系统</vt:lpstr>
      <vt:lpstr>5.6 并行主存系统</vt:lpstr>
      <vt:lpstr>5.6 并行主存系统</vt:lpstr>
      <vt:lpstr>5.6 主 存</vt:lpstr>
      <vt:lpstr>5.6 并行主存系统</vt:lpstr>
      <vt:lpstr>PowerPoint 演示文稿</vt:lpstr>
      <vt:lpstr>5.6 并行主存系统</vt:lpstr>
      <vt:lpstr>  </vt:lpstr>
      <vt:lpstr>5.6 并行主存系统</vt:lpstr>
      <vt:lpstr>PowerPoint 演示文稿</vt:lpstr>
      <vt:lpstr>5.6 并行主存系统</vt:lpstr>
      <vt:lpstr>5.6 并行主存系统</vt:lpstr>
      <vt:lpstr>5.6 并行主存系统</vt:lpstr>
      <vt:lpstr>5.6 并行主存系统</vt:lpstr>
      <vt:lpstr>5.6 并行主存系统</vt:lpstr>
      <vt:lpstr>5.6 并行主存系统</vt:lpstr>
      <vt:lpstr>5.6 并行主存系统</vt:lpstr>
      <vt:lpstr>5.6 并行主存系统</vt:lpstr>
      <vt:lpstr>5.6 并行主存系统</vt:lpstr>
      <vt:lpstr>5.6 并行主存系统</vt:lpstr>
      <vt:lpstr> 5.6 并行主存系统</vt:lpstr>
      <vt:lpstr>5.6 并行主存系统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5.7 虚拟存储器</vt:lpstr>
      <vt:lpstr>5.7 虚拟存储器</vt:lpstr>
      <vt:lpstr>5.7 虚拟存储器</vt:lpstr>
      <vt:lpstr>5.7 虚拟存储器</vt:lpstr>
      <vt:lpstr>5.7 虚拟存储器</vt:lpstr>
      <vt:lpstr>PowerPoint 演示文稿</vt:lpstr>
      <vt:lpstr>5.7 虚拟存储器</vt:lpstr>
      <vt:lpstr>5.7 虚拟存储器</vt:lpstr>
      <vt:lpstr>5.7 虚拟存储器</vt:lpstr>
      <vt:lpstr>5.7 虚拟存储器</vt:lpstr>
      <vt:lpstr>PowerPoint 演示文稿</vt:lpstr>
      <vt:lpstr>PowerPoint 演示文稿</vt:lpstr>
      <vt:lpstr>5.8 实例：AMD Opteron的存储器层次结构 </vt:lpstr>
      <vt:lpstr>PowerPoint 演示文稿</vt:lpstr>
      <vt:lpstr>PowerPoint 演示文稿</vt:lpstr>
      <vt:lpstr>PowerPoint 演示文稿</vt:lpstr>
    </vt:vector>
  </TitlesOfParts>
  <Company>chinaschool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没有幻灯片标题</dc:title>
  <dc:creator>yyan</dc:creator>
  <cp:lastModifiedBy>user</cp:lastModifiedBy>
  <cp:revision>1111</cp:revision>
  <dcterms:created xsi:type="dcterms:W3CDTF">1999-09-15T05:32:15Z</dcterms:created>
  <dcterms:modified xsi:type="dcterms:W3CDTF">2017-08-21T14:04:59Z</dcterms:modified>
</cp:coreProperties>
</file>